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9"/>
  </p:notesMasterIdLst>
  <p:handoutMasterIdLst>
    <p:handoutMasterId r:id="rId10"/>
  </p:handoutMasterIdLst>
  <p:sldIdLst>
    <p:sldId id="856" r:id="rId2"/>
    <p:sldId id="864" r:id="rId3"/>
    <p:sldId id="866" r:id="rId4"/>
    <p:sldId id="859" r:id="rId5"/>
    <p:sldId id="846" r:id="rId6"/>
    <p:sldId id="858" r:id="rId7"/>
    <p:sldId id="863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67" autoAdjust="0"/>
    <p:restoredTop sz="71412" autoAdjust="0"/>
  </p:normalViewPr>
  <p:slideViewPr>
    <p:cSldViewPr>
      <p:cViewPr>
        <p:scale>
          <a:sx n="79" d="100"/>
          <a:sy n="79" d="100"/>
        </p:scale>
        <p:origin x="-2460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79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79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79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8711"/>
            <a:ext cx="2946400" cy="4979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t>13.09.2018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3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3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6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2535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2909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9523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prstClr val="white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7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4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2624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7704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5468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2624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8684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4843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3616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4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федерального закона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отдельные статьи глав 15 и 23 Кодекса Российской Федерации об административных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правонарушениях»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(законопроект принят в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чтении 11 сентября 2018 г.)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118165"/>
              </p:ext>
            </p:extLst>
          </p:nvPr>
        </p:nvGraphicFramePr>
        <p:xfrm>
          <a:off x="539552" y="1772816"/>
          <a:ext cx="8208912" cy="4320578"/>
        </p:xfrm>
        <a:graphic>
          <a:graphicData uri="http://schemas.openxmlformats.org/drawingml/2006/table">
            <a:tbl>
              <a:tblPr/>
              <a:tblGrid>
                <a:gridCol w="1089916"/>
                <a:gridCol w="2384192"/>
                <a:gridCol w="2384192"/>
                <a:gridCol w="2350612"/>
              </a:tblGrid>
              <a:tr h="369982"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Искажение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показателя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до 1 %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от 1% до 10%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от 10% до 100%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26747">
                <a:tc>
                  <a:txBody>
                    <a:bodyPr/>
                    <a:lstStyle>
                      <a:lvl1pPr marL="0" indent="179388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свыше 1 млн. рублей  </a:t>
                      </a: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штраф – 10-30 т. р)</a:t>
                      </a: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Грубое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отчетности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(штраф – 30-50 т. р)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indent="179388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Грубое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(штраф – 30-50 т. р)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336964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от 100 тыс. рублей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до 1 млн. рублей 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предупреждение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или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штраф – 5-10 т. р)</a:t>
                      </a: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(штраф – 10-30 т. р)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Грубое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(штраф – 30-50 т. р)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126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менее 100 тыс. рублей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Малозначительное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(адм.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отв-ть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не применяется)</a:t>
                      </a: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предупреждение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или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штраф – 5-10 т. р)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Грубое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(штраф – 30-50 т. р)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827584" y="47667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Ответственность за искажение бюджетной, бухгалтерской (финансовой) отчетности организаций госсектора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6185588"/>
            <a:ext cx="8208912" cy="584775"/>
          </a:xfrm>
          <a:prstGeom prst="rect">
            <a:avLst/>
          </a:prstGeom>
          <a:noFill/>
          <a:ln w="12700"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Должностные лица освобождаются от ответственности, если ошибки не выявлены контрольным органом и устранены до утверждения отчетности в установленном порядке 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861" y="1772816"/>
            <a:ext cx="8327784" cy="2376264"/>
          </a:xfrm>
          <a:prstGeom prst="rect">
            <a:avLst/>
          </a:prstGeom>
          <a:noFill/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smtClean="0">
              <a:solidFill>
                <a:prstClr val="white"/>
              </a:solidFill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511924" y="1899885"/>
            <a:ext cx="8216502" cy="217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>
              <a:buFont typeface="Georgia" pitchFamily="18" charset="0"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Нарушение главным распорядителем бюджетных средств порядка формирования и представления 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обоснований бюджетных ассигнований 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1600" i="1" dirty="0">
                <a:solidFill>
                  <a:prstClr val="black"/>
                </a:solidFill>
                <a:latin typeface="Arial Narrow" panose="020B0606020202030204" pitchFamily="34" charset="0"/>
              </a:rPr>
              <a:t>нарушение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Arial Narrow" panose="020B0606020202030204" pitchFamily="34" charset="0"/>
              </a:rPr>
              <a:t>Приказа № 261н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 –</a:t>
            </a:r>
          </a:p>
          <a:p>
            <a:pPr>
              <a:buFont typeface="Georgia" pitchFamily="18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влечет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наложение административного штрафа на должностных лиц в размере от десяти тысяч до тридцати тысяч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  <a:p>
            <a:pPr>
              <a:buFont typeface="Georgia" pitchFamily="18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2.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Нарушение казенным учреждением порядка составления, утверждения и ведения </a:t>
            </a:r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бюджетных смет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(</a:t>
            </a:r>
            <a:r>
              <a:rPr lang="ru-RU" sz="1600" i="1" dirty="0">
                <a:solidFill>
                  <a:prstClr val="black"/>
                </a:solidFill>
                <a:latin typeface="Arial Narrow" panose="020B0606020202030204" pitchFamily="34" charset="0"/>
              </a:rPr>
              <a:t>нарушение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Arial Narrow" panose="020B0606020202030204" pitchFamily="34" charset="0"/>
              </a:rPr>
              <a:t>Приказа № </a:t>
            </a:r>
            <a:r>
              <a:rPr lang="ru-RU" sz="16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112н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)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– </a:t>
            </a:r>
          </a:p>
          <a:p>
            <a:pPr>
              <a:buFont typeface="Georgia" pitchFamily="18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влечет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наложение административного штрафа на должностных лиц в размере от десяти тысяч до тридцати тысяч рублей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4440" y="4509120"/>
            <a:ext cx="8317720" cy="1800200"/>
            <a:chOff x="430745" y="3219822"/>
            <a:chExt cx="8317720" cy="2016224"/>
          </a:xfrm>
        </p:grpSpPr>
        <p:sp>
          <p:nvSpPr>
            <p:cNvPr id="10" name="TextBox 9"/>
            <p:cNvSpPr txBox="1"/>
            <p:nvPr/>
          </p:nvSpPr>
          <p:spPr>
            <a:xfrm>
              <a:off x="455338" y="3273828"/>
              <a:ext cx="8149111" cy="1758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3</a:t>
              </a:r>
              <a:r>
                <a:rPr lang="ru-RU" sz="16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. Нарушение 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получателем бюджетных средств установленных </a:t>
              </a:r>
              <a:r>
                <a:rPr lang="ru-RU" sz="1600" u="sng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сроков постановки на учет бюджетных и (или) денежных обязательств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(и (или) сроков внесения изменений в ранее поставленное на учет бюджетное и (или) денежное обязательство) более чем на 10 рабочих дней </a:t>
              </a:r>
              <a:r>
                <a:rPr lang="ru-RU" sz="16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(</a:t>
              </a:r>
              <a:r>
                <a:rPr lang="ru-RU" sz="1600" i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нарушение</a:t>
              </a:r>
              <a:r>
                <a:rPr lang="ru-RU" sz="16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600" i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Приказа № 221н</a:t>
              </a:r>
              <a:r>
                <a:rPr lang="ru-RU" sz="16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) -</a:t>
              </a:r>
              <a:endParaRPr lang="ru-RU" sz="16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algn="just"/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влечет наложение административного штрафа на должностных лиц в размере от десяти тысяч до тридцати тысяч рублей.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30745" y="3219822"/>
              <a:ext cx="8317720" cy="2016224"/>
            </a:xfrm>
            <a:prstGeom prst="rect">
              <a:avLst/>
            </a:prstGeom>
            <a:noFill/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11924" y="537615"/>
            <a:ext cx="8366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u="sng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Статья 15.15.7 </a:t>
            </a:r>
            <a:r>
              <a:rPr lang="ru-RU" altLang="ru-RU" sz="2400" u="sng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КоАП</a:t>
            </a:r>
            <a:r>
              <a:rPr lang="ru-RU" alt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Ответственность за нарушения при составлении и исполнении бюджетов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Цель</a:t>
            </a:r>
            <a:r>
              <a:rPr lang="en-US" sz="2400" b="1" dirty="0" smtClean="0">
                <a:solidFill>
                  <a:prstClr val="black"/>
                </a:solidFill>
              </a:rPr>
              <a:t>: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четкое определение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составов нарушени</a:t>
            </a:r>
            <a:r>
              <a:rPr lang="ru-RU" sz="2400" dirty="0">
                <a:solidFill>
                  <a:prstClr val="black"/>
                </a:solidFill>
              </a:rPr>
              <a:t>й</a:t>
            </a:r>
            <a:endParaRPr lang="ru-RU" sz="2000" dirty="0">
              <a:solidFill>
                <a:srgbClr val="077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7112" y="33265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 поправки в законопроект ко второму чтению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94725" y="1046410"/>
            <a:ext cx="987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</a:rPr>
              <a:t>Сейчас</a:t>
            </a:r>
            <a:r>
              <a:rPr kumimoji="0" lang="en-US" sz="1600" b="1" i="1" u="sng" strike="noStrike" kern="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</a:rPr>
              <a:t>:</a:t>
            </a:r>
            <a:endParaRPr kumimoji="0" lang="ru-RU" sz="1600" b="1" i="1" u="sng" strike="noStrike" kern="0" cap="none" spc="0" normalizeH="0" baseline="0" noProof="0" dirty="0" smtClean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44208" y="1046410"/>
            <a:ext cx="187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u="sng" kern="0" dirty="0">
                <a:solidFill>
                  <a:srgbClr val="00602B"/>
                </a:solidFill>
                <a:latin typeface="Arial"/>
              </a:rPr>
              <a:t>Предлагается</a:t>
            </a:r>
            <a:r>
              <a:rPr lang="en-US" sz="1600" b="1" i="1" u="sng" kern="0" dirty="0">
                <a:solidFill>
                  <a:srgbClr val="00602B"/>
                </a:solidFill>
                <a:latin typeface="Arial"/>
              </a:rPr>
              <a:t>:</a:t>
            </a:r>
            <a:endParaRPr lang="ru-RU" sz="1600" b="1" i="1" u="sng" kern="0" dirty="0">
              <a:solidFill>
                <a:srgbClr val="00602B"/>
              </a:solidFill>
              <a:latin typeface="Arial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82227" y="1776842"/>
            <a:ext cx="2893763" cy="12673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15.11 и 15.15.6 КоАП</a:t>
            </a:r>
          </a:p>
          <a:p>
            <a:pPr algn="just"/>
            <a:endParaRPr lang="ru-RU" sz="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«организации государственного сектора»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5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435729" y="1559875"/>
            <a:ext cx="3564351" cy="14843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3333927" y="1748032"/>
            <a:ext cx="1872209" cy="129614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Поправки в 402-ФЗ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1117" y="2072939"/>
            <a:ext cx="1433964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«организации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сектора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7073523" y="2324096"/>
            <a:ext cx="288764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442184" y="2083848"/>
            <a:ext cx="1433964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«организации бюджетной сферы»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97764" y="1666811"/>
            <a:ext cx="2466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15.11 и 15.15.6 КоАП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1227" y="3972149"/>
            <a:ext cx="2893763" cy="14833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15.15.6 КоАП</a:t>
            </a:r>
          </a:p>
          <a:p>
            <a:pPr algn="just"/>
            <a:endParaRPr lang="ru-RU" sz="5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составления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(формирования) и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бюджетной, бухгалтерской (финансовой)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3333927" y="3933056"/>
            <a:ext cx="1872209" cy="129614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подхода (аналогично статье 15.11)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80790" y="3923695"/>
            <a:ext cx="3585696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15.15.6 КоАП</a:t>
            </a:r>
          </a:p>
          <a:p>
            <a:pPr algn="just"/>
            <a:endParaRPr lang="ru-RU" sz="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бухгалтерскому учету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к составлению, представлению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бюджетной, бухгалтерской (финансовой)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7480" y="45283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 поправки в законопроект ко второму чтению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94725" y="1046410"/>
            <a:ext cx="987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</a:rPr>
              <a:t>Сейчас</a:t>
            </a:r>
            <a:r>
              <a:rPr kumimoji="0" lang="en-US" sz="1600" b="1" i="1" u="sng" strike="noStrike" kern="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</a:rPr>
              <a:t>:</a:t>
            </a:r>
            <a:endParaRPr kumimoji="0" lang="ru-RU" sz="1600" b="1" i="1" u="sng" strike="noStrike" kern="0" cap="none" spc="0" normalizeH="0" baseline="0" noProof="0" dirty="0" smtClean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05830" y="1032589"/>
            <a:ext cx="187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u="sng" kern="0" dirty="0">
                <a:solidFill>
                  <a:srgbClr val="00602B"/>
                </a:solidFill>
                <a:latin typeface="Arial"/>
              </a:rPr>
              <a:t>Предлагается</a:t>
            </a:r>
            <a:r>
              <a:rPr lang="en-US" sz="1600" b="1" i="1" u="sng" kern="0" dirty="0">
                <a:solidFill>
                  <a:srgbClr val="00602B"/>
                </a:solidFill>
                <a:latin typeface="Arial"/>
              </a:rPr>
              <a:t>:</a:t>
            </a:r>
            <a:endParaRPr lang="ru-RU" sz="1600" b="1" i="1" u="sng" kern="0" dirty="0">
              <a:solidFill>
                <a:srgbClr val="00602B"/>
              </a:solidFill>
              <a:latin typeface="Arial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66069" y="1657609"/>
            <a:ext cx="3456384" cy="21287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15.15.6 КоАП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составления (формирования) и представления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сводной и (или) консолидированной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бюджетной, бухгалтерской (финансовой)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отчетности, - влечет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штрафа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74916" y="1433544"/>
            <a:ext cx="4606421" cy="48965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11553" y="1657609"/>
            <a:ext cx="41259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ответственности за нарушение порядка составления (формирования) и представления </a:t>
            </a:r>
            <a:r>
              <a:rPr lang="ru-RU" sz="1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сводной и (или) консолидированной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бюджетной, бухгалтерской (финансовой) 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</a:t>
            </a:r>
            <a:r>
              <a:rPr lang="ru-RU" sz="14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значительности искажения отчетности</a:t>
            </a:r>
            <a:endParaRPr lang="ru-RU" sz="14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444208" y="3044819"/>
            <a:ext cx="0" cy="281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5406272" y="3361871"/>
            <a:ext cx="2075871" cy="2765182"/>
            <a:chOff x="6733419" y="3326373"/>
            <a:chExt cx="2075871" cy="276518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733419" y="3326373"/>
              <a:ext cx="2062506" cy="276999"/>
            </a:xfrm>
            <a:prstGeom prst="rect">
              <a:avLst/>
            </a:prstGeom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Нарушение, повлекшее:</a:t>
              </a:r>
              <a:endParaRPr lang="ru-RU" sz="1600" b="1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742924" y="3786391"/>
              <a:ext cx="2062506" cy="83099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Незначительное искажение  показателей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ru-RU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предупреждение или штраф </a:t>
              </a:r>
              <a:r>
                <a:rPr lang="ru-RU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1000 до 5000 руб.</a:t>
              </a:r>
              <a:endParaRPr lang="ru-RU" sz="16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742924" y="4585122"/>
              <a:ext cx="2062506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Значительное искажение  показателей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штраф </a:t>
              </a:r>
            </a:p>
            <a:p>
              <a:pPr algn="just"/>
              <a:r>
                <a:rPr lang="ru-RU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10 000 до 30 000 руб.</a:t>
              </a:r>
              <a:endParaRPr lang="ru-RU" sz="160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746784" y="5445224"/>
              <a:ext cx="2062506" cy="64633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Грубое искажение  показателей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штраф </a:t>
              </a:r>
            </a:p>
            <a:p>
              <a:pPr algn="just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30 000 до 50 000  </a:t>
              </a: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ru-RU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600" dirty="0"/>
            </a:p>
          </p:txBody>
        </p:sp>
      </p:grpSp>
      <p:sp>
        <p:nvSpPr>
          <p:cNvPr id="50" name="Стрелка вправо 49"/>
          <p:cNvSpPr/>
          <p:nvPr/>
        </p:nvSpPr>
        <p:spPr>
          <a:xfrm>
            <a:off x="3779912" y="2420888"/>
            <a:ext cx="504056" cy="47206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7480" y="45283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 поправки в законопроект ко второму чтению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94725" y="1046410"/>
            <a:ext cx="987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</a:rPr>
              <a:t>Сейчас</a:t>
            </a:r>
            <a:r>
              <a:rPr kumimoji="0" lang="en-US" sz="1600" b="1" i="1" u="sng" strike="noStrike" kern="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</a:rPr>
              <a:t>:</a:t>
            </a:r>
            <a:endParaRPr kumimoji="0" lang="ru-RU" sz="1600" b="1" i="1" u="sng" strike="noStrike" kern="0" cap="none" spc="0" normalizeH="0" baseline="0" noProof="0" dirty="0" smtClean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44208" y="1046410"/>
            <a:ext cx="187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u="sng" kern="0" dirty="0">
                <a:solidFill>
                  <a:srgbClr val="00602B"/>
                </a:solidFill>
                <a:latin typeface="Arial"/>
              </a:rPr>
              <a:t>Предлагается</a:t>
            </a:r>
            <a:r>
              <a:rPr lang="en-US" sz="1600" b="1" i="1" u="sng" kern="0" dirty="0">
                <a:solidFill>
                  <a:srgbClr val="00602B"/>
                </a:solidFill>
                <a:latin typeface="Arial"/>
              </a:rPr>
              <a:t>:</a:t>
            </a:r>
            <a:endParaRPr lang="ru-RU" sz="1600" b="1" i="1" u="sng" kern="0" dirty="0">
              <a:solidFill>
                <a:srgbClr val="00602B"/>
              </a:solidFill>
              <a:latin typeface="Arial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739" y="2347582"/>
            <a:ext cx="2617054" cy="23775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 к статье 15.15.6 КоАП</a:t>
            </a:r>
          </a:p>
          <a:p>
            <a:pPr algn="just"/>
            <a:endParaRPr lang="ru-RU" sz="5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установленном порядке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установленном законодательством Российской Федерации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4048" y="1484784"/>
            <a:ext cx="3996401" cy="4248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 к статье 15.15.6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КоАП</a:t>
            </a:r>
          </a:p>
          <a:p>
            <a:pPr algn="just"/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kern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Исправления </a:t>
            </a:r>
            <a:r>
              <a:rPr lang="ru-RU" sz="12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выявленных ошибок</a:t>
            </a:r>
            <a:r>
              <a:rPr lang="ru-RU" sz="1200" kern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200" kern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принятия</a:t>
            </a:r>
            <a:r>
              <a:rPr lang="ru-RU" sz="12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субъектом </a:t>
            </a:r>
            <a:r>
              <a:rPr lang="ru-RU" sz="12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консолидированной </a:t>
            </a:r>
            <a:r>
              <a:rPr lang="ru-RU" sz="1200" kern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kern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kern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200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</a:t>
            </a:r>
            <a:r>
              <a:rPr lang="ru-RU" sz="12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субъектом консолидированной отчетности, </a:t>
            </a:r>
            <a:r>
              <a:rPr lang="ru-RU" sz="1200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до момента</a:t>
            </a:r>
            <a:r>
              <a:rPr lang="ru-RU" sz="12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организация бюджетной сферы узнала об обнаружении органом, уполномоченным составлять протоколы об административных </a:t>
            </a:r>
            <a:r>
              <a:rPr lang="ru-RU" sz="1200" kern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правонарушениях, </a:t>
            </a:r>
            <a:r>
              <a:rPr lang="ru-RU" sz="12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ошибок в </a:t>
            </a:r>
            <a:r>
              <a:rPr lang="ru-RU" sz="1200" kern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kern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kern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kern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200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sz="12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органом, уполномоченным составлять протоколы об административных </a:t>
            </a:r>
            <a:r>
              <a:rPr lang="ru-RU" sz="1200" kern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правонарушениях, </a:t>
            </a:r>
            <a:r>
              <a:rPr lang="ru-RU" sz="1200" b="1" kern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lang="ru-RU" sz="1200" kern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отчетности</a:t>
            </a:r>
            <a:r>
              <a:rPr lang="ru-RU" sz="12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результатам которой </a:t>
            </a:r>
            <a:r>
              <a:rPr lang="ru-RU" sz="1200" b="1" kern="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были обнаружены </a:t>
            </a:r>
            <a:r>
              <a:rPr lang="ru-RU" sz="12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исправленные ошибки.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2843808" y="2398296"/>
            <a:ext cx="2050458" cy="225484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порядка исправления ошибок в целях освобождения от административной ответственности 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3732944" y="3104964"/>
            <a:ext cx="911020" cy="81248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99558" y="1395132"/>
            <a:ext cx="3689564" cy="53462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kern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7480" y="2420888"/>
            <a:ext cx="2700343" cy="20882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 законопроекта положения статьи 15.11 КоАП не распространяются на организации бюджетной сферы     </a:t>
            </a:r>
          </a:p>
          <a:p>
            <a:pPr algn="just"/>
            <a:endParaRPr lang="ru-RU" sz="5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480" y="45283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 поправки в законопроект ко второму чтению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046410"/>
            <a:ext cx="987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</a:rPr>
              <a:t>Сейчас</a:t>
            </a:r>
            <a:r>
              <a:rPr kumimoji="0" lang="en-US" sz="1600" b="1" i="1" u="sng" strike="noStrike" kern="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</a:rPr>
              <a:t>:</a:t>
            </a:r>
            <a:endParaRPr kumimoji="0" lang="ru-RU" sz="1600" b="1" i="1" u="sng" strike="noStrike" kern="0" cap="none" spc="0" normalizeH="0" baseline="0" noProof="0" dirty="0" smtClean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1046410"/>
            <a:ext cx="187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u="sng" kern="0" dirty="0">
                <a:solidFill>
                  <a:srgbClr val="00602B"/>
                </a:solidFill>
                <a:latin typeface="Arial"/>
              </a:rPr>
              <a:t>Предлагается</a:t>
            </a:r>
            <a:r>
              <a:rPr lang="en-US" sz="1600" b="1" i="1" u="sng" kern="0" dirty="0">
                <a:solidFill>
                  <a:srgbClr val="00602B"/>
                </a:solidFill>
                <a:latin typeface="Arial"/>
              </a:rPr>
              <a:t>:</a:t>
            </a:r>
            <a:endParaRPr lang="ru-RU" sz="1600" b="1" i="1" u="sng" kern="0" dirty="0">
              <a:solidFill>
                <a:srgbClr val="00602B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208" y="1700808"/>
            <a:ext cx="3316136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из полномочий должностных лиц, уполномоченных </a:t>
            </a:r>
            <a:r>
              <a:rPr lang="ru-RU" sz="1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протоколы об административных </a:t>
            </a:r>
            <a:r>
              <a:rPr lang="ru-RU" sz="12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правонарушениях, права </a:t>
            </a:r>
            <a:r>
              <a:rPr lang="ru-RU" sz="1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протоколы об административных </a:t>
            </a:r>
            <a:r>
              <a:rPr lang="ru-RU" sz="12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 по статье 15.11 КоАП.</a:t>
            </a:r>
            <a:endParaRPr lang="ru-RU" sz="1200" b="1" dirty="0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7004358" y="3001743"/>
            <a:ext cx="360040" cy="2562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422959" y="3361997"/>
            <a:ext cx="3316135" cy="307776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в: </a:t>
            </a:r>
          </a:p>
          <a:p>
            <a:pPr algn="just"/>
            <a:endParaRPr lang="ru-RU" sz="12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 11 пункта 2 статьи 28.3 КоАП 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власти, 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осуществляющие 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по контролю и надзору в финансово-бюджетной 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 3 пункта 5 статьи 28.3 КоАП 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Счетная палата Российской Федерации, 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уполномоченные должностные лица 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КСО 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7 статьи 28.3 КоАП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(должностные лица органов местного 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при осуществлении ими 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финансового 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контроля)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3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10361</TotalTime>
  <Words>764</Words>
  <Application>Microsoft Office PowerPoint</Application>
  <PresentationFormat>Экран (4:3)</PresentationFormat>
  <Paragraphs>136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6_Office Theme</vt:lpstr>
      <vt:lpstr>Проект федерального закона  «О внесении изменений в отдельные статьи глав 15 и 23 Кодекса Российской Федерации об административных правонарушениях»  (законопроект принят в первом чтении 11 сентября 2018 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БЫЧКОВ СТАНИСЛАВ СЕРГЕЕВИЧ</cp:lastModifiedBy>
  <cp:revision>1154</cp:revision>
  <cp:lastPrinted>2018-09-12T16:21:21Z</cp:lastPrinted>
  <dcterms:created xsi:type="dcterms:W3CDTF">2016-03-17T09:44:54Z</dcterms:created>
  <dcterms:modified xsi:type="dcterms:W3CDTF">2018-09-13T14:42:31Z</dcterms:modified>
</cp:coreProperties>
</file>