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87" r:id="rId1"/>
  </p:sldMasterIdLst>
  <p:notesMasterIdLst>
    <p:notesMasterId r:id="rId14"/>
  </p:notesMasterIdLst>
  <p:handoutMasterIdLst>
    <p:handoutMasterId r:id="rId15"/>
  </p:handoutMasterIdLst>
  <p:sldIdLst>
    <p:sldId id="271" r:id="rId2"/>
    <p:sldId id="278" r:id="rId3"/>
    <p:sldId id="280" r:id="rId4"/>
    <p:sldId id="285" r:id="rId5"/>
    <p:sldId id="282" r:id="rId6"/>
    <p:sldId id="283" r:id="rId7"/>
    <p:sldId id="284" r:id="rId8"/>
    <p:sldId id="286" r:id="rId9"/>
    <p:sldId id="287" r:id="rId10"/>
    <p:sldId id="288" r:id="rId11"/>
    <p:sldId id="290" r:id="rId12"/>
    <p:sldId id="292" r:id="rId13"/>
  </p:sldIdLst>
  <p:sldSz cx="9906000" cy="6858000" type="A4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C5FF"/>
    <a:srgbClr val="B4F2DA"/>
    <a:srgbClr val="800080"/>
    <a:srgbClr val="7C1616"/>
    <a:srgbClr val="991B1B"/>
    <a:srgbClr val="993366"/>
    <a:srgbClr val="FFCC00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9418" autoAdjust="0"/>
  </p:normalViewPr>
  <p:slideViewPr>
    <p:cSldViewPr>
      <p:cViewPr>
        <p:scale>
          <a:sx n="100" d="100"/>
          <a:sy n="100" d="100"/>
        </p:scale>
        <p:origin x="-156" y="-2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68%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479180771109532"/>
          <c:y val="0.5340926717524219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916465990796055E-2"/>
          <c:y val="0"/>
          <c:w val="0.91676593337846757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explosion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21C5FF"/>
              </a:solidFill>
              <a:ln>
                <a:solidFill>
                  <a:schemeClr val="tx1"/>
                </a:solidFill>
              </a:ln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0.55924</cdr:x>
      <cdr:y>0.28545</cdr:y>
    </cdr:from>
    <cdr:to>
      <cdr:x>0.77137</cdr:x>
      <cdr:y>0.39517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936699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32%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defTabSz="906814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algn="r" defTabSz="906814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fld id="{20289F7A-DC02-4E82-9D13-66145C14316E}" type="datetime1">
              <a:rPr lang="ru-RU" altLang="ru-RU"/>
              <a:pPr>
                <a:defRPr/>
              </a:pPr>
              <a:t>24.08.2018</a:t>
            </a:fld>
            <a:endParaRPr lang="ru-RU" altLang="ru-RU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defTabSz="906814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algn="r" defTabSz="906791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fld id="{75B939D5-E94A-4F02-B79B-88C7A526E7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92402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defTabSz="906814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algn="r" defTabSz="906814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fld id="{63594E13-B6B3-401E-BA0D-5DF07787C641}" type="datetime1">
              <a:rPr lang="ru-RU" altLang="ru-RU"/>
              <a:pPr>
                <a:defRPr/>
              </a:pPr>
              <a:t>24.08.2018</a:t>
            </a:fld>
            <a:endParaRPr lang="ru-RU" alt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6712" cy="44751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defTabSz="906814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algn="r" defTabSz="906791" eaLnBrk="1" hangingPunct="1">
              <a:defRPr sz="1300">
                <a:latin typeface="Franklin Gothic Book" pitchFamily="34" charset="0"/>
              </a:defRPr>
            </a:lvl1pPr>
          </a:lstStyle>
          <a:p>
            <a:pPr>
              <a:defRPr/>
            </a:pPr>
            <a:fld id="{0A79E520-EB8D-4464-8075-5F7D4D0697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768225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628B-0D8B-487D-A163-5D1384F2C80E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C281-D7D2-4DE8-BF7A-95BA811638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330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FFC5-A901-4111-BF51-654406C5FE38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3B2D-F786-459E-841F-BE1C9F2FE4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27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2"/>
            <a:ext cx="2171700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2"/>
            <a:ext cx="6362700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384C-9839-478D-BEFC-0C6E665CE6D7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014F-0ABA-491F-8281-9B565C6EB4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6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F3B8E-9766-472F-9D08-04950836940B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178D-A3AD-4248-9FC3-0F3C6DFBD4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08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4400" y="1554163"/>
            <a:ext cx="4267200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8336-71A3-47A0-B9CB-1E9A3BCCEAFD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7579-1179-4945-A645-AE44FD796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5326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0203" y="1554163"/>
            <a:ext cx="4629151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11749" y="1554167"/>
            <a:ext cx="4629151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111749" y="3892550"/>
            <a:ext cx="4629151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65C7-2786-499A-86F4-C0DA8C117B83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C960-D8C0-4B21-A54F-43E04DB1CA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36040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A35A-A642-4C98-A94D-CE01219EC97C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5ACED-8DB7-4C6F-90E5-853A404C85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83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66C78-D738-4180-8735-D9DF313B9B84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EC80-D855-4800-84DD-7285D90860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50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554163"/>
            <a:ext cx="4267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1F5E-9E2F-407F-A96D-A3B93A34374F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A985-15DE-418A-B8E9-D965F67A06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761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BDF1-929A-4450-9EC8-080C0D4AF87F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8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7285-E1B3-4C56-8CC3-69B29AE65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359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B803-62DC-4B0E-A1EE-5D2D234C2415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4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749D-16D6-4174-B444-8D926265C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414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4A7D-F80D-4684-ACCE-3CF26BA9447F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3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C25B-24D8-45D7-8D0F-D9ECE5A4D1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53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F65B-6D1A-4138-9728-CD1652A0813F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C8655-721E-416E-9B50-3A69404ACB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793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09F5-16B1-4D94-8C0D-15032E1A4678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6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438A8-5BF5-48BB-9F4E-3B1B3B41B9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55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872" y="1050900"/>
            <a:ext cx="93476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872" y="1050900"/>
            <a:ext cx="93476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872" y="1057988"/>
            <a:ext cx="93476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5" name="Текст 7"/>
          <p:cNvSpPr>
            <a:spLocks noGrp="1"/>
          </p:cNvSpPr>
          <p:nvPr>
            <p:ph type="body" idx="1"/>
          </p:nvPr>
        </p:nvSpPr>
        <p:spPr bwMode="auto">
          <a:xfrm>
            <a:off x="330200" y="1554163"/>
            <a:ext cx="94107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36" name="Заголовок 9"/>
          <p:cNvSpPr>
            <a:spLocks noGrp="1"/>
          </p:cNvSpPr>
          <p:nvPr>
            <p:ph type="title"/>
          </p:nvPr>
        </p:nvSpPr>
        <p:spPr bwMode="auto">
          <a:xfrm>
            <a:off x="330200" y="457200"/>
            <a:ext cx="94107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" name="Дата 24"/>
          <p:cNvSpPr>
            <a:spLocks noGrp="1"/>
          </p:cNvSpPr>
          <p:nvPr>
            <p:ph type="dt" sz="half" idx="2"/>
          </p:nvPr>
        </p:nvSpPr>
        <p:spPr>
          <a:xfrm>
            <a:off x="7016750" y="76200"/>
            <a:ext cx="2724150" cy="288925"/>
          </a:xfrm>
          <a:prstGeom prst="rect">
            <a:avLst/>
          </a:prstGeom>
        </p:spPr>
        <p:txBody>
          <a:bodyPr vert="horz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FA26CA-043B-4510-BD6F-97407CE9613D}" type="datetime1">
              <a:rPr lang="ru-RU"/>
              <a:pPr>
                <a:defRPr/>
              </a:pPr>
              <a:t>24.08.2018</a:t>
            </a:fld>
            <a:endParaRPr lang="ru-RU"/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3879850" y="76200"/>
            <a:ext cx="31369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915400" y="6473825"/>
            <a:ext cx="822325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fld id="{252F12CE-BE32-4913-89FA-491808061E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  <p:sldLayoutId id="2147484101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3750" y="4005263"/>
            <a:ext cx="3903663" cy="2160587"/>
          </a:xfrm>
        </p:spPr>
        <p:txBody>
          <a:bodyPr/>
          <a:lstStyle/>
          <a:p>
            <a:pPr algn="l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_______________________________</a:t>
            </a:r>
          </a:p>
          <a:p>
            <a:pPr algn="l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В.Г.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Притупов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Врио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заместителя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Председателя Правительства Алтайского края,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министра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финансов Алтайского края,</a:t>
            </a:r>
          </a:p>
          <a:p>
            <a:pPr algn="l">
              <a:spcBef>
                <a:spcPct val="0"/>
              </a:spcBef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председатель Рабочей группы № 3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85788" y="1484784"/>
            <a:ext cx="60954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Рабочая группа по </a:t>
            </a: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выработке</a:t>
            </a:r>
            <a:r>
              <a:rPr lang="en-US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подходов </a:t>
            </a:r>
            <a:endParaRPr lang="en-US" altLang="ru-RU" sz="2400" b="1" dirty="0" smtClean="0">
              <a:solidFill>
                <a:srgbClr val="991B1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контроля</a:t>
            </a:r>
            <a:r>
              <a:rPr lang="en-US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сфере закупок </a:t>
            </a:r>
          </a:p>
          <a:p>
            <a:pPr algn="ctr"/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Совета по вопросам внутреннего государственного финансового контроля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44488" y="188913"/>
            <a:ext cx="9410700" cy="8382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Практика судебных органов по признанию</a:t>
            </a:r>
            <a:b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правонарушений малозначительными</a:t>
            </a:r>
            <a:b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335756" y="1124744"/>
            <a:ext cx="9410700" cy="434975"/>
          </a:xfrm>
        </p:spPr>
        <p:txBody>
          <a:bodyPr/>
          <a:lstStyle/>
          <a:p>
            <a:pPr algn="ctr">
              <a:buClr>
                <a:srgbClr val="991B1B"/>
              </a:buClr>
              <a:buFont typeface="Wingdings 2" pitchFamily="18" charset="2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4 статьи 7.3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КоАП РФ (нарушения при изменении условий контракта)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521618" y="1700808"/>
            <a:ext cx="9072563" cy="417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algn="ctr">
              <a:lnSpc>
                <a:spcPts val="1600"/>
              </a:lnSpc>
              <a:buClr>
                <a:srgbClr val="991B1B"/>
              </a:buClr>
              <a:buFont typeface="Wingdings 2" pitchFamily="18" charset="2"/>
              <a:buNone/>
              <a:defRPr/>
            </a:pPr>
            <a:r>
              <a:rPr lang="ru-RU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Малозначительности нет:</a:t>
            </a:r>
            <a:endParaRPr lang="en-US" sz="1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600"/>
              </a:lnSpc>
              <a:buClr>
                <a:srgbClr val="991B1B"/>
              </a:buClr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Совершенное правонарушение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его характера и роли правонарушителя представляет существенное нарушение охраняемых общественных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правоотношений 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не в наступлении каких-либо материальных последствий правонарушения, а в пренебрежительном отношении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нарушителя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императивным требованиям законодательства по осуществлению закупок,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предотвращению коррупции. Инкриминируемое должностному лицу правонарушение не может быть признанным малозначительным,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связи с чем, устное замечание, как мера порицания за совершенное правонарушение, не является достаточным для достижения задач законодательства об административной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ответственности</a:t>
            </a:r>
          </a:p>
          <a:p>
            <a:pPr algn="just">
              <a:lnSpc>
                <a:spcPts val="1600"/>
              </a:lnSpc>
              <a:buClr>
                <a:srgbClr val="991B1B"/>
              </a:buClr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Наступление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 опасных последствий в виде причинения ущерба при совершении правонарушений с формальным составом не доказывается, возникновение этих последствий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презюмируются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самим фактом совершения противоправных действий или бездействия. Существенная угроза охраняемым общественным отношениям в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данном случае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заключается в пренебрежительном отношении правонарушителя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исполнению своих публично-правовых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обязанностей (постановление Кировского областного суда №4а-530/2017, решения Пермского краевого суда №7-346/2018, Ставропольского краевого суда №7-351/2018, постановления 6-го, 8-го, 18-го арбитражных апелляционных судов 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А73-8480/2016,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А46-16500/2016,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№75-10209/2015, №А76-30092/2015)</a:t>
            </a:r>
          </a:p>
          <a:p>
            <a:pPr algn="just">
              <a:buClr>
                <a:srgbClr val="991B1B"/>
              </a:buClr>
              <a:buFont typeface="Wingdings" pitchFamily="2" charset="2"/>
              <a:buChar char="ü"/>
              <a:defRPr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44488" y="260350"/>
            <a:ext cx="9410700" cy="838200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endParaRPr lang="ru-RU" sz="3200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88950" y="1341438"/>
            <a:ext cx="8928100" cy="4679950"/>
          </a:xfrm>
        </p:spPr>
        <p:txBody>
          <a:bodyPr/>
          <a:lstStyle/>
          <a:p>
            <a:pPr marL="0" indent="542925" algn="just"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целях обеспечения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единообразного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подхода органов внутреннего государственного финансового контроля и контрольных органов в сфере закупок по определению малозначительности административного правонарушения при осуществлении административного производства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предлагается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542925" algn="just">
              <a:buFont typeface="Wingdings 2" pitchFamily="18" charset="2"/>
              <a:buNone/>
              <a:defRPr/>
            </a:pPr>
            <a:endParaRPr lang="ru-RU" altLang="ru-RU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обобщить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правоприменительную практику признания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административных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правонарушений в сфере закупок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малозначительными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вопросу применения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контрольными 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2.9 КоАП РФ, содержащие критерии определения малозначительности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административных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сфере закупок</a:t>
            </a:r>
            <a:endParaRPr lang="ru-RU" altLang="ru-RU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109AC1-A973-4BBB-A717-18DA3683F243}" type="slidenum">
              <a:rPr lang="ru-RU" altLang="ru-RU" smtClean="0">
                <a:latin typeface="Franklin Gothic Book" pitchFamily="34" charset="0"/>
              </a:rPr>
              <a:pPr/>
              <a:t>11</a:t>
            </a:fld>
            <a:endParaRPr lang="ru-RU" altLang="ru-RU" smtClean="0">
              <a:latin typeface="Franklin Gothic Book" pitchFamily="34" charset="0"/>
            </a:endParaRPr>
          </a:p>
        </p:txBody>
      </p:sp>
      <p:pic>
        <p:nvPicPr>
          <p:cNvPr id="5123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2420938"/>
            <a:ext cx="3238500" cy="431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2133600"/>
            <a:ext cx="3240087" cy="431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Рисунок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73238"/>
            <a:ext cx="3238500" cy="431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Рисунок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1414463"/>
            <a:ext cx="3240087" cy="431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Рисунок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052513"/>
            <a:ext cx="3240087" cy="431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Заголовок 1"/>
          <p:cNvSpPr>
            <a:spLocks noGrp="1"/>
          </p:cNvSpPr>
          <p:nvPr>
            <p:ph type="title"/>
          </p:nvPr>
        </p:nvSpPr>
        <p:spPr>
          <a:xfrm>
            <a:off x="274638" y="30163"/>
            <a:ext cx="9536112" cy="1081087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Модельная (типовая) программа контрольного мероприятия по осуществлению контроля в сфере закупок органами внутреннего государственного (муниципального) финансового контроля</a:t>
            </a:r>
            <a:endParaRPr lang="ru-RU" altLang="ru-RU" sz="2000" b="1" dirty="0" smtClean="0">
              <a:solidFill>
                <a:srgbClr val="991B1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285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065213" y="47625"/>
            <a:ext cx="8783637" cy="1081088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altLang="ru-RU" sz="4000" b="1" smtClean="0">
              <a:solidFill>
                <a:srgbClr val="CC3300"/>
              </a:solidFill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76288" y="188913"/>
            <a:ext cx="86042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Полномочия по рассмотрению административных дел                            по нарушениям законодательства Российской Федерации                          о контрактной системе в сфере закупок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95313" y="1268760"/>
            <a:ext cx="8785225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1500"/>
              </a:lnSpc>
              <a:defRPr/>
            </a:pP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Орган внутреннего государственного финансового контроля:</a:t>
            </a:r>
          </a:p>
          <a:p>
            <a:pPr algn="ctr">
              <a:lnSpc>
                <a:spcPts val="1500"/>
              </a:lnSpc>
              <a:defRPr/>
            </a:pPr>
            <a:endParaRPr lang="ru-RU" alt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1 - 4 статьи 7.29.3 КоАП РФ (нарушения при планировании закупок)</a:t>
            </a:r>
          </a:p>
          <a:p>
            <a:pPr algn="just">
              <a:lnSpc>
                <a:spcPts val="1500"/>
              </a:lnSpc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 8 - 10 статьи 7.32 КоАП РФ (нарушения порядка исполнения контракта)</a:t>
            </a:r>
            <a:endParaRPr lang="ru-RU" altLang="ru-RU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95312" y="2492236"/>
            <a:ext cx="8785225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1500"/>
              </a:lnSpc>
              <a:defRPr/>
            </a:pPr>
            <a:r>
              <a:rPr lang="ru-RU" altLang="ru-RU" sz="2000" b="1" u="sng" dirty="0">
                <a:latin typeface="Times New Roman" pitchFamily="18" charset="0"/>
                <a:cs typeface="Times New Roman" pitchFamily="18" charset="0"/>
              </a:rPr>
              <a:t>Контрольный орган в сфере закупок:</a:t>
            </a:r>
          </a:p>
          <a:p>
            <a:pPr algn="ctr">
              <a:lnSpc>
                <a:spcPts val="1500"/>
              </a:lnSpc>
              <a:defRPr/>
            </a:pPr>
            <a:endParaRPr lang="ru-RU" altLang="ru-RU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7.29 КоАП РФ (нарушения при принятии решения о способе и об условиях определения поставщика, подрядчика, исполнителя)</a:t>
            </a:r>
          </a:p>
          <a:p>
            <a:pPr marL="171450" indent="-171450" algn="just">
              <a:lnSpc>
                <a:spcPts val="1500"/>
              </a:lnSpc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7.30 КоАП РФ (нарушения порядка осуществления закупок товаров, работ, услуг для обеспечения государственных нужд)</a:t>
            </a:r>
          </a:p>
          <a:p>
            <a:pPr algn="just">
              <a:lnSpc>
                <a:spcPts val="1500"/>
              </a:lnSpc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7.31 КоАП РФ (нарушения порядка ведения реестра контрактов)</a:t>
            </a:r>
          </a:p>
          <a:p>
            <a:pPr marL="171450" indent="-171450" algn="just">
              <a:lnSpc>
                <a:spcPts val="1500"/>
              </a:lnSpc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7.31.1 КоАП РФ (нарушения сроков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возврата средств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обеспечения)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части 1 - 6 статьи 7.32 КоАП РФ (нарушения порядка заключения контракта) </a:t>
            </a:r>
          </a:p>
          <a:p>
            <a:pPr marL="171450" indent="-171450" algn="just">
              <a:lnSpc>
                <a:spcPts val="1500"/>
              </a:lnSpc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7.32.5 КоАП РФ (нарушения срока и порядка оплаты товаров, работ,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услуг);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9.16 КоАП РФ (осуществление закупок товаров, работ, услуг,                                   не соответствующих требованиям их энергетической эффективности)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065213" y="47625"/>
            <a:ext cx="8783637" cy="1081088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altLang="ru-RU" sz="4000" b="1" smtClean="0">
              <a:solidFill>
                <a:srgbClr val="CC3300"/>
              </a:solidFill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488950" y="1268413"/>
            <a:ext cx="900112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sz="2400" b="1" dirty="0">
              <a:solidFill>
                <a:srgbClr val="991B1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Кодекс Российской Федерации об административных правонарушениях </a:t>
            </a:r>
          </a:p>
          <a:p>
            <a:pPr algn="ctr"/>
            <a:endParaRPr lang="ru-RU" sz="2400" b="1" dirty="0">
              <a:solidFill>
                <a:srgbClr val="991B1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Статья 2.9. Возможность освобождения от административной ответственности при малозначительности административного правонарушения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малозначительности совершенного административного правонарушения судья, орган, должностное лицо, уполномоченные решить дело об административном правонарушении, могут освободить лицо, совершившее административное правонарушение, от административной ответственности и ограничиться устным замечанием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65213" y="47625"/>
            <a:ext cx="8783637" cy="1081088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altLang="ru-RU" sz="4000" b="1" smtClean="0">
              <a:solidFill>
                <a:srgbClr val="CC3300"/>
              </a:solidFill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488503" y="1700213"/>
            <a:ext cx="496855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2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Органами ВГФК и контрольными органами в сфере закупок ряда субъектов Российской Федерации              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2017 году было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прекращено административное производство                      в связи с малозначительностью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совершенного правонарушения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более чем в 3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рассмотренных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(каждое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третье дело было прекращено по указанному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основанию)</a:t>
            </a:r>
            <a:endParaRPr lang="ru-RU" altLang="ru-RU" sz="22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39835944"/>
              </p:ext>
            </p:extLst>
          </p:nvPr>
        </p:nvGraphicFramePr>
        <p:xfrm>
          <a:off x="5889104" y="1700213"/>
          <a:ext cx="3734048" cy="328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50875" y="1196975"/>
            <a:ext cx="8759825" cy="48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2300"/>
              </a:lnSpc>
            </a:pPr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Проблемные вопросы «применения малозначительности»:</a:t>
            </a:r>
          </a:p>
          <a:p>
            <a:pPr algn="ctr">
              <a:lnSpc>
                <a:spcPts val="2300"/>
              </a:lnSpc>
            </a:pPr>
            <a:endParaRPr lang="ru-RU" altLang="ru-RU" sz="2400" b="1" dirty="0">
              <a:solidFill>
                <a:srgbClr val="991B1B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определено понятие малозначительности административного правонарушения</a:t>
            </a: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отсутствуют четкие критерии, по которым административные правонарушения следует относить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малозначительным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рассмотрении дела по конкретному правонарушению не учитывается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множественность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аналогичных нарушений, выявленных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ходе контрольного мероприятия и отраженных в акте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проверки</a:t>
            </a: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3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устное замечание 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видом административного наказания, фиксируется в постановлении о прекращении производства по делу об административном правонарушении и не учитывается при совершении лицом повторного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правонарушения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560388" y="188913"/>
            <a:ext cx="8856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Разъяснения о порядке применения </a:t>
            </a:r>
          </a:p>
          <a:p>
            <a:pPr algn="ctr"/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института малозначительности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632520" y="1124744"/>
            <a:ext cx="388868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Высший Арбитражный Суд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РФ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(постановление от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02.06.2004 № 10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5205475" y="1143517"/>
            <a:ext cx="424802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Верховный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РФ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(постановление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24.03.2005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Box 1"/>
          <p:cNvSpPr txBox="1">
            <a:spLocks noChangeArrowheads="1"/>
          </p:cNvSpPr>
          <p:nvPr/>
        </p:nvSpPr>
        <p:spPr bwMode="auto">
          <a:xfrm>
            <a:off x="568325" y="1920736"/>
            <a:ext cx="39528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квалификации правонарушения                 в качестве малозначительного судам необходимо исходить из оценки конкретных обстоятельств его совершения. Малозначительность правонарушения имеет место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отсутствии существенной угрозы охраняемым общественным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отноше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ниям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5097463" y="1907898"/>
            <a:ext cx="44640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Малозначительным административным правонарушением является действие или бездействие, хотя формально и содержащее признаки состава административного правонарушения, но с учетом характера совершенного правонарушения и роли правонарушителя, размера вреда и тяжести наступивших последствий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не представляю-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щее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существенного нарушения охраняемых общественных правоотношений</a:t>
            </a:r>
          </a:p>
        </p:txBody>
      </p:sp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568325" y="4941888"/>
            <a:ext cx="8880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Личность и имущественное положение привлекаемого к ответственности лица, добровольное устранение последствий правонарушения, возмещение причиненного ущерба, не являются обстоятельствами, свидетельствующими о малозначительности правонарушения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50888" y="115888"/>
            <a:ext cx="8783637" cy="968375"/>
          </a:xfrm>
        </p:spPr>
        <p:txBody>
          <a:bodyPr/>
          <a:lstStyle/>
          <a:p>
            <a:pPr algn="ctr">
              <a:lnSpc>
                <a:spcPts val="2000"/>
              </a:lnSpc>
            </a:pPr>
            <a:r>
              <a:rPr lang="ru-RU" altLang="ru-RU" sz="2400" b="1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Противоположные подходы судов и контрольных                        органов к возможности признания правонарушения малозначительным</a:t>
            </a:r>
            <a:endParaRPr lang="ru-RU" altLang="ru-RU" b="1" smtClean="0">
              <a:solidFill>
                <a:srgbClr val="993366"/>
              </a:solidFill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490538" y="1238250"/>
            <a:ext cx="41751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Малозначительности нет:</a:t>
            </a:r>
          </a:p>
          <a:p>
            <a:pPr algn="ctr"/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Правонарушения с формальными составами не могут быть признаны малозначительными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существен-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угроза охраняемым общественным отношениям заключается не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наступ-лении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каких-либо материальных последствий правонарушения, а в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пренебрежительном отношении </a:t>
            </a: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винов-ного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лица к исполнению своих публично-правовых обязанностей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Факт выполнения лицом обязанности после истечения установленного срока учитывается только как смягчающее обстоятельство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5313363" y="1241425"/>
            <a:ext cx="4221162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Малозначительность есть</a:t>
            </a:r>
            <a:r>
              <a:rPr lang="ru-RU" sz="2000" u="sng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Кодекс Российской Федерации об административных правонарушениях                  не содержит запрета на применение статьи 2.9 КоАП РФ при совершении административных правонарушений, носящих формальный характер: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если допущенное правонарушение не нанесло вреда общественным и государственным интересам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то оно при любом составе административного правонарушения может быть признано малозначительным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06438" y="333674"/>
            <a:ext cx="8782050" cy="762148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Практика судебных органов по признанию</a:t>
            </a:r>
            <a:b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правонарушений малозначительными </a:t>
            </a:r>
            <a:br>
              <a:rPr lang="ru-RU" altLang="ru-RU" sz="2400" b="1" dirty="0" smtClean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b="1" dirty="0" smtClean="0">
              <a:solidFill>
                <a:srgbClr val="993366"/>
              </a:solidFill>
            </a:endParaRP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209550" y="1628800"/>
            <a:ext cx="4608513" cy="50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Малозначительности нет: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Правонарушение представляет существенную угрозу охраняемым общественным отношениям и состоит не в наступлении каких-либо негативных материальных последствий, а в пренебрежительном отношении должностного лица к исполнению своих должностных обязанностей</a:t>
            </a:r>
          </a:p>
          <a:p>
            <a:pPr algn="just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Должностное лицо было привлечено к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админи-стративной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ответственности за нарушение закона о контрактной системе в сфере закупок,  а потому его действия признаков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малозначи-тельности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не содержат</a:t>
            </a:r>
          </a:p>
          <a:p>
            <a:pPr algn="just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Правонарушение не может быть признано малозначительным с учетом характера право-нарушения, посягающего на эффективность                  и результативность осуществления закупок, обеспечение гласности, прозрачности их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прове-дения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предотвращение коррупции и других злоупотреблений в сфере таких закупок </a:t>
            </a:r>
            <a:r>
              <a:rPr lang="ru-RU" altLang="ru-RU" sz="1500" dirty="0" smtClean="0">
                <a:latin typeface="Times New Roman" pitchFamily="18" charset="0"/>
                <a:cs typeface="Times New Roman" pitchFamily="18" charset="0"/>
              </a:rPr>
              <a:t>(постановления Волгоградского областного суда №7а-519/2016, Московского городского суда №7-7142/18, №7-965/2018, решение Верховного суда Республики Адыгея №7-23/2018)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191840" y="1124744"/>
            <a:ext cx="9504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991B1B"/>
              </a:buClr>
              <a:buSzPct val="70000"/>
              <a:buFont typeface="Wingdings 2" pitchFamily="18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Часть 2 статьи 7.31 КоАП РФ (нарушение порядка ведения реестра контрактов)</a:t>
            </a: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5097463" y="1634158"/>
            <a:ext cx="4535487" cy="465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Малозначительность есть:</a:t>
            </a:r>
          </a:p>
          <a:p>
            <a:pPr algn="just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Совершенное правонарушение не повлекло                 и не могло повлечь серьезных негативных последствий либо причинить значительный ущерб общественным интересам, что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свиде-тельствует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о низкой степени общественной опасности совершенного деяния</a:t>
            </a:r>
          </a:p>
          <a:p>
            <a:pPr algn="just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Нарушение срока направления сведений                       о заключении контракта по своему характеру              и степени общественной опасности не создало угрозы охраняемым общественным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отноше-ниям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не причинило вреда интересам общества, государства или гражданам, поскольку нарушение было устранено</a:t>
            </a:r>
          </a:p>
          <a:p>
            <a:pPr algn="just">
              <a:lnSpc>
                <a:spcPts val="1500"/>
              </a:lnSpc>
              <a:spcBef>
                <a:spcPct val="20000"/>
              </a:spcBef>
              <a:buClr>
                <a:srgbClr val="991B1B"/>
              </a:buClr>
              <a:buSzPct val="70000"/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Правонарушение совершено однократно,                       по одному факту, виновное лицо критически относится к совершенному им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правонаруше-нию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допущенным правонарушением не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нане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-сен какой-либо вред обществу или государству (решения Свердловского областного суда                      №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72-900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Астраханского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областного суда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№7-383/2017, Костромского областного суда                        №7/21-15)</a:t>
            </a:r>
            <a:endParaRPr lang="ru-RU" alt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44488" y="188913"/>
            <a:ext cx="9410700" cy="83820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Практика судебных органов по признанию</a:t>
            </a:r>
            <a:b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991B1B"/>
                </a:solidFill>
                <a:latin typeface="Times New Roman" pitchFamily="18" charset="0"/>
                <a:cs typeface="Times New Roman" pitchFamily="18" charset="0"/>
              </a:rPr>
              <a:t>правонарушений малозначительными </a:t>
            </a:r>
            <a:endParaRPr lang="ru-RU" sz="2400" dirty="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356939" y="1124744"/>
            <a:ext cx="9374188" cy="358775"/>
          </a:xfrm>
        </p:spPr>
        <p:txBody>
          <a:bodyPr/>
          <a:lstStyle/>
          <a:p>
            <a:pPr algn="ctr">
              <a:buClr>
                <a:srgbClr val="991B1B"/>
              </a:buClr>
              <a:buFont typeface="Wingdings 2" pitchFamily="18" charset="2"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статьи 7.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КоАП РФ (нарушение при планировании закупок)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mtClean="0">
              <a:latin typeface="Franklin Gothic Book" pitchFamily="34" charset="0"/>
            </a:endParaRPr>
          </a:p>
          <a:p>
            <a:endParaRPr lang="ru-RU" altLang="ru-RU" smtClean="0">
              <a:latin typeface="Franklin Gothic Book" pitchFamily="34" charset="0"/>
            </a:endParaRPr>
          </a:p>
        </p:txBody>
      </p:sp>
      <p:sp>
        <p:nvSpPr>
          <p:cNvPr id="11269" name="Объект 2"/>
          <p:cNvSpPr txBox="1">
            <a:spLocks/>
          </p:cNvSpPr>
          <p:nvPr/>
        </p:nvSpPr>
        <p:spPr bwMode="auto">
          <a:xfrm>
            <a:off x="330200" y="2852738"/>
            <a:ext cx="937577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endParaRPr lang="ru-RU" sz="320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336550" y="1700808"/>
            <a:ext cx="454977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algn="ctr">
              <a:lnSpc>
                <a:spcPts val="1500"/>
              </a:lnSpc>
              <a:buClr>
                <a:srgbClr val="991B1B"/>
              </a:buClr>
              <a:buFont typeface="Wingdings 2" pitchFamily="18" charset="2"/>
              <a:buNone/>
              <a:defRPr/>
            </a:pP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Малозначительности нет:</a:t>
            </a:r>
            <a:endParaRPr lang="en-US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400"/>
              </a:lnSpc>
              <a:buClr>
                <a:srgbClr val="991B1B"/>
              </a:buClr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 о контрактной системе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в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сфере закупок не могут быть признаны малозначительными, так как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посягают на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установленный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осуществления контроля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исполнением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контрактов</a:t>
            </a:r>
          </a:p>
          <a:p>
            <a:pPr algn="just">
              <a:lnSpc>
                <a:spcPts val="1400"/>
              </a:lnSpc>
              <a:buClr>
                <a:srgbClr val="991B1B"/>
              </a:buClr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данное правонарушение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связывает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наступлением каких-либо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конкретных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вредных последствий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охраняемым правоотношениям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степенью их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тяжести </a:t>
            </a:r>
          </a:p>
          <a:p>
            <a:pPr algn="just">
              <a:lnSpc>
                <a:spcPts val="1400"/>
              </a:lnSpc>
              <a:buClr>
                <a:srgbClr val="991B1B"/>
              </a:buClr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Совершенное правонарушение посягает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регламентированный порядок осуществления закупок, обеспечивающий прозрачность осуществления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таких закупок, предотвращение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коррупции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других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злоупотреблений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объективно лучшего условия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исполнения контракта (решение Пензенского областного суда №7-98/2018, Пермского краевого суда №7-2255-2017, Свердловского областного суда №71-272/2017, Вологодского областного суда №7-279/ 2018)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5314951" y="1698526"/>
            <a:ext cx="4354512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 algn="ctr">
              <a:lnSpc>
                <a:spcPts val="1500"/>
              </a:lnSpc>
              <a:buClr>
                <a:srgbClr val="991B1B"/>
              </a:buClr>
              <a:buFont typeface="Wingdings 2" pitchFamily="18" charset="2"/>
              <a:buNone/>
              <a:defRPr/>
            </a:pP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Малозначительность есть:</a:t>
            </a:r>
          </a:p>
          <a:p>
            <a:pPr algn="just">
              <a:lnSpc>
                <a:spcPts val="1500"/>
              </a:lnSpc>
              <a:buClr>
                <a:srgbClr val="991B1B"/>
              </a:buClr>
              <a:buFont typeface="Wingdings" pitchFamily="2" charset="2"/>
              <a:buChar char="ü"/>
              <a:defRPr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Бездействие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должностного лица формально содержит признаки состава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административ-ного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правонарушения, но с учетом характера совершенного правонарушения и роли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правонарушителя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отсутствии </a:t>
            </a:r>
            <a:r>
              <a:rPr lang="ru-RU"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вредных </a:t>
            </a:r>
            <a:r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наступивших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последствий не представляет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существенного нарушения охраняемых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общественных правоотношений. Устное замечание, как мера порицания за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совершен-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правонарушение,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достаточной для достижения задач законодательства об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административной ответственности (решения Хабаровского краевого суда №21-53/2018, №21-93/2018)</a:t>
            </a:r>
            <a:endParaRPr lang="ru-RU" alt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Трек">
  <a:themeElements>
    <a:clrScheme name="2_Трек 1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AD1F1F"/>
      </a:hlink>
      <a:folHlink>
        <a:srgbClr val="FFC42F"/>
      </a:folHlink>
    </a:clrScheme>
    <a:fontScheme name="2_Трек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Трек 1">
        <a:dk1>
          <a:srgbClr val="000000"/>
        </a:dk1>
        <a:lt1>
          <a:srgbClr val="FFFFFF"/>
        </a:lt1>
        <a:dk2>
          <a:srgbClr val="4E3B3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D"/>
        </a:accent5>
        <a:accent6>
          <a:srgbClr val="955A46"/>
        </a:accent6>
        <a:hlink>
          <a:srgbClr val="AD1F1F"/>
        </a:hlink>
        <a:folHlink>
          <a:srgbClr val="FFC4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</TotalTime>
  <Words>1257</Words>
  <Application>Microsoft Office PowerPoint</Application>
  <PresentationFormat>Лист A4 (210x297 мм)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2_Трек</vt:lpstr>
      <vt:lpstr>Презентация PowerPoint</vt:lpstr>
      <vt:lpstr>      </vt:lpstr>
      <vt:lpstr>      </vt:lpstr>
      <vt:lpstr>      </vt:lpstr>
      <vt:lpstr>Презентация PowerPoint</vt:lpstr>
      <vt:lpstr>Презентация PowerPoint</vt:lpstr>
      <vt:lpstr>Противоположные подходы судов и контрольных                        органов к возможности признания правонарушения малозначительным</vt:lpstr>
      <vt:lpstr> Практика судебных органов по признанию правонарушений малозначительными  </vt:lpstr>
      <vt:lpstr>Практика судебных органов по признанию правонарушений малозначительными </vt:lpstr>
      <vt:lpstr> Практика судебных органов по признанию правонарушений малозначительными </vt:lpstr>
      <vt:lpstr>Предложения</vt:lpstr>
      <vt:lpstr>Модельная (типовая) программа контрольного мероприятия по осуществлению контроля в сфере закупок органами внутреннего государственного (муниципального) финансового контроля</vt:lpstr>
    </vt:vector>
  </TitlesOfParts>
  <Company>Крайфинкомитет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Чумак</dc:creator>
  <cp:lastModifiedBy>Устинов ВН</cp:lastModifiedBy>
  <cp:revision>541</cp:revision>
  <cp:lastPrinted>2018-08-21T04:11:52Z</cp:lastPrinted>
  <dcterms:created xsi:type="dcterms:W3CDTF">2007-09-11T08:42:18Z</dcterms:created>
  <dcterms:modified xsi:type="dcterms:W3CDTF">2018-08-24T05:33:51Z</dcterms:modified>
</cp:coreProperties>
</file>