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8" r:id="rId2"/>
    <p:sldId id="386" r:id="rId3"/>
    <p:sldId id="389" r:id="rId4"/>
    <p:sldId id="388" r:id="rId5"/>
    <p:sldId id="387" r:id="rId6"/>
    <p:sldId id="397" r:id="rId7"/>
    <p:sldId id="398" r:id="rId8"/>
    <p:sldId id="399" r:id="rId9"/>
    <p:sldId id="400" r:id="rId10"/>
    <p:sldId id="401" r:id="rId11"/>
    <p:sldId id="393" r:id="rId12"/>
  </p:sldIdLst>
  <p:sldSz cx="12192000" cy="6858000"/>
  <p:notesSz cx="6794500" cy="99314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дрин Евгений Игоревич" initials="ШЕ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71"/>
    <a:srgbClr val="FFE8CB"/>
    <a:srgbClr val="F4B183"/>
    <a:srgbClr val="FFE699"/>
    <a:srgbClr val="FF9933"/>
    <a:srgbClr val="FF9A60"/>
    <a:srgbClr val="96BBE4"/>
    <a:srgbClr val="FFD49F"/>
    <a:srgbClr val="648BA9"/>
    <a:srgbClr val="F0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6416" autoAdjust="0"/>
  </p:normalViewPr>
  <p:slideViewPr>
    <p:cSldViewPr snapToGrid="0">
      <p:cViewPr>
        <p:scale>
          <a:sx n="70" d="100"/>
          <a:sy n="70" d="100"/>
        </p:scale>
        <p:origin x="-1518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0EA50-1B0C-4962-995C-86695515CF5E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D50656-5FC6-4FAB-A2BD-17691B6FA5A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Прозрачность бюджетного цикла</a:t>
          </a:r>
        </a:p>
      </dgm:t>
    </dgm:pt>
    <dgm:pt modelId="{588B1BE9-83A6-4B39-8BCD-6092F4AC97CE}" type="parTrans" cxnId="{B6B3F693-E536-423D-B316-BF696DBD14FA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0FD67A-D1CD-4390-AC4C-CA1185351244}" type="sibTrans" cxnId="{B6B3F693-E536-423D-B316-BF696DBD14FA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D35B3D-2002-467A-97B0-17D52301704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Ключевые ГИС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703ECC-7D4C-4DAC-9F82-06384C44A3E6}" type="parTrans" cxnId="{FF87E32C-06AD-4A9E-ABEF-8F3985C53D50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896B6-69AA-47B1-AB7E-507E8B75D160}" type="sibTrans" cxnId="{FF87E32C-06AD-4A9E-ABEF-8F3985C53D50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02B31-855C-4BFC-B4FA-257CCDEF91C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Результаты КМ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435D18-31C3-499D-800F-D3B2400F98F3}" type="parTrans" cxnId="{9AFCEC81-B888-4ECF-B2B5-6647747252C0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3E68B-F81D-4685-9EFB-1F5E0A498075}" type="sibTrans" cxnId="{9AFCEC81-B888-4ECF-B2B5-6647747252C0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11F285-E82A-451C-A470-BDC209E94A0A}" type="pres">
      <dgm:prSet presAssocID="{5850EA50-1B0C-4962-995C-86695515CF5E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8D7A0A17-ED24-4550-BD1C-4E28F153A516}" type="pres">
      <dgm:prSet presAssocID="{5850EA50-1B0C-4962-995C-86695515CF5E}" presName="Name1" presStyleCnt="0"/>
      <dgm:spPr/>
      <dgm:t>
        <a:bodyPr/>
        <a:lstStyle/>
        <a:p>
          <a:endParaRPr lang="ru-RU"/>
        </a:p>
      </dgm:t>
    </dgm:pt>
    <dgm:pt modelId="{29634479-EE38-4E12-B71A-C07BD7E06477}" type="pres">
      <dgm:prSet presAssocID="{5850EA50-1B0C-4962-995C-86695515CF5E}" presName="cycle" presStyleCnt="0"/>
      <dgm:spPr/>
      <dgm:t>
        <a:bodyPr/>
        <a:lstStyle/>
        <a:p>
          <a:endParaRPr lang="ru-RU"/>
        </a:p>
      </dgm:t>
    </dgm:pt>
    <dgm:pt modelId="{529263E9-75DD-491D-B511-B7D6766B413C}" type="pres">
      <dgm:prSet presAssocID="{5850EA50-1B0C-4962-995C-86695515CF5E}" presName="srcNode" presStyleLbl="node1" presStyleIdx="0" presStyleCnt="3"/>
      <dgm:spPr/>
      <dgm:t>
        <a:bodyPr/>
        <a:lstStyle/>
        <a:p>
          <a:endParaRPr lang="ru-RU"/>
        </a:p>
      </dgm:t>
    </dgm:pt>
    <dgm:pt modelId="{A0F1D58C-D11F-462E-8E4D-3A5BD987245D}" type="pres">
      <dgm:prSet presAssocID="{5850EA50-1B0C-4962-995C-86695515CF5E}" presName="conn" presStyleLbl="parChTrans1D2" presStyleIdx="0" presStyleCnt="1" custAng="10800000" custLinFactX="-35067" custLinFactNeighborX="-100000" custLinFactNeighborY="-3440"/>
      <dgm:spPr/>
      <dgm:t>
        <a:bodyPr/>
        <a:lstStyle/>
        <a:p>
          <a:endParaRPr lang="ru-RU"/>
        </a:p>
      </dgm:t>
    </dgm:pt>
    <dgm:pt modelId="{379B0F4C-7F1C-4DB5-AA0F-55FC68F39062}" type="pres">
      <dgm:prSet presAssocID="{5850EA50-1B0C-4962-995C-86695515CF5E}" presName="extraNode" presStyleLbl="node1" presStyleIdx="0" presStyleCnt="3"/>
      <dgm:spPr/>
      <dgm:t>
        <a:bodyPr/>
        <a:lstStyle/>
        <a:p>
          <a:endParaRPr lang="ru-RU"/>
        </a:p>
      </dgm:t>
    </dgm:pt>
    <dgm:pt modelId="{6CEDC898-1879-4369-91DC-B43687529452}" type="pres">
      <dgm:prSet presAssocID="{5850EA50-1B0C-4962-995C-86695515CF5E}" presName="dstNode" presStyleLbl="node1" presStyleIdx="0" presStyleCnt="3"/>
      <dgm:spPr/>
      <dgm:t>
        <a:bodyPr/>
        <a:lstStyle/>
        <a:p>
          <a:endParaRPr lang="ru-RU"/>
        </a:p>
      </dgm:t>
    </dgm:pt>
    <dgm:pt modelId="{7AFADC15-4F68-4590-8547-6E9AF8C39160}" type="pres">
      <dgm:prSet presAssocID="{7FD50656-5FC6-4FAB-A2BD-17691B6FA5A1}" presName="text_1" presStyleLbl="node1" presStyleIdx="0" presStyleCnt="3" custScaleX="64436" custScaleY="81969" custLinFactNeighborX="34825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7E59C-AFD5-43F7-9A8B-8CBCFB453BB9}" type="pres">
      <dgm:prSet presAssocID="{7FD50656-5FC6-4FAB-A2BD-17691B6FA5A1}" presName="accent_1" presStyleCnt="0"/>
      <dgm:spPr/>
      <dgm:t>
        <a:bodyPr/>
        <a:lstStyle/>
        <a:p>
          <a:endParaRPr lang="ru-RU"/>
        </a:p>
      </dgm:t>
    </dgm:pt>
    <dgm:pt modelId="{D772A666-83DD-4572-BB74-98EA4E346366}" type="pres">
      <dgm:prSet presAssocID="{7FD50656-5FC6-4FAB-A2BD-17691B6FA5A1}" presName="accentRepeatNode" presStyleLbl="solidFgAcc1" presStyleIdx="0" presStyleCnt="3" custScaleX="65139" custScaleY="61700" custLinFactX="-100000" custLinFactNeighborX="-155375" custLinFactNeighborY="-21957"/>
      <dgm:spPr/>
      <dgm:t>
        <a:bodyPr/>
        <a:lstStyle/>
        <a:p>
          <a:endParaRPr lang="ru-RU"/>
        </a:p>
      </dgm:t>
    </dgm:pt>
    <dgm:pt modelId="{53F28E12-2EB6-4027-8C7B-7A8A3819414D}" type="pres">
      <dgm:prSet presAssocID="{10D35B3D-2002-467A-97B0-17D52301704F}" presName="text_2" presStyleLbl="node1" presStyleIdx="1" presStyleCnt="3" custScaleX="65828" custScaleY="78970" custLinFactNeighborX="41896" custLinFactNeighborY="-22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0A7B0-17DA-4DD9-94F5-6A0953964306}" type="pres">
      <dgm:prSet presAssocID="{10D35B3D-2002-467A-97B0-17D52301704F}" presName="accent_2" presStyleCnt="0"/>
      <dgm:spPr/>
      <dgm:t>
        <a:bodyPr/>
        <a:lstStyle/>
        <a:p>
          <a:endParaRPr lang="ru-RU"/>
        </a:p>
      </dgm:t>
    </dgm:pt>
    <dgm:pt modelId="{8C3EA542-88B0-4DCE-82D5-FF93E4CB8333}" type="pres">
      <dgm:prSet presAssocID="{10D35B3D-2002-467A-97B0-17D52301704F}" presName="accentRepeatNode" presStyleLbl="solidFgAcc1" presStyleIdx="1" presStyleCnt="3" custScaleX="65139" custScaleY="61700" custLinFactX="-100000" custLinFactNeighborX="-110369" custLinFactNeighborY="-17472"/>
      <dgm:spPr/>
      <dgm:t>
        <a:bodyPr/>
        <a:lstStyle/>
        <a:p>
          <a:endParaRPr lang="ru-RU"/>
        </a:p>
      </dgm:t>
    </dgm:pt>
    <dgm:pt modelId="{696380E7-3134-48A7-8AB6-ACCA298AB85E}" type="pres">
      <dgm:prSet presAssocID="{89C02B31-855C-4BFC-B4FA-257CCDEF91C0}" presName="text_3" presStyleLbl="node1" presStyleIdx="2" presStyleCnt="3" custScaleX="63348" custScaleY="78970" custLinFactNeighborX="34607" custLinFactNeighborY="-27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D98B3-254C-4EE5-AD74-CEC883160BF6}" type="pres">
      <dgm:prSet presAssocID="{89C02B31-855C-4BFC-B4FA-257CCDEF91C0}" presName="accent_3" presStyleCnt="0"/>
      <dgm:spPr/>
      <dgm:t>
        <a:bodyPr/>
        <a:lstStyle/>
        <a:p>
          <a:endParaRPr lang="ru-RU"/>
        </a:p>
      </dgm:t>
    </dgm:pt>
    <dgm:pt modelId="{FC4E45B1-4F04-4C38-B10B-CA96D4145CD7}" type="pres">
      <dgm:prSet presAssocID="{89C02B31-855C-4BFC-B4FA-257CCDEF91C0}" presName="accentRepeatNode" presStyleLbl="solidFgAcc1" presStyleIdx="2" presStyleCnt="3" custScaleX="65139" custScaleY="61700" custLinFactX="-100000" custLinFactNeighborX="-156617" custLinFactNeighborY="-21645"/>
      <dgm:spPr/>
      <dgm:t>
        <a:bodyPr/>
        <a:lstStyle/>
        <a:p>
          <a:endParaRPr lang="ru-RU"/>
        </a:p>
      </dgm:t>
    </dgm:pt>
  </dgm:ptLst>
  <dgm:cxnLst>
    <dgm:cxn modelId="{EDBA310C-AC7F-4F43-BD61-E46E4EC7E768}" type="presOf" srcId="{7FD50656-5FC6-4FAB-A2BD-17691B6FA5A1}" destId="{7AFADC15-4F68-4590-8547-6E9AF8C39160}" srcOrd="0" destOrd="0" presId="urn:microsoft.com/office/officeart/2008/layout/VerticalCurvedList"/>
    <dgm:cxn modelId="{13F94BE4-1E88-4A1B-89F7-50EB350EAEF2}" type="presOf" srcId="{5850EA50-1B0C-4962-995C-86695515CF5E}" destId="{3D11F285-E82A-451C-A470-BDC209E94A0A}" srcOrd="0" destOrd="0" presId="urn:microsoft.com/office/officeart/2008/layout/VerticalCurvedList"/>
    <dgm:cxn modelId="{927ADDC4-996A-4689-9B90-4FDFB480F0FC}" type="presOf" srcId="{10D35B3D-2002-467A-97B0-17D52301704F}" destId="{53F28E12-2EB6-4027-8C7B-7A8A3819414D}" srcOrd="0" destOrd="0" presId="urn:microsoft.com/office/officeart/2008/layout/VerticalCurvedList"/>
    <dgm:cxn modelId="{FF87E32C-06AD-4A9E-ABEF-8F3985C53D50}" srcId="{5850EA50-1B0C-4962-995C-86695515CF5E}" destId="{10D35B3D-2002-467A-97B0-17D52301704F}" srcOrd="1" destOrd="0" parTransId="{1D703ECC-7D4C-4DAC-9F82-06384C44A3E6}" sibTransId="{C8B896B6-69AA-47B1-AB7E-507E8B75D160}"/>
    <dgm:cxn modelId="{1A1A62C9-64C0-4B2F-8C20-74775098F883}" type="presOf" srcId="{89C02B31-855C-4BFC-B4FA-257CCDEF91C0}" destId="{696380E7-3134-48A7-8AB6-ACCA298AB85E}" srcOrd="0" destOrd="0" presId="urn:microsoft.com/office/officeart/2008/layout/VerticalCurvedList"/>
    <dgm:cxn modelId="{B6B3F693-E536-423D-B316-BF696DBD14FA}" srcId="{5850EA50-1B0C-4962-995C-86695515CF5E}" destId="{7FD50656-5FC6-4FAB-A2BD-17691B6FA5A1}" srcOrd="0" destOrd="0" parTransId="{588B1BE9-83A6-4B39-8BCD-6092F4AC97CE}" sibTransId="{E60FD67A-D1CD-4390-AC4C-CA1185351244}"/>
    <dgm:cxn modelId="{9AFCEC81-B888-4ECF-B2B5-6647747252C0}" srcId="{5850EA50-1B0C-4962-995C-86695515CF5E}" destId="{89C02B31-855C-4BFC-B4FA-257CCDEF91C0}" srcOrd="2" destOrd="0" parTransId="{FB435D18-31C3-499D-800F-D3B2400F98F3}" sibTransId="{4253E68B-F81D-4685-9EFB-1F5E0A498075}"/>
    <dgm:cxn modelId="{D2E7ADEF-DCC4-41B6-9670-9B73048EDF90}" type="presOf" srcId="{E60FD67A-D1CD-4390-AC4C-CA1185351244}" destId="{A0F1D58C-D11F-462E-8E4D-3A5BD987245D}" srcOrd="0" destOrd="0" presId="urn:microsoft.com/office/officeart/2008/layout/VerticalCurvedList"/>
    <dgm:cxn modelId="{CED24616-7072-42B1-A935-F258FA7419A3}" type="presParOf" srcId="{3D11F285-E82A-451C-A470-BDC209E94A0A}" destId="{8D7A0A17-ED24-4550-BD1C-4E28F153A516}" srcOrd="0" destOrd="0" presId="urn:microsoft.com/office/officeart/2008/layout/VerticalCurvedList"/>
    <dgm:cxn modelId="{B605D654-7065-4977-B3DE-8B02265E95BD}" type="presParOf" srcId="{8D7A0A17-ED24-4550-BD1C-4E28F153A516}" destId="{29634479-EE38-4E12-B71A-C07BD7E06477}" srcOrd="0" destOrd="0" presId="urn:microsoft.com/office/officeart/2008/layout/VerticalCurvedList"/>
    <dgm:cxn modelId="{7B0EF1B5-FABD-49F4-BC9B-420D7517D800}" type="presParOf" srcId="{29634479-EE38-4E12-B71A-C07BD7E06477}" destId="{529263E9-75DD-491D-B511-B7D6766B413C}" srcOrd="0" destOrd="0" presId="urn:microsoft.com/office/officeart/2008/layout/VerticalCurvedList"/>
    <dgm:cxn modelId="{8D61BD2E-66EE-465C-BDE5-74B2F18800B7}" type="presParOf" srcId="{29634479-EE38-4E12-B71A-C07BD7E06477}" destId="{A0F1D58C-D11F-462E-8E4D-3A5BD987245D}" srcOrd="1" destOrd="0" presId="urn:microsoft.com/office/officeart/2008/layout/VerticalCurvedList"/>
    <dgm:cxn modelId="{2879B9F0-1D4A-4FAA-85BA-49531ED532B6}" type="presParOf" srcId="{29634479-EE38-4E12-B71A-C07BD7E06477}" destId="{379B0F4C-7F1C-4DB5-AA0F-55FC68F39062}" srcOrd="2" destOrd="0" presId="urn:microsoft.com/office/officeart/2008/layout/VerticalCurvedList"/>
    <dgm:cxn modelId="{5489B558-91E8-4E2B-9EBB-27FFC8EDF41F}" type="presParOf" srcId="{29634479-EE38-4E12-B71A-C07BD7E06477}" destId="{6CEDC898-1879-4369-91DC-B43687529452}" srcOrd="3" destOrd="0" presId="urn:microsoft.com/office/officeart/2008/layout/VerticalCurvedList"/>
    <dgm:cxn modelId="{0D2349DF-E3BC-4396-80FB-C2F025D3F23F}" type="presParOf" srcId="{8D7A0A17-ED24-4550-BD1C-4E28F153A516}" destId="{7AFADC15-4F68-4590-8547-6E9AF8C39160}" srcOrd="1" destOrd="0" presId="urn:microsoft.com/office/officeart/2008/layout/VerticalCurvedList"/>
    <dgm:cxn modelId="{809F8F3E-4879-456E-ABB9-AB5F22AED3B1}" type="presParOf" srcId="{8D7A0A17-ED24-4550-BD1C-4E28F153A516}" destId="{9E07E59C-AFD5-43F7-9A8B-8CBCFB453BB9}" srcOrd="2" destOrd="0" presId="urn:microsoft.com/office/officeart/2008/layout/VerticalCurvedList"/>
    <dgm:cxn modelId="{7BF761CC-C84C-4438-BFD0-481F9145AACB}" type="presParOf" srcId="{9E07E59C-AFD5-43F7-9A8B-8CBCFB453BB9}" destId="{D772A666-83DD-4572-BB74-98EA4E346366}" srcOrd="0" destOrd="0" presId="urn:microsoft.com/office/officeart/2008/layout/VerticalCurvedList"/>
    <dgm:cxn modelId="{7034A3BD-1B8B-4BCF-B694-0A24FBC7FB12}" type="presParOf" srcId="{8D7A0A17-ED24-4550-BD1C-4E28F153A516}" destId="{53F28E12-2EB6-4027-8C7B-7A8A3819414D}" srcOrd="3" destOrd="0" presId="urn:microsoft.com/office/officeart/2008/layout/VerticalCurvedList"/>
    <dgm:cxn modelId="{EBD3393E-E23C-4649-B2A1-2A6A77FA2F3A}" type="presParOf" srcId="{8D7A0A17-ED24-4550-BD1C-4E28F153A516}" destId="{0900A7B0-17DA-4DD9-94F5-6A0953964306}" srcOrd="4" destOrd="0" presId="urn:microsoft.com/office/officeart/2008/layout/VerticalCurvedList"/>
    <dgm:cxn modelId="{519FAE0E-39A4-402D-B159-33CB4F55E832}" type="presParOf" srcId="{0900A7B0-17DA-4DD9-94F5-6A0953964306}" destId="{8C3EA542-88B0-4DCE-82D5-FF93E4CB8333}" srcOrd="0" destOrd="0" presId="urn:microsoft.com/office/officeart/2008/layout/VerticalCurvedList"/>
    <dgm:cxn modelId="{25E1E1CB-30A6-486F-A7A5-EE605BA8C5CC}" type="presParOf" srcId="{8D7A0A17-ED24-4550-BD1C-4E28F153A516}" destId="{696380E7-3134-48A7-8AB6-ACCA298AB85E}" srcOrd="5" destOrd="0" presId="urn:microsoft.com/office/officeart/2008/layout/VerticalCurvedList"/>
    <dgm:cxn modelId="{06F7627B-9341-4378-92F3-0A4F70193416}" type="presParOf" srcId="{8D7A0A17-ED24-4550-BD1C-4E28F153A516}" destId="{1ABD98B3-254C-4EE5-AD74-CEC883160BF6}" srcOrd="6" destOrd="0" presId="urn:microsoft.com/office/officeart/2008/layout/VerticalCurvedList"/>
    <dgm:cxn modelId="{95C61E60-3BFE-4F52-96A6-DCA129E50409}" type="presParOf" srcId="{1ABD98B3-254C-4EE5-AD74-CEC883160BF6}" destId="{FC4E45B1-4F04-4C38-B10B-CA96D4145CD7}" srcOrd="0" destOrd="0" presId="urn:microsoft.com/office/officeart/2008/layout/VerticalCurv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0EA50-1B0C-4962-995C-86695515CF5E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D50656-5FC6-4FAB-A2BD-17691B6FA5A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Большое количество </a:t>
          </a:r>
          <a:b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объектов контроля</a:t>
          </a:r>
        </a:p>
      </dgm:t>
    </dgm:pt>
    <dgm:pt modelId="{588B1BE9-83A6-4B39-8BCD-6092F4AC97CE}" type="parTrans" cxnId="{B6B3F693-E536-423D-B316-BF696DBD14FA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0FD67A-D1CD-4390-AC4C-CA1185351244}" type="sibTrans" cxnId="{B6B3F693-E536-423D-B316-BF696DBD14FA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D35B3D-2002-467A-97B0-17D52301704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Ограниченность трудовых ресурсов ревизоров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703ECC-7D4C-4DAC-9F82-06384C44A3E6}" type="parTrans" cxnId="{FF87E32C-06AD-4A9E-ABEF-8F3985C53D50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896B6-69AA-47B1-AB7E-507E8B75D160}" type="sibTrans" cxnId="{FF87E32C-06AD-4A9E-ABEF-8F3985C53D50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02B31-855C-4BFC-B4FA-257CCDEF91C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Обеспечение/повышение эффективности КМ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435D18-31C3-499D-800F-D3B2400F98F3}" type="parTrans" cxnId="{9AFCEC81-B888-4ECF-B2B5-6647747252C0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53E68B-F81D-4685-9EFB-1F5E0A498075}" type="sibTrans" cxnId="{9AFCEC81-B888-4ECF-B2B5-6647747252C0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11F285-E82A-451C-A470-BDC209E94A0A}" type="pres">
      <dgm:prSet presAssocID="{5850EA50-1B0C-4962-995C-86695515CF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D7A0A17-ED24-4550-BD1C-4E28F153A516}" type="pres">
      <dgm:prSet presAssocID="{5850EA50-1B0C-4962-995C-86695515CF5E}" presName="Name1" presStyleCnt="0"/>
      <dgm:spPr/>
      <dgm:t>
        <a:bodyPr/>
        <a:lstStyle/>
        <a:p>
          <a:endParaRPr lang="ru-RU"/>
        </a:p>
      </dgm:t>
    </dgm:pt>
    <dgm:pt modelId="{29634479-EE38-4E12-B71A-C07BD7E06477}" type="pres">
      <dgm:prSet presAssocID="{5850EA50-1B0C-4962-995C-86695515CF5E}" presName="cycle" presStyleCnt="0"/>
      <dgm:spPr/>
      <dgm:t>
        <a:bodyPr/>
        <a:lstStyle/>
        <a:p>
          <a:endParaRPr lang="ru-RU"/>
        </a:p>
      </dgm:t>
    </dgm:pt>
    <dgm:pt modelId="{529263E9-75DD-491D-B511-B7D6766B413C}" type="pres">
      <dgm:prSet presAssocID="{5850EA50-1B0C-4962-995C-86695515CF5E}" presName="srcNode" presStyleLbl="node1" presStyleIdx="0" presStyleCnt="3"/>
      <dgm:spPr/>
      <dgm:t>
        <a:bodyPr/>
        <a:lstStyle/>
        <a:p>
          <a:endParaRPr lang="ru-RU"/>
        </a:p>
      </dgm:t>
    </dgm:pt>
    <dgm:pt modelId="{A0F1D58C-D11F-462E-8E4D-3A5BD987245D}" type="pres">
      <dgm:prSet presAssocID="{5850EA50-1B0C-4962-995C-86695515CF5E}" presName="conn" presStyleLbl="parChTrans1D2" presStyleIdx="0" presStyleCnt="1" custAng="10800000" custLinFactX="43979" custLinFactNeighborX="100000" custLinFactNeighborY="-3209"/>
      <dgm:spPr/>
      <dgm:t>
        <a:bodyPr/>
        <a:lstStyle/>
        <a:p>
          <a:endParaRPr lang="ru-RU"/>
        </a:p>
      </dgm:t>
    </dgm:pt>
    <dgm:pt modelId="{379B0F4C-7F1C-4DB5-AA0F-55FC68F39062}" type="pres">
      <dgm:prSet presAssocID="{5850EA50-1B0C-4962-995C-86695515CF5E}" presName="extraNode" presStyleLbl="node1" presStyleIdx="0" presStyleCnt="3"/>
      <dgm:spPr/>
      <dgm:t>
        <a:bodyPr/>
        <a:lstStyle/>
        <a:p>
          <a:endParaRPr lang="ru-RU"/>
        </a:p>
      </dgm:t>
    </dgm:pt>
    <dgm:pt modelId="{6CEDC898-1879-4369-91DC-B43687529452}" type="pres">
      <dgm:prSet presAssocID="{5850EA50-1B0C-4962-995C-86695515CF5E}" presName="dstNode" presStyleLbl="node1" presStyleIdx="0" presStyleCnt="3"/>
      <dgm:spPr/>
      <dgm:t>
        <a:bodyPr/>
        <a:lstStyle/>
        <a:p>
          <a:endParaRPr lang="ru-RU"/>
        </a:p>
      </dgm:t>
    </dgm:pt>
    <dgm:pt modelId="{7AFADC15-4F68-4590-8547-6E9AF8C39160}" type="pres">
      <dgm:prSet presAssocID="{7FD50656-5FC6-4FAB-A2BD-17691B6FA5A1}" presName="text_1" presStyleLbl="node1" presStyleIdx="0" presStyleCnt="3" custScaleX="64436" custScaleY="81969" custLinFactNeighborX="-31440" custLinFactNeighborY="-19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7E59C-AFD5-43F7-9A8B-8CBCFB453BB9}" type="pres">
      <dgm:prSet presAssocID="{7FD50656-5FC6-4FAB-A2BD-17691B6FA5A1}" presName="accent_1" presStyleCnt="0"/>
      <dgm:spPr/>
      <dgm:t>
        <a:bodyPr/>
        <a:lstStyle/>
        <a:p>
          <a:endParaRPr lang="ru-RU"/>
        </a:p>
      </dgm:t>
    </dgm:pt>
    <dgm:pt modelId="{D772A666-83DD-4572-BB74-98EA4E346366}" type="pres">
      <dgm:prSet presAssocID="{7FD50656-5FC6-4FAB-A2BD-17691B6FA5A1}" presName="accentRepeatNode" presStyleLbl="solidFgAcc1" presStyleIdx="0" presStyleCnt="3" custScaleX="65139" custScaleY="61700" custLinFactX="100000" custLinFactNeighborX="192439" custLinFactNeighborY="-16988"/>
      <dgm:spPr/>
      <dgm:t>
        <a:bodyPr/>
        <a:lstStyle/>
        <a:p>
          <a:endParaRPr lang="ru-RU"/>
        </a:p>
      </dgm:t>
    </dgm:pt>
    <dgm:pt modelId="{53F28E12-2EB6-4027-8C7B-7A8A3819414D}" type="pres">
      <dgm:prSet presAssocID="{10D35B3D-2002-467A-97B0-17D52301704F}" presName="text_2" presStyleLbl="node1" presStyleIdx="1" presStyleCnt="3" custScaleX="68509" custScaleY="78970" custLinFactNeighborX="-35807" custLinFactNeighborY="-22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0A7B0-17DA-4DD9-94F5-6A0953964306}" type="pres">
      <dgm:prSet presAssocID="{10D35B3D-2002-467A-97B0-17D52301704F}" presName="accent_2" presStyleCnt="0"/>
      <dgm:spPr/>
      <dgm:t>
        <a:bodyPr/>
        <a:lstStyle/>
        <a:p>
          <a:endParaRPr lang="ru-RU"/>
        </a:p>
      </dgm:t>
    </dgm:pt>
    <dgm:pt modelId="{8C3EA542-88B0-4DCE-82D5-FF93E4CB8333}" type="pres">
      <dgm:prSet presAssocID="{10D35B3D-2002-467A-97B0-17D52301704F}" presName="accentRepeatNode" presStyleLbl="solidFgAcc1" presStyleIdx="1" presStyleCnt="3" custScaleX="65139" custScaleY="61700" custLinFactX="100000" custLinFactNeighborX="150054" custLinFactNeighborY="-18715"/>
      <dgm:spPr/>
      <dgm:t>
        <a:bodyPr/>
        <a:lstStyle/>
        <a:p>
          <a:endParaRPr lang="ru-RU"/>
        </a:p>
      </dgm:t>
    </dgm:pt>
    <dgm:pt modelId="{696380E7-3134-48A7-8AB6-ACCA298AB85E}" type="pres">
      <dgm:prSet presAssocID="{89C02B31-855C-4BFC-B4FA-257CCDEF91C0}" presName="text_3" presStyleLbl="node1" presStyleIdx="2" presStyleCnt="3" custScaleX="63348" custScaleY="78970" custLinFactNeighborX="-31876" custLinFactNeighborY="-28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D98B3-254C-4EE5-AD74-CEC883160BF6}" type="pres">
      <dgm:prSet presAssocID="{89C02B31-855C-4BFC-B4FA-257CCDEF91C0}" presName="accent_3" presStyleCnt="0"/>
      <dgm:spPr/>
      <dgm:t>
        <a:bodyPr/>
        <a:lstStyle/>
        <a:p>
          <a:endParaRPr lang="ru-RU"/>
        </a:p>
      </dgm:t>
    </dgm:pt>
    <dgm:pt modelId="{FC4E45B1-4F04-4C38-B10B-CA96D4145CD7}" type="pres">
      <dgm:prSet presAssocID="{89C02B31-855C-4BFC-B4FA-257CCDEF91C0}" presName="accentRepeatNode" presStyleLbl="solidFgAcc1" presStyleIdx="2" presStyleCnt="3" custScaleX="65139" custScaleY="61700" custLinFactX="100000" custLinFactNeighborX="189956" custLinFactNeighborY="-22887"/>
      <dgm:spPr/>
      <dgm:t>
        <a:bodyPr/>
        <a:lstStyle/>
        <a:p>
          <a:endParaRPr lang="ru-RU"/>
        </a:p>
      </dgm:t>
    </dgm:pt>
  </dgm:ptLst>
  <dgm:cxnLst>
    <dgm:cxn modelId="{668476B8-B744-451D-83B6-B1B4D8C4649B}" type="presOf" srcId="{7FD50656-5FC6-4FAB-A2BD-17691B6FA5A1}" destId="{7AFADC15-4F68-4590-8547-6E9AF8C39160}" srcOrd="0" destOrd="0" presId="urn:microsoft.com/office/officeart/2008/layout/VerticalCurvedList"/>
    <dgm:cxn modelId="{69E8D706-8539-4106-BDC2-B9C8B52D20FA}" type="presOf" srcId="{89C02B31-855C-4BFC-B4FA-257CCDEF91C0}" destId="{696380E7-3134-48A7-8AB6-ACCA298AB85E}" srcOrd="0" destOrd="0" presId="urn:microsoft.com/office/officeart/2008/layout/VerticalCurvedList"/>
    <dgm:cxn modelId="{9E804D91-1C38-4B07-937D-60D05972FE5B}" type="presOf" srcId="{10D35B3D-2002-467A-97B0-17D52301704F}" destId="{53F28E12-2EB6-4027-8C7B-7A8A3819414D}" srcOrd="0" destOrd="0" presId="urn:microsoft.com/office/officeart/2008/layout/VerticalCurvedList"/>
    <dgm:cxn modelId="{6777A860-6FC9-41D9-8607-545ED077CBC3}" type="presOf" srcId="{5850EA50-1B0C-4962-995C-86695515CF5E}" destId="{3D11F285-E82A-451C-A470-BDC209E94A0A}" srcOrd="0" destOrd="0" presId="urn:microsoft.com/office/officeart/2008/layout/VerticalCurvedList"/>
    <dgm:cxn modelId="{14667B40-F09E-44BD-86B2-4B7120E5F6E5}" type="presOf" srcId="{E60FD67A-D1CD-4390-AC4C-CA1185351244}" destId="{A0F1D58C-D11F-462E-8E4D-3A5BD987245D}" srcOrd="0" destOrd="0" presId="urn:microsoft.com/office/officeart/2008/layout/VerticalCurvedList"/>
    <dgm:cxn modelId="{FF87E32C-06AD-4A9E-ABEF-8F3985C53D50}" srcId="{5850EA50-1B0C-4962-995C-86695515CF5E}" destId="{10D35B3D-2002-467A-97B0-17D52301704F}" srcOrd="1" destOrd="0" parTransId="{1D703ECC-7D4C-4DAC-9F82-06384C44A3E6}" sibTransId="{C8B896B6-69AA-47B1-AB7E-507E8B75D160}"/>
    <dgm:cxn modelId="{B6B3F693-E536-423D-B316-BF696DBD14FA}" srcId="{5850EA50-1B0C-4962-995C-86695515CF5E}" destId="{7FD50656-5FC6-4FAB-A2BD-17691B6FA5A1}" srcOrd="0" destOrd="0" parTransId="{588B1BE9-83A6-4B39-8BCD-6092F4AC97CE}" sibTransId="{E60FD67A-D1CD-4390-AC4C-CA1185351244}"/>
    <dgm:cxn modelId="{9AFCEC81-B888-4ECF-B2B5-6647747252C0}" srcId="{5850EA50-1B0C-4962-995C-86695515CF5E}" destId="{89C02B31-855C-4BFC-B4FA-257CCDEF91C0}" srcOrd="2" destOrd="0" parTransId="{FB435D18-31C3-499D-800F-D3B2400F98F3}" sibTransId="{4253E68B-F81D-4685-9EFB-1F5E0A498075}"/>
    <dgm:cxn modelId="{DBB59DE2-DEB1-4635-AEE6-39EC50F51B98}" type="presParOf" srcId="{3D11F285-E82A-451C-A470-BDC209E94A0A}" destId="{8D7A0A17-ED24-4550-BD1C-4E28F153A516}" srcOrd="0" destOrd="0" presId="urn:microsoft.com/office/officeart/2008/layout/VerticalCurvedList"/>
    <dgm:cxn modelId="{D032C614-B827-4E2C-AAED-40E2103BBEAD}" type="presParOf" srcId="{8D7A0A17-ED24-4550-BD1C-4E28F153A516}" destId="{29634479-EE38-4E12-B71A-C07BD7E06477}" srcOrd="0" destOrd="0" presId="urn:microsoft.com/office/officeart/2008/layout/VerticalCurvedList"/>
    <dgm:cxn modelId="{CA532457-4BC2-49AA-A920-7749FF281518}" type="presParOf" srcId="{29634479-EE38-4E12-B71A-C07BD7E06477}" destId="{529263E9-75DD-491D-B511-B7D6766B413C}" srcOrd="0" destOrd="0" presId="urn:microsoft.com/office/officeart/2008/layout/VerticalCurvedList"/>
    <dgm:cxn modelId="{CFEC11DC-DD1B-480F-BE57-6EB2F5CD07DA}" type="presParOf" srcId="{29634479-EE38-4E12-B71A-C07BD7E06477}" destId="{A0F1D58C-D11F-462E-8E4D-3A5BD987245D}" srcOrd="1" destOrd="0" presId="urn:microsoft.com/office/officeart/2008/layout/VerticalCurvedList"/>
    <dgm:cxn modelId="{0CF79BAD-1E60-49C0-BEFE-45F1D66314E3}" type="presParOf" srcId="{29634479-EE38-4E12-B71A-C07BD7E06477}" destId="{379B0F4C-7F1C-4DB5-AA0F-55FC68F39062}" srcOrd="2" destOrd="0" presId="urn:microsoft.com/office/officeart/2008/layout/VerticalCurvedList"/>
    <dgm:cxn modelId="{6E82F176-C6C7-4DF0-86B9-CD11C489C5D1}" type="presParOf" srcId="{29634479-EE38-4E12-B71A-C07BD7E06477}" destId="{6CEDC898-1879-4369-91DC-B43687529452}" srcOrd="3" destOrd="0" presId="urn:microsoft.com/office/officeart/2008/layout/VerticalCurvedList"/>
    <dgm:cxn modelId="{9CD41A4C-3BA8-454C-B9BC-1B6B768371F2}" type="presParOf" srcId="{8D7A0A17-ED24-4550-BD1C-4E28F153A516}" destId="{7AFADC15-4F68-4590-8547-6E9AF8C39160}" srcOrd="1" destOrd="0" presId="urn:microsoft.com/office/officeart/2008/layout/VerticalCurvedList"/>
    <dgm:cxn modelId="{7F81749B-FED7-4CB4-B629-9E93F86BB7AE}" type="presParOf" srcId="{8D7A0A17-ED24-4550-BD1C-4E28F153A516}" destId="{9E07E59C-AFD5-43F7-9A8B-8CBCFB453BB9}" srcOrd="2" destOrd="0" presId="urn:microsoft.com/office/officeart/2008/layout/VerticalCurvedList"/>
    <dgm:cxn modelId="{9058F465-9F93-4127-B586-DB0C511BF8F0}" type="presParOf" srcId="{9E07E59C-AFD5-43F7-9A8B-8CBCFB453BB9}" destId="{D772A666-83DD-4572-BB74-98EA4E346366}" srcOrd="0" destOrd="0" presId="urn:microsoft.com/office/officeart/2008/layout/VerticalCurvedList"/>
    <dgm:cxn modelId="{087DB0B0-8BB7-4BCD-BFE9-28DC62BCE245}" type="presParOf" srcId="{8D7A0A17-ED24-4550-BD1C-4E28F153A516}" destId="{53F28E12-2EB6-4027-8C7B-7A8A3819414D}" srcOrd="3" destOrd="0" presId="urn:microsoft.com/office/officeart/2008/layout/VerticalCurvedList"/>
    <dgm:cxn modelId="{DF0EE6F5-8C2E-4655-90F8-AFCD3327502D}" type="presParOf" srcId="{8D7A0A17-ED24-4550-BD1C-4E28F153A516}" destId="{0900A7B0-17DA-4DD9-94F5-6A0953964306}" srcOrd="4" destOrd="0" presId="urn:microsoft.com/office/officeart/2008/layout/VerticalCurvedList"/>
    <dgm:cxn modelId="{C3659977-FB09-4104-905B-4780C1921363}" type="presParOf" srcId="{0900A7B0-17DA-4DD9-94F5-6A0953964306}" destId="{8C3EA542-88B0-4DCE-82D5-FF93E4CB8333}" srcOrd="0" destOrd="0" presId="urn:microsoft.com/office/officeart/2008/layout/VerticalCurvedList"/>
    <dgm:cxn modelId="{37AA35F4-D38D-47EE-A2F8-5EC9B6E6E471}" type="presParOf" srcId="{8D7A0A17-ED24-4550-BD1C-4E28F153A516}" destId="{696380E7-3134-48A7-8AB6-ACCA298AB85E}" srcOrd="5" destOrd="0" presId="urn:microsoft.com/office/officeart/2008/layout/VerticalCurvedList"/>
    <dgm:cxn modelId="{49394AF5-8FDB-4090-945C-1998FA363892}" type="presParOf" srcId="{8D7A0A17-ED24-4550-BD1C-4E28F153A516}" destId="{1ABD98B3-254C-4EE5-AD74-CEC883160BF6}" srcOrd="6" destOrd="0" presId="urn:microsoft.com/office/officeart/2008/layout/VerticalCurvedList"/>
    <dgm:cxn modelId="{BDD3A367-4B00-4F56-BE74-78577B61B3FE}" type="presParOf" srcId="{1ABD98B3-254C-4EE5-AD74-CEC883160BF6}" destId="{FC4E45B1-4F04-4C38-B10B-CA96D4145CD7}" srcOrd="0" destOrd="0" presId="urn:microsoft.com/office/officeart/2008/layout/VerticalCurv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2B974C-6D7B-466B-9513-B1B170447FA5}" type="doc">
      <dgm:prSet loTypeId="urn:microsoft.com/office/officeart/2005/8/layout/bProcess3" loCatId="process" qsTypeId="urn:microsoft.com/office/officeart/2005/8/quickstyle/simple5" qsCatId="simple" csTypeId="urn:microsoft.com/office/officeart/2005/8/colors/accent4_1" csCatId="accent4" phldr="1"/>
      <dgm:spPr/>
    </dgm:pt>
    <dgm:pt modelId="{4931CE1C-971A-4047-B183-E0F13DCAD5B1}">
      <dgm:prSet phldrT="[Текст]"/>
      <dgm:spPr>
        <a:ln>
          <a:solidFill>
            <a:srgbClr val="FFB571"/>
          </a:solidFill>
        </a:ln>
      </dgm:spPr>
      <dgm:t>
        <a:bodyPr/>
        <a:lstStyle/>
        <a:p>
          <a:r>
            <a:rPr lang="ru-RU" sz="1400" dirty="0" smtClean="0"/>
            <a:t>07.2018</a:t>
          </a:r>
          <a:endParaRPr lang="ru-RU" sz="1400" dirty="0"/>
        </a:p>
      </dgm:t>
    </dgm:pt>
    <dgm:pt modelId="{C2C6E061-93C8-403A-9134-E5807B7580A6}" type="parTrans" cxnId="{E98A9067-4795-4D31-9239-0DE35EDC174E}">
      <dgm:prSet/>
      <dgm:spPr/>
      <dgm:t>
        <a:bodyPr/>
        <a:lstStyle/>
        <a:p>
          <a:endParaRPr lang="ru-RU"/>
        </a:p>
      </dgm:t>
    </dgm:pt>
    <dgm:pt modelId="{4A56A5DF-7F03-4C0D-8064-345FAC274F10}" type="sibTrans" cxnId="{E98A9067-4795-4D31-9239-0DE35EDC174E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1A98883-9306-449A-AA24-C5381BF18FED}">
      <dgm:prSet phldrT="[Текст]" custT="1"/>
      <dgm:spPr>
        <a:ln>
          <a:solidFill>
            <a:srgbClr val="FFB571"/>
          </a:solidFill>
        </a:ln>
      </dgm:spPr>
      <dgm:t>
        <a:bodyPr/>
        <a:lstStyle/>
        <a:p>
          <a:r>
            <a:rPr lang="ru-RU" sz="1200" dirty="0" smtClean="0"/>
            <a:t>Утвержден перечень должностных лиц ФК, ответственных за формирование Показателей по направлениям</a:t>
          </a:r>
          <a:endParaRPr lang="ru-RU" sz="1200" dirty="0"/>
        </a:p>
      </dgm:t>
    </dgm:pt>
    <dgm:pt modelId="{5C6F3297-7A3E-4225-96A6-FCC68345D8D3}" type="parTrans" cxnId="{7A17A8D7-A944-4409-AA85-3751B27A336A}">
      <dgm:prSet/>
      <dgm:spPr/>
      <dgm:t>
        <a:bodyPr/>
        <a:lstStyle/>
        <a:p>
          <a:endParaRPr lang="ru-RU"/>
        </a:p>
      </dgm:t>
    </dgm:pt>
    <dgm:pt modelId="{FA190982-2CE4-4139-B6E6-8463098702AA}" type="sibTrans" cxnId="{7A17A8D7-A944-4409-AA85-3751B27A336A}">
      <dgm:prSet/>
      <dgm:spPr/>
      <dgm:t>
        <a:bodyPr/>
        <a:lstStyle/>
        <a:p>
          <a:endParaRPr lang="ru-RU"/>
        </a:p>
      </dgm:t>
    </dgm:pt>
    <dgm:pt modelId="{19362463-6B56-4B6E-9A37-F461FC907A78}">
      <dgm:prSet phldrT="[Текст]"/>
      <dgm:spPr>
        <a:ln>
          <a:solidFill>
            <a:srgbClr val="FFB571"/>
          </a:solidFill>
        </a:ln>
      </dgm:spPr>
      <dgm:t>
        <a:bodyPr/>
        <a:lstStyle/>
        <a:p>
          <a:r>
            <a:rPr lang="ru-RU" sz="1400" dirty="0" smtClean="0"/>
            <a:t>11.2017</a:t>
          </a:r>
          <a:endParaRPr lang="ru-RU" sz="1400" dirty="0"/>
        </a:p>
      </dgm:t>
    </dgm:pt>
    <dgm:pt modelId="{6A103E63-6E72-4DEE-B703-9C538EE813DE}" type="parTrans" cxnId="{76CCFF8B-3633-4821-991E-2D806C11234E}">
      <dgm:prSet/>
      <dgm:spPr/>
      <dgm:t>
        <a:bodyPr/>
        <a:lstStyle/>
        <a:p>
          <a:endParaRPr lang="ru-RU"/>
        </a:p>
      </dgm:t>
    </dgm:pt>
    <dgm:pt modelId="{45E2BE9F-1E4A-425F-B189-F27A11DA183B}" type="sibTrans" cxnId="{76CCFF8B-3633-4821-991E-2D806C11234E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A25A4CB-DAF7-4810-B145-D0DC9172B490}">
      <dgm:prSet phldrT="[Текст]" custT="1"/>
      <dgm:spPr>
        <a:ln>
          <a:solidFill>
            <a:srgbClr val="FFB571"/>
          </a:solidFill>
        </a:ln>
      </dgm:spPr>
      <dgm:t>
        <a:bodyPr/>
        <a:lstStyle/>
        <a:p>
          <a:r>
            <a:rPr lang="ru-RU" sz="1200" dirty="0" smtClean="0"/>
            <a:t>Разработана и утверждена структура системы рейтингования объектов контроля в </a:t>
          </a:r>
          <a:r>
            <a:rPr lang="ru-RU" sz="1200" dirty="0" smtClean="0"/>
            <a:t>финансово-бюджетной сфере</a:t>
          </a:r>
          <a:r>
            <a:rPr lang="ru-RU" sz="1200" dirty="0" smtClean="0"/>
            <a:t> </a:t>
          </a:r>
          <a:endParaRPr lang="ru-RU" sz="1200" dirty="0"/>
        </a:p>
      </dgm:t>
    </dgm:pt>
    <dgm:pt modelId="{02D48848-3099-4740-8DF0-D66AAF9A8419}" type="parTrans" cxnId="{FD1E63D0-D77C-40EA-8D27-644EA1109082}">
      <dgm:prSet/>
      <dgm:spPr/>
      <dgm:t>
        <a:bodyPr/>
        <a:lstStyle/>
        <a:p>
          <a:endParaRPr lang="ru-RU"/>
        </a:p>
      </dgm:t>
    </dgm:pt>
    <dgm:pt modelId="{FB353C47-5767-4B7F-8864-5B2DC223205E}" type="sibTrans" cxnId="{FD1E63D0-D77C-40EA-8D27-644EA1109082}">
      <dgm:prSet/>
      <dgm:spPr/>
      <dgm:t>
        <a:bodyPr/>
        <a:lstStyle/>
        <a:p>
          <a:endParaRPr lang="ru-RU"/>
        </a:p>
      </dgm:t>
    </dgm:pt>
    <dgm:pt modelId="{448EBC50-1823-4FA0-9E95-4CAFCBFE3F03}">
      <dgm:prSet phldrT="[Текст]"/>
      <dgm:spPr>
        <a:ln>
          <a:solidFill>
            <a:srgbClr val="FFB571"/>
          </a:solidFill>
        </a:ln>
      </dgm:spPr>
      <dgm:t>
        <a:bodyPr/>
        <a:lstStyle/>
        <a:p>
          <a:r>
            <a:rPr lang="ru-RU" dirty="0" smtClean="0"/>
            <a:t>Использование инструментария риск-ориентированного подхода в </a:t>
          </a:r>
          <a:r>
            <a:rPr lang="ru-RU" dirty="0" err="1" smtClean="0"/>
            <a:t>предпроверочном</a:t>
          </a:r>
          <a:r>
            <a:rPr lang="ru-RU" dirty="0" smtClean="0"/>
            <a:t> анализе, проведении КМ и составлении Плана контрольных мероприятий</a:t>
          </a:r>
          <a:endParaRPr lang="ru-RU" dirty="0"/>
        </a:p>
      </dgm:t>
    </dgm:pt>
    <dgm:pt modelId="{A1134B46-78FA-4AF6-8A84-18C6E2FF4884}" type="parTrans" cxnId="{CF05C154-8121-456B-BAE2-910B86439BA2}">
      <dgm:prSet/>
      <dgm:spPr/>
      <dgm:t>
        <a:bodyPr/>
        <a:lstStyle/>
        <a:p>
          <a:endParaRPr lang="ru-RU"/>
        </a:p>
      </dgm:t>
    </dgm:pt>
    <dgm:pt modelId="{E560466F-A3C0-4BE4-B0DA-2827745DEFA3}" type="sibTrans" cxnId="{CF05C154-8121-456B-BAE2-910B86439BA2}">
      <dgm:prSet/>
      <dgm:spPr/>
      <dgm:t>
        <a:bodyPr/>
        <a:lstStyle/>
        <a:p>
          <a:endParaRPr lang="ru-RU"/>
        </a:p>
      </dgm:t>
    </dgm:pt>
    <dgm:pt modelId="{32C3A586-343C-4E9E-B281-F48F857EEE10}">
      <dgm:prSet phldrT="[Текст]"/>
      <dgm:spPr>
        <a:ln>
          <a:solidFill>
            <a:srgbClr val="FFB571"/>
          </a:solidFill>
        </a:ln>
      </dgm:spPr>
      <dgm:t>
        <a:bodyPr/>
        <a:lstStyle/>
        <a:p>
          <a:r>
            <a:rPr lang="ru-RU" sz="1400" dirty="0" smtClean="0"/>
            <a:t>03.2018</a:t>
          </a:r>
          <a:endParaRPr lang="ru-RU" sz="1400" dirty="0"/>
        </a:p>
      </dgm:t>
    </dgm:pt>
    <dgm:pt modelId="{E2C37BCA-348C-4B20-80F5-0D6406688926}" type="parTrans" cxnId="{258D5846-F48D-424D-86DC-536D34572C82}">
      <dgm:prSet/>
      <dgm:spPr/>
      <dgm:t>
        <a:bodyPr/>
        <a:lstStyle/>
        <a:p>
          <a:endParaRPr lang="ru-RU"/>
        </a:p>
      </dgm:t>
    </dgm:pt>
    <dgm:pt modelId="{06253851-F09E-407B-96BD-F33740EB2CCF}" type="sibTrans" cxnId="{258D5846-F48D-424D-86DC-536D34572C82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5F4C5F9-0C23-4168-862E-6E8C14927C4C}">
      <dgm:prSet phldrT="[Текст]" custT="1"/>
      <dgm:spPr>
        <a:ln>
          <a:solidFill>
            <a:srgbClr val="FFB571"/>
          </a:solidFill>
        </a:ln>
      </dgm:spPr>
      <dgm:t>
        <a:bodyPr/>
        <a:lstStyle/>
        <a:p>
          <a:r>
            <a:rPr lang="ru-RU" sz="1200" dirty="0" smtClean="0"/>
            <a:t>Создана Рабочая группа по разработке перечня показателей для выявления рискоемких направлений деятельности объектов контроля в финансово-бюджетной сфере</a:t>
          </a:r>
          <a:endParaRPr lang="ru-RU" sz="1200" dirty="0"/>
        </a:p>
      </dgm:t>
    </dgm:pt>
    <dgm:pt modelId="{F4B5225A-1DB1-4992-B3D1-ABAF7C1FE8F8}" type="sibTrans" cxnId="{59A6B376-3A40-411A-80BC-C7013CAFD393}">
      <dgm:prSet/>
      <dgm:spPr/>
      <dgm:t>
        <a:bodyPr/>
        <a:lstStyle/>
        <a:p>
          <a:endParaRPr lang="ru-RU"/>
        </a:p>
      </dgm:t>
    </dgm:pt>
    <dgm:pt modelId="{1A6F71BF-E96B-4A2B-B927-8A93AB6A0554}" type="parTrans" cxnId="{59A6B376-3A40-411A-80BC-C7013CAFD393}">
      <dgm:prSet/>
      <dgm:spPr/>
      <dgm:t>
        <a:bodyPr/>
        <a:lstStyle/>
        <a:p>
          <a:endParaRPr lang="ru-RU"/>
        </a:p>
      </dgm:t>
    </dgm:pt>
    <dgm:pt modelId="{9832D3A5-84DD-48DA-9647-392215ACE64A}">
      <dgm:prSet phldrT="[Текст]"/>
      <dgm:spPr>
        <a:ln>
          <a:solidFill>
            <a:srgbClr val="FFB571"/>
          </a:solidFill>
        </a:ln>
      </dgm:spPr>
      <dgm:t>
        <a:bodyPr/>
        <a:lstStyle/>
        <a:p>
          <a:r>
            <a:rPr lang="ru-RU" sz="1400" dirty="0" smtClean="0"/>
            <a:t>05.2018</a:t>
          </a:r>
          <a:endParaRPr lang="ru-RU" sz="1400" dirty="0"/>
        </a:p>
      </dgm:t>
    </dgm:pt>
    <dgm:pt modelId="{04843298-CFCB-4F81-ACF3-24CAE7CDBE6D}" type="parTrans" cxnId="{2F977D54-1BB6-4692-905A-AE5CC0FDF4B8}">
      <dgm:prSet/>
      <dgm:spPr/>
      <dgm:t>
        <a:bodyPr/>
        <a:lstStyle/>
        <a:p>
          <a:endParaRPr lang="ru-RU"/>
        </a:p>
      </dgm:t>
    </dgm:pt>
    <dgm:pt modelId="{D59BAAE7-B1C6-4C32-A6D2-06043EC74155}" type="sibTrans" cxnId="{2F977D54-1BB6-4692-905A-AE5CC0FDF4B8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EE41260-2389-49CD-95AF-101227680B83}">
      <dgm:prSet phldrT="[Текст]" custT="1"/>
      <dgm:spPr>
        <a:ln>
          <a:solidFill>
            <a:srgbClr val="FFB571"/>
          </a:solidFill>
        </a:ln>
      </dgm:spPr>
      <dgm:t>
        <a:bodyPr/>
        <a:lstStyle/>
        <a:p>
          <a:r>
            <a:rPr lang="ru-RU" sz="1200" dirty="0" smtClean="0"/>
            <a:t>Сформирован свод показателей </a:t>
          </a:r>
          <a:r>
            <a:rPr lang="ru-RU" sz="1200" dirty="0" smtClean="0"/>
            <a:t>для выявления рискоемких направлений деятельности объектов контроля в финансово-бюджетной сфере</a:t>
          </a:r>
          <a:r>
            <a:rPr lang="ru-RU" sz="1200" dirty="0" smtClean="0"/>
            <a:t> по итогам первого этапа их разработки</a:t>
          </a:r>
          <a:endParaRPr lang="ru-RU" sz="1200" dirty="0"/>
        </a:p>
      </dgm:t>
    </dgm:pt>
    <dgm:pt modelId="{A2C5F01A-0E34-4103-BE4F-9FB2F1A0581D}" type="parTrans" cxnId="{9B1BFA88-891B-4DCE-97D2-04E6867870DD}">
      <dgm:prSet/>
      <dgm:spPr/>
      <dgm:t>
        <a:bodyPr/>
        <a:lstStyle/>
        <a:p>
          <a:endParaRPr lang="ru-RU"/>
        </a:p>
      </dgm:t>
    </dgm:pt>
    <dgm:pt modelId="{3732DDB9-118D-4D24-BBAA-E1D667EDA6DF}" type="sibTrans" cxnId="{9B1BFA88-891B-4DCE-97D2-04E6867870DD}">
      <dgm:prSet/>
      <dgm:spPr/>
      <dgm:t>
        <a:bodyPr/>
        <a:lstStyle/>
        <a:p>
          <a:endParaRPr lang="ru-RU"/>
        </a:p>
      </dgm:t>
    </dgm:pt>
    <dgm:pt modelId="{8EE5F236-B243-475F-BB75-98B1E44BEF47}">
      <dgm:prSet phldrT="[Текст]"/>
      <dgm:spPr>
        <a:ln>
          <a:solidFill>
            <a:srgbClr val="FFB571"/>
          </a:solidFill>
        </a:ln>
      </dgm:spPr>
      <dgm:t>
        <a:bodyPr/>
        <a:lstStyle/>
        <a:p>
          <a:pPr algn="l"/>
          <a:r>
            <a:rPr lang="ru-RU" sz="1300" dirty="0" smtClean="0"/>
            <a:t>09.2018-10.2018</a:t>
          </a:r>
          <a:endParaRPr lang="ru-RU" sz="1300" dirty="0"/>
        </a:p>
      </dgm:t>
    </dgm:pt>
    <dgm:pt modelId="{15629F68-A2BE-404A-B6CE-0FBB75AA44D0}" type="parTrans" cxnId="{490C495F-F236-4E91-8DD7-93E0234D65C0}">
      <dgm:prSet/>
      <dgm:spPr/>
      <dgm:t>
        <a:bodyPr/>
        <a:lstStyle/>
        <a:p>
          <a:endParaRPr lang="ru-RU"/>
        </a:p>
      </dgm:t>
    </dgm:pt>
    <dgm:pt modelId="{8D45B1E4-130E-4605-942A-9B282F947AE8}" type="sibTrans" cxnId="{490C495F-F236-4E91-8DD7-93E0234D65C0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DE3DCB9-6709-4F72-BF61-B276688B1707}">
      <dgm:prSet phldrT="[Текст]" custT="1"/>
      <dgm:spPr>
        <a:ln>
          <a:solidFill>
            <a:srgbClr val="FFB571"/>
          </a:solidFill>
        </a:ln>
      </dgm:spPr>
      <dgm:t>
        <a:bodyPr/>
        <a:lstStyle/>
        <a:p>
          <a:pPr algn="l"/>
          <a:r>
            <a:rPr lang="ru-RU" sz="1200" dirty="0" smtClean="0"/>
            <a:t>Рабочей группой утверждены перечни показателей </a:t>
          </a:r>
          <a:r>
            <a:rPr lang="ru-RU" sz="1200" dirty="0" smtClean="0"/>
            <a:t>для выявления рискоемких направлений деятельности объектов контроля в финансово-бюджетной сфере, для использования </a:t>
          </a:r>
          <a:r>
            <a:rPr lang="ru-RU" sz="1200" dirty="0" smtClean="0"/>
            <a:t>при осуществлении планирования контрольных мероприятий</a:t>
          </a:r>
          <a:endParaRPr lang="ru-RU" sz="1200" dirty="0"/>
        </a:p>
      </dgm:t>
    </dgm:pt>
    <dgm:pt modelId="{2D6688A1-27A1-4EED-ADC1-F4A29AA6B59F}" type="parTrans" cxnId="{5EE01AEB-8CDF-4FAB-833D-86539CF39EEA}">
      <dgm:prSet/>
      <dgm:spPr/>
      <dgm:t>
        <a:bodyPr/>
        <a:lstStyle/>
        <a:p>
          <a:endParaRPr lang="ru-RU"/>
        </a:p>
      </dgm:t>
    </dgm:pt>
    <dgm:pt modelId="{0FD61345-F009-427C-A4BF-D36EA2E38C97}" type="sibTrans" cxnId="{5EE01AEB-8CDF-4FAB-833D-86539CF39EEA}">
      <dgm:prSet/>
      <dgm:spPr/>
      <dgm:t>
        <a:bodyPr/>
        <a:lstStyle/>
        <a:p>
          <a:endParaRPr lang="ru-RU"/>
        </a:p>
      </dgm:t>
    </dgm:pt>
    <dgm:pt modelId="{6F115BE0-0DB6-4966-BDC8-DFEBFB8496FA}">
      <dgm:prSet phldrT="[Текст]"/>
      <dgm:spPr>
        <a:ln>
          <a:solidFill>
            <a:srgbClr val="FFB571"/>
          </a:solidFill>
        </a:ln>
      </dgm:spPr>
      <dgm:t>
        <a:bodyPr/>
        <a:lstStyle/>
        <a:p>
          <a:r>
            <a:rPr lang="ru-RU" sz="1400" smtClean="0"/>
            <a:t>11.2018</a:t>
          </a:r>
          <a:endParaRPr lang="ru-RU" sz="1400" dirty="0"/>
        </a:p>
      </dgm:t>
    </dgm:pt>
    <dgm:pt modelId="{255406B7-21B3-4A5B-AC09-C73D56B6163B}" type="parTrans" cxnId="{C13B1C40-D830-45D2-B071-E0890564C962}">
      <dgm:prSet/>
      <dgm:spPr/>
      <dgm:t>
        <a:bodyPr/>
        <a:lstStyle/>
        <a:p>
          <a:endParaRPr lang="ru-RU"/>
        </a:p>
      </dgm:t>
    </dgm:pt>
    <dgm:pt modelId="{40406A83-F353-489D-8A5B-37EBF17F2A0B}" type="sibTrans" cxnId="{C13B1C40-D830-45D2-B071-E0890564C962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64898FD-9990-4D3A-8C0D-1404BEEC5F4D}">
      <dgm:prSet phldrT="[Текст]" custT="1"/>
      <dgm:spPr>
        <a:ln>
          <a:solidFill>
            <a:srgbClr val="FFB571"/>
          </a:solidFill>
        </a:ln>
      </dgm:spPr>
      <dgm:t>
        <a:bodyPr/>
        <a:lstStyle/>
        <a:p>
          <a:r>
            <a:rPr lang="ru-RU" sz="1200" dirty="0" smtClean="0"/>
            <a:t>Разработка функциональных требований на развитие подсистемы информационно-аналитического обеспечения ГИИС ЭБ</a:t>
          </a:r>
          <a:endParaRPr lang="ru-RU" sz="1200" dirty="0"/>
        </a:p>
      </dgm:t>
    </dgm:pt>
    <dgm:pt modelId="{A9518F60-3AF6-4F8E-9CED-02D529CC3AE2}" type="parTrans" cxnId="{6C3C6AB0-4DE4-43A9-A55C-85639F4EF1E7}">
      <dgm:prSet/>
      <dgm:spPr/>
      <dgm:t>
        <a:bodyPr/>
        <a:lstStyle/>
        <a:p>
          <a:endParaRPr lang="ru-RU"/>
        </a:p>
      </dgm:t>
    </dgm:pt>
    <dgm:pt modelId="{8694541C-FEB5-4C15-8AB8-715B9CB20714}" type="sibTrans" cxnId="{6C3C6AB0-4DE4-43A9-A55C-85639F4EF1E7}">
      <dgm:prSet/>
      <dgm:spPr/>
      <dgm:t>
        <a:bodyPr/>
        <a:lstStyle/>
        <a:p>
          <a:endParaRPr lang="ru-RU"/>
        </a:p>
      </dgm:t>
    </dgm:pt>
    <dgm:pt modelId="{95295577-C107-4651-A5FC-68197C88629E}">
      <dgm:prSet phldrT="[Текст]"/>
      <dgm:spPr>
        <a:ln>
          <a:solidFill>
            <a:srgbClr val="FFB571"/>
          </a:solidFill>
        </a:ln>
      </dgm:spPr>
      <dgm:t>
        <a:bodyPr/>
        <a:lstStyle/>
        <a:p>
          <a:r>
            <a:rPr lang="ru-RU" sz="1400" dirty="0" smtClean="0"/>
            <a:t>12.2019</a:t>
          </a:r>
          <a:endParaRPr lang="ru-RU" sz="1400" dirty="0"/>
        </a:p>
      </dgm:t>
    </dgm:pt>
    <dgm:pt modelId="{2D2C1A03-BC71-49CF-8C9A-3B9265AB11D3}" type="parTrans" cxnId="{4B3361B1-9859-4DD4-A8DD-F5CA5239528E}">
      <dgm:prSet/>
      <dgm:spPr/>
      <dgm:t>
        <a:bodyPr/>
        <a:lstStyle/>
        <a:p>
          <a:endParaRPr lang="ru-RU"/>
        </a:p>
      </dgm:t>
    </dgm:pt>
    <dgm:pt modelId="{C5255054-EAB2-4FCC-80C3-D2B7730540D2}" type="sibTrans" cxnId="{4B3361B1-9859-4DD4-A8DD-F5CA5239528E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484C05A-3052-4538-9DD1-5497D7386A0E}">
      <dgm:prSet phldrT="[Текст]" custT="1"/>
      <dgm:spPr>
        <a:ln>
          <a:solidFill>
            <a:srgbClr val="FFB571"/>
          </a:solidFill>
        </a:ln>
      </dgm:spPr>
      <dgm:t>
        <a:bodyPr/>
        <a:lstStyle/>
        <a:p>
          <a:r>
            <a:rPr lang="ru-RU" sz="1200" dirty="0" smtClean="0"/>
            <a:t>Внедрение автоматизированного составление рейтингов и методическое обеспечение применения системы оценки и рейтингования объектов</a:t>
          </a:r>
          <a:endParaRPr lang="ru-RU" sz="1200" dirty="0"/>
        </a:p>
      </dgm:t>
    </dgm:pt>
    <dgm:pt modelId="{ED99E6C3-2C80-40C8-9F87-6130136DC6B5}" type="parTrans" cxnId="{C5A144F0-CB39-4F58-90D3-83BEE6B16B86}">
      <dgm:prSet/>
      <dgm:spPr/>
      <dgm:t>
        <a:bodyPr/>
        <a:lstStyle/>
        <a:p>
          <a:endParaRPr lang="ru-RU"/>
        </a:p>
      </dgm:t>
    </dgm:pt>
    <dgm:pt modelId="{3AC5A718-514A-48A6-B99B-DE11E412A43E}" type="sibTrans" cxnId="{C5A144F0-CB39-4F58-90D3-83BEE6B16B86}">
      <dgm:prSet/>
      <dgm:spPr/>
      <dgm:t>
        <a:bodyPr/>
        <a:lstStyle/>
        <a:p>
          <a:endParaRPr lang="ru-RU"/>
        </a:p>
      </dgm:t>
    </dgm:pt>
    <dgm:pt modelId="{CDEA7E9E-9924-441F-86FB-359362BE6DE5}">
      <dgm:prSet phldrT="[Текст]"/>
      <dgm:spPr>
        <a:ln>
          <a:solidFill>
            <a:srgbClr val="FFB571"/>
          </a:solidFill>
        </a:ln>
      </dgm:spPr>
      <dgm:t>
        <a:bodyPr/>
        <a:lstStyle/>
        <a:p>
          <a:r>
            <a:rPr lang="ru-RU" dirty="0" smtClean="0"/>
            <a:t>01.2020</a:t>
          </a:r>
          <a:endParaRPr lang="ru-RU" dirty="0"/>
        </a:p>
      </dgm:t>
    </dgm:pt>
    <dgm:pt modelId="{BB044550-7B43-4CE3-8D75-4295C004ABEC}" type="parTrans" cxnId="{FAA98AF9-9AA5-43EB-9692-571E98801FB8}">
      <dgm:prSet/>
      <dgm:spPr/>
      <dgm:t>
        <a:bodyPr/>
        <a:lstStyle/>
        <a:p>
          <a:endParaRPr lang="ru-RU"/>
        </a:p>
      </dgm:t>
    </dgm:pt>
    <dgm:pt modelId="{E6B01ECE-861B-43FC-AFD1-93FD9587F78C}" type="sibTrans" cxnId="{FAA98AF9-9AA5-43EB-9692-571E98801FB8}">
      <dgm:prSet/>
      <dgm:spPr/>
      <dgm:t>
        <a:bodyPr/>
        <a:lstStyle/>
        <a:p>
          <a:endParaRPr lang="ru-RU"/>
        </a:p>
      </dgm:t>
    </dgm:pt>
    <dgm:pt modelId="{22A79B4C-6F2E-45E5-A0AB-FCED442B2F10}" type="pres">
      <dgm:prSet presAssocID="{DA2B974C-6D7B-466B-9513-B1B170447FA5}" presName="Name0" presStyleCnt="0">
        <dgm:presLayoutVars>
          <dgm:dir/>
          <dgm:resizeHandles val="exact"/>
        </dgm:presLayoutVars>
      </dgm:prSet>
      <dgm:spPr/>
    </dgm:pt>
    <dgm:pt modelId="{7C21873E-CC5C-4F52-A0AC-9E71583CFE48}" type="pres">
      <dgm:prSet presAssocID="{19362463-6B56-4B6E-9A37-F461FC907A78}" presName="node" presStyleLbl="node1" presStyleIdx="0" presStyleCnt="8" custScaleY="122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CE3A7-5026-4460-B636-264D00AE4C33}" type="pres">
      <dgm:prSet presAssocID="{45E2BE9F-1E4A-425F-B189-F27A11DA183B}" presName="sibTrans" presStyleLbl="sibTrans1D1" presStyleIdx="0" presStyleCnt="7"/>
      <dgm:spPr/>
    </dgm:pt>
    <dgm:pt modelId="{370A147C-3A7F-4C9F-BE20-CB7FBFD2390B}" type="pres">
      <dgm:prSet presAssocID="{45E2BE9F-1E4A-425F-B189-F27A11DA183B}" presName="connectorText" presStyleLbl="sibTrans1D1" presStyleIdx="0" presStyleCnt="7"/>
      <dgm:spPr/>
    </dgm:pt>
    <dgm:pt modelId="{29678E35-EE5F-4268-868B-CD8877E76300}" type="pres">
      <dgm:prSet presAssocID="{32C3A586-343C-4E9E-B281-F48F857EEE10}" presName="node" presStyleLbl="node1" presStyleIdx="1" presStyleCnt="8" custScaleY="122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7184D-1BFB-4FD8-B23D-FEDCC7C1C0A6}" type="pres">
      <dgm:prSet presAssocID="{06253851-F09E-407B-96BD-F33740EB2CCF}" presName="sibTrans" presStyleLbl="sibTrans1D1" presStyleIdx="1" presStyleCnt="7"/>
      <dgm:spPr/>
    </dgm:pt>
    <dgm:pt modelId="{E65621D7-4F3E-481B-BA81-39B9D102FAD3}" type="pres">
      <dgm:prSet presAssocID="{06253851-F09E-407B-96BD-F33740EB2CCF}" presName="connectorText" presStyleLbl="sibTrans1D1" presStyleIdx="1" presStyleCnt="7"/>
      <dgm:spPr/>
    </dgm:pt>
    <dgm:pt modelId="{3DD19600-3174-4813-8849-2D04D7CAB537}" type="pres">
      <dgm:prSet presAssocID="{9832D3A5-84DD-48DA-9647-392215ACE64A}" presName="node" presStyleLbl="node1" presStyleIdx="2" presStyleCnt="8" custScaleY="122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5B8B0-21E8-4DCD-89B6-ADD43A889C41}" type="pres">
      <dgm:prSet presAssocID="{D59BAAE7-B1C6-4C32-A6D2-06043EC74155}" presName="sibTrans" presStyleLbl="sibTrans1D1" presStyleIdx="2" presStyleCnt="7"/>
      <dgm:spPr/>
    </dgm:pt>
    <dgm:pt modelId="{CD30635B-1B9B-4916-9AA8-0853933D3741}" type="pres">
      <dgm:prSet presAssocID="{D59BAAE7-B1C6-4C32-A6D2-06043EC74155}" presName="connectorText" presStyleLbl="sibTrans1D1" presStyleIdx="2" presStyleCnt="7"/>
      <dgm:spPr/>
    </dgm:pt>
    <dgm:pt modelId="{B30315F3-61D1-4287-B7AF-442BF22E6BD8}" type="pres">
      <dgm:prSet presAssocID="{4931CE1C-971A-4047-B183-E0F13DCAD5B1}" presName="node" presStyleLbl="node1" presStyleIdx="3" presStyleCnt="8" custScaleY="122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CD218-CFB1-4FB0-B786-D1836810A26F}" type="pres">
      <dgm:prSet presAssocID="{4A56A5DF-7F03-4C0D-8064-345FAC274F10}" presName="sibTrans" presStyleLbl="sibTrans1D1" presStyleIdx="3" presStyleCnt="7"/>
      <dgm:spPr/>
    </dgm:pt>
    <dgm:pt modelId="{49E83149-AD39-4C69-BF0D-CEE60F9E1101}" type="pres">
      <dgm:prSet presAssocID="{4A56A5DF-7F03-4C0D-8064-345FAC274F10}" presName="connectorText" presStyleLbl="sibTrans1D1" presStyleIdx="3" presStyleCnt="7"/>
      <dgm:spPr/>
    </dgm:pt>
    <dgm:pt modelId="{CB6C88CA-49C4-49D8-92AE-8271055961F3}" type="pres">
      <dgm:prSet presAssocID="{8EE5F236-B243-475F-BB75-98B1E44BEF47}" presName="node" presStyleLbl="node1" presStyleIdx="4" presStyleCnt="8" custScaleX="102284" custScaleY="122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E258C-3EDD-4484-B337-3F71D3494BE8}" type="pres">
      <dgm:prSet presAssocID="{8D45B1E4-130E-4605-942A-9B282F947AE8}" presName="sibTrans" presStyleLbl="sibTrans1D1" presStyleIdx="4" presStyleCnt="7"/>
      <dgm:spPr/>
    </dgm:pt>
    <dgm:pt modelId="{A09B5749-B434-484C-9878-481A2CFD60A9}" type="pres">
      <dgm:prSet presAssocID="{8D45B1E4-130E-4605-942A-9B282F947AE8}" presName="connectorText" presStyleLbl="sibTrans1D1" presStyleIdx="4" presStyleCnt="7"/>
      <dgm:spPr/>
    </dgm:pt>
    <dgm:pt modelId="{FA2CE421-0F05-4045-9390-678A732FE4B8}" type="pres">
      <dgm:prSet presAssocID="{6F115BE0-0DB6-4966-BDC8-DFEBFB8496FA}" presName="node" presStyleLbl="node1" presStyleIdx="5" presStyleCnt="8" custScaleY="122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AF372-12F4-4B0C-9AC7-9F9CD3AA7264}" type="pres">
      <dgm:prSet presAssocID="{40406A83-F353-489D-8A5B-37EBF17F2A0B}" presName="sibTrans" presStyleLbl="sibTrans1D1" presStyleIdx="5" presStyleCnt="7"/>
      <dgm:spPr/>
    </dgm:pt>
    <dgm:pt modelId="{38F96489-7E6F-4360-82AC-2113B4725B74}" type="pres">
      <dgm:prSet presAssocID="{40406A83-F353-489D-8A5B-37EBF17F2A0B}" presName="connectorText" presStyleLbl="sibTrans1D1" presStyleIdx="5" presStyleCnt="7"/>
      <dgm:spPr/>
    </dgm:pt>
    <dgm:pt modelId="{2F0EA969-75DA-4B55-A501-569564564A06}" type="pres">
      <dgm:prSet presAssocID="{95295577-C107-4651-A5FC-68197C88629E}" presName="node" presStyleLbl="node1" presStyleIdx="6" presStyleCnt="8" custScaleY="122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543E7-3068-4A64-8382-11021AC950BA}" type="pres">
      <dgm:prSet presAssocID="{C5255054-EAB2-4FCC-80C3-D2B7730540D2}" presName="sibTrans" presStyleLbl="sibTrans1D1" presStyleIdx="6" presStyleCnt="7"/>
      <dgm:spPr/>
    </dgm:pt>
    <dgm:pt modelId="{C12DEBCC-7361-420D-9A74-28C5EB0A292B}" type="pres">
      <dgm:prSet presAssocID="{C5255054-EAB2-4FCC-80C3-D2B7730540D2}" presName="connectorText" presStyleLbl="sibTrans1D1" presStyleIdx="6" presStyleCnt="7"/>
      <dgm:spPr/>
    </dgm:pt>
    <dgm:pt modelId="{A2B7FDE7-7280-4031-AA32-AEE8F06D00CB}" type="pres">
      <dgm:prSet presAssocID="{CDEA7E9E-9924-441F-86FB-359362BE6DE5}" presName="node" presStyleLbl="node1" presStyleIdx="7" presStyleCnt="8" custScaleY="122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D1E68-3981-4C2D-B852-F9C60006AD3A}" type="presOf" srcId="{15F4C5F9-0C23-4168-862E-6E8C14927C4C}" destId="{7C21873E-CC5C-4F52-A0AC-9E71583CFE48}" srcOrd="0" destOrd="1" presId="urn:microsoft.com/office/officeart/2005/8/layout/bProcess3"/>
    <dgm:cxn modelId="{D882A859-36A1-42BE-8FE6-E816DD78528F}" type="presOf" srcId="{8EE5F236-B243-475F-BB75-98B1E44BEF47}" destId="{CB6C88CA-49C4-49D8-92AE-8271055961F3}" srcOrd="0" destOrd="0" presId="urn:microsoft.com/office/officeart/2005/8/layout/bProcess3"/>
    <dgm:cxn modelId="{E4B84ADC-ADA2-4794-ACCC-E2D2D1AC06BC}" type="presOf" srcId="{DA2B974C-6D7B-466B-9513-B1B170447FA5}" destId="{22A79B4C-6F2E-45E5-A0AB-FCED442B2F10}" srcOrd="0" destOrd="0" presId="urn:microsoft.com/office/officeart/2005/8/layout/bProcess3"/>
    <dgm:cxn modelId="{FD1E63D0-D77C-40EA-8D27-644EA1109082}" srcId="{4931CE1C-971A-4047-B183-E0F13DCAD5B1}" destId="{1A25A4CB-DAF7-4810-B145-D0DC9172B490}" srcOrd="0" destOrd="0" parTransId="{02D48848-3099-4740-8DF0-D66AAF9A8419}" sibTransId="{FB353C47-5767-4B7F-8864-5B2DC223205E}"/>
    <dgm:cxn modelId="{97FCF9DA-7451-49FB-8AA0-64BA8F326D16}" type="presOf" srcId="{32C3A586-343C-4E9E-B281-F48F857EEE10}" destId="{29678E35-EE5F-4268-868B-CD8877E76300}" srcOrd="0" destOrd="0" presId="urn:microsoft.com/office/officeart/2005/8/layout/bProcess3"/>
    <dgm:cxn modelId="{7F5FB128-0FCF-4633-B259-4EBD91C4912E}" type="presOf" srcId="{45E2BE9F-1E4A-425F-B189-F27A11DA183B}" destId="{370A147C-3A7F-4C9F-BE20-CB7FBFD2390B}" srcOrd="1" destOrd="0" presId="urn:microsoft.com/office/officeart/2005/8/layout/bProcess3"/>
    <dgm:cxn modelId="{E98A9067-4795-4D31-9239-0DE35EDC174E}" srcId="{DA2B974C-6D7B-466B-9513-B1B170447FA5}" destId="{4931CE1C-971A-4047-B183-E0F13DCAD5B1}" srcOrd="3" destOrd="0" parTransId="{C2C6E061-93C8-403A-9134-E5807B7580A6}" sibTransId="{4A56A5DF-7F03-4C0D-8064-345FAC274F10}"/>
    <dgm:cxn modelId="{CC7F62DA-05C2-4FA4-99A2-A55119AF80AF}" type="presOf" srcId="{9832D3A5-84DD-48DA-9647-392215ACE64A}" destId="{3DD19600-3174-4813-8849-2D04D7CAB537}" srcOrd="0" destOrd="0" presId="urn:microsoft.com/office/officeart/2005/8/layout/bProcess3"/>
    <dgm:cxn modelId="{B83A92B2-C0C3-42D5-B792-B548945DA509}" type="presOf" srcId="{C5255054-EAB2-4FCC-80C3-D2B7730540D2}" destId="{1D0543E7-3068-4A64-8382-11021AC950BA}" srcOrd="0" destOrd="0" presId="urn:microsoft.com/office/officeart/2005/8/layout/bProcess3"/>
    <dgm:cxn modelId="{C78C7EA0-5A3E-43A4-BA7F-95E7A3BCEE64}" type="presOf" srcId="{448EBC50-1823-4FA0-9E95-4CAFCBFE3F03}" destId="{A2B7FDE7-7280-4031-AA32-AEE8F06D00CB}" srcOrd="0" destOrd="1" presId="urn:microsoft.com/office/officeart/2005/8/layout/bProcess3"/>
    <dgm:cxn modelId="{6AB6E29C-3828-4861-AF8B-92C4686876F5}" type="presOf" srcId="{E1A98883-9306-449A-AA24-C5381BF18FED}" destId="{29678E35-EE5F-4268-868B-CD8877E76300}" srcOrd="0" destOrd="1" presId="urn:microsoft.com/office/officeart/2005/8/layout/bProcess3"/>
    <dgm:cxn modelId="{FAA98AF9-9AA5-43EB-9692-571E98801FB8}" srcId="{DA2B974C-6D7B-466B-9513-B1B170447FA5}" destId="{CDEA7E9E-9924-441F-86FB-359362BE6DE5}" srcOrd="7" destOrd="0" parTransId="{BB044550-7B43-4CE3-8D75-4295C004ABEC}" sibTransId="{E6B01ECE-861B-43FC-AFD1-93FD9587F78C}"/>
    <dgm:cxn modelId="{CCD1EE04-4D5C-471E-A1D1-3CA0C04C5A03}" type="presOf" srcId="{4EE41260-2389-49CD-95AF-101227680B83}" destId="{3DD19600-3174-4813-8849-2D04D7CAB537}" srcOrd="0" destOrd="1" presId="urn:microsoft.com/office/officeart/2005/8/layout/bProcess3"/>
    <dgm:cxn modelId="{5EE01AEB-8CDF-4FAB-833D-86539CF39EEA}" srcId="{8EE5F236-B243-475F-BB75-98B1E44BEF47}" destId="{EDE3DCB9-6709-4F72-BF61-B276688B1707}" srcOrd="0" destOrd="0" parTransId="{2D6688A1-27A1-4EED-ADC1-F4A29AA6B59F}" sibTransId="{0FD61345-F009-427C-A4BF-D36EA2E38C97}"/>
    <dgm:cxn modelId="{4B3361B1-9859-4DD4-A8DD-F5CA5239528E}" srcId="{DA2B974C-6D7B-466B-9513-B1B170447FA5}" destId="{95295577-C107-4651-A5FC-68197C88629E}" srcOrd="6" destOrd="0" parTransId="{2D2C1A03-BC71-49CF-8C9A-3B9265AB11D3}" sibTransId="{C5255054-EAB2-4FCC-80C3-D2B7730540D2}"/>
    <dgm:cxn modelId="{E7DD6298-BFE3-49A4-9E42-3BBB9A7706F1}" type="presOf" srcId="{4931CE1C-971A-4047-B183-E0F13DCAD5B1}" destId="{B30315F3-61D1-4287-B7AF-442BF22E6BD8}" srcOrd="0" destOrd="0" presId="urn:microsoft.com/office/officeart/2005/8/layout/bProcess3"/>
    <dgm:cxn modelId="{2C96943B-8ED9-413B-A3E6-898335AA439E}" type="presOf" srcId="{4A56A5DF-7F03-4C0D-8064-345FAC274F10}" destId="{49E83149-AD39-4C69-BF0D-CEE60F9E1101}" srcOrd="1" destOrd="0" presId="urn:microsoft.com/office/officeart/2005/8/layout/bProcess3"/>
    <dgm:cxn modelId="{91B28AB2-F898-44AD-8FFD-1CCD80D0D822}" type="presOf" srcId="{EDE3DCB9-6709-4F72-BF61-B276688B1707}" destId="{CB6C88CA-49C4-49D8-92AE-8271055961F3}" srcOrd="0" destOrd="1" presId="urn:microsoft.com/office/officeart/2005/8/layout/bProcess3"/>
    <dgm:cxn modelId="{2F977D54-1BB6-4692-905A-AE5CC0FDF4B8}" srcId="{DA2B974C-6D7B-466B-9513-B1B170447FA5}" destId="{9832D3A5-84DD-48DA-9647-392215ACE64A}" srcOrd="2" destOrd="0" parTransId="{04843298-CFCB-4F81-ACF3-24CAE7CDBE6D}" sibTransId="{D59BAAE7-B1C6-4C32-A6D2-06043EC74155}"/>
    <dgm:cxn modelId="{8F50CD54-C485-4CAB-8A65-A2FF3C660F5E}" type="presOf" srcId="{8D45B1E4-130E-4605-942A-9B282F947AE8}" destId="{A09B5749-B434-484C-9878-481A2CFD60A9}" srcOrd="1" destOrd="0" presId="urn:microsoft.com/office/officeart/2005/8/layout/bProcess3"/>
    <dgm:cxn modelId="{C5A144F0-CB39-4F58-90D3-83BEE6B16B86}" srcId="{95295577-C107-4651-A5FC-68197C88629E}" destId="{1484C05A-3052-4538-9DD1-5497D7386A0E}" srcOrd="0" destOrd="0" parTransId="{ED99E6C3-2C80-40C8-9F87-6130136DC6B5}" sibTransId="{3AC5A718-514A-48A6-B99B-DE11E412A43E}"/>
    <dgm:cxn modelId="{734E0B4E-A5BD-46EE-8637-B66676BCBAC8}" type="presOf" srcId="{45E2BE9F-1E4A-425F-B189-F27A11DA183B}" destId="{774CE3A7-5026-4460-B636-264D00AE4C33}" srcOrd="0" destOrd="0" presId="urn:microsoft.com/office/officeart/2005/8/layout/bProcess3"/>
    <dgm:cxn modelId="{F1ADD938-B118-4275-8AB5-F13FC1A4227D}" type="presOf" srcId="{40406A83-F353-489D-8A5B-37EBF17F2A0B}" destId="{38F96489-7E6F-4360-82AC-2113B4725B74}" srcOrd="1" destOrd="0" presId="urn:microsoft.com/office/officeart/2005/8/layout/bProcess3"/>
    <dgm:cxn modelId="{83EDDC28-16FB-4C7A-9A64-DD0F17C89FFB}" type="presOf" srcId="{06253851-F09E-407B-96BD-F33740EB2CCF}" destId="{4D07184D-1BFB-4FD8-B23D-FEDCC7C1C0A6}" srcOrd="0" destOrd="0" presId="urn:microsoft.com/office/officeart/2005/8/layout/bProcess3"/>
    <dgm:cxn modelId="{60FEFAC4-BC14-43B0-B8F9-A8F87D5510FD}" type="presOf" srcId="{C5255054-EAB2-4FCC-80C3-D2B7730540D2}" destId="{C12DEBCC-7361-420D-9A74-28C5EB0A292B}" srcOrd="1" destOrd="0" presId="urn:microsoft.com/office/officeart/2005/8/layout/bProcess3"/>
    <dgm:cxn modelId="{6CB6E4B4-ABE5-497A-BD72-2873451437CF}" type="presOf" srcId="{40406A83-F353-489D-8A5B-37EBF17F2A0B}" destId="{24BAF372-12F4-4B0C-9AC7-9F9CD3AA7264}" srcOrd="0" destOrd="0" presId="urn:microsoft.com/office/officeart/2005/8/layout/bProcess3"/>
    <dgm:cxn modelId="{E627E898-C2A9-48C8-957A-794CACC23335}" type="presOf" srcId="{8D45B1E4-130E-4605-942A-9B282F947AE8}" destId="{1ADE258C-3EDD-4484-B337-3F71D3494BE8}" srcOrd="0" destOrd="0" presId="urn:microsoft.com/office/officeart/2005/8/layout/bProcess3"/>
    <dgm:cxn modelId="{59A6B376-3A40-411A-80BC-C7013CAFD393}" srcId="{19362463-6B56-4B6E-9A37-F461FC907A78}" destId="{15F4C5F9-0C23-4168-862E-6E8C14927C4C}" srcOrd="0" destOrd="0" parTransId="{1A6F71BF-E96B-4A2B-B927-8A93AB6A0554}" sibTransId="{F4B5225A-1DB1-4992-B3D1-ABAF7C1FE8F8}"/>
    <dgm:cxn modelId="{9B1BFA88-891B-4DCE-97D2-04E6867870DD}" srcId="{9832D3A5-84DD-48DA-9647-392215ACE64A}" destId="{4EE41260-2389-49CD-95AF-101227680B83}" srcOrd="0" destOrd="0" parTransId="{A2C5F01A-0E34-4103-BE4F-9FB2F1A0581D}" sibTransId="{3732DDB9-118D-4D24-BBAA-E1D667EDA6DF}"/>
    <dgm:cxn modelId="{20B692CA-15A4-4F59-A4BF-EF9AA1F33146}" type="presOf" srcId="{19362463-6B56-4B6E-9A37-F461FC907A78}" destId="{7C21873E-CC5C-4F52-A0AC-9E71583CFE48}" srcOrd="0" destOrd="0" presId="urn:microsoft.com/office/officeart/2005/8/layout/bProcess3"/>
    <dgm:cxn modelId="{90D5B308-B83A-4FA7-B8FB-81D3F4D7BBC5}" type="presOf" srcId="{D59BAAE7-B1C6-4C32-A6D2-06043EC74155}" destId="{E785B8B0-21E8-4DCD-89B6-ADD43A889C41}" srcOrd="0" destOrd="0" presId="urn:microsoft.com/office/officeart/2005/8/layout/bProcess3"/>
    <dgm:cxn modelId="{258D5846-F48D-424D-86DC-536D34572C82}" srcId="{DA2B974C-6D7B-466B-9513-B1B170447FA5}" destId="{32C3A586-343C-4E9E-B281-F48F857EEE10}" srcOrd="1" destOrd="0" parTransId="{E2C37BCA-348C-4B20-80F5-0D6406688926}" sibTransId="{06253851-F09E-407B-96BD-F33740EB2CCF}"/>
    <dgm:cxn modelId="{E6DAC5A1-B27B-4172-BABF-45EB527E6FF5}" type="presOf" srcId="{CDEA7E9E-9924-441F-86FB-359362BE6DE5}" destId="{A2B7FDE7-7280-4031-AA32-AEE8F06D00CB}" srcOrd="0" destOrd="0" presId="urn:microsoft.com/office/officeart/2005/8/layout/bProcess3"/>
    <dgm:cxn modelId="{819EE8FC-7116-4A4D-A515-F10BD4B6A4A3}" type="presOf" srcId="{564898FD-9990-4D3A-8C0D-1404BEEC5F4D}" destId="{FA2CE421-0F05-4045-9390-678A732FE4B8}" srcOrd="0" destOrd="1" presId="urn:microsoft.com/office/officeart/2005/8/layout/bProcess3"/>
    <dgm:cxn modelId="{6C3C6AB0-4DE4-43A9-A55C-85639F4EF1E7}" srcId="{6F115BE0-0DB6-4966-BDC8-DFEBFB8496FA}" destId="{564898FD-9990-4D3A-8C0D-1404BEEC5F4D}" srcOrd="0" destOrd="0" parTransId="{A9518F60-3AF6-4F8E-9CED-02D529CC3AE2}" sibTransId="{8694541C-FEB5-4C15-8AB8-715B9CB20714}"/>
    <dgm:cxn modelId="{7A17A8D7-A944-4409-AA85-3751B27A336A}" srcId="{32C3A586-343C-4E9E-B281-F48F857EEE10}" destId="{E1A98883-9306-449A-AA24-C5381BF18FED}" srcOrd="0" destOrd="0" parTransId="{5C6F3297-7A3E-4225-96A6-FCC68345D8D3}" sibTransId="{FA190982-2CE4-4139-B6E6-8463098702AA}"/>
    <dgm:cxn modelId="{CEB03833-E44D-48F7-B433-1CDD454A393D}" type="presOf" srcId="{06253851-F09E-407B-96BD-F33740EB2CCF}" destId="{E65621D7-4F3E-481B-BA81-39B9D102FAD3}" srcOrd="1" destOrd="0" presId="urn:microsoft.com/office/officeart/2005/8/layout/bProcess3"/>
    <dgm:cxn modelId="{7DC9FC52-2A91-4AC6-A8E3-AC81EC307886}" type="presOf" srcId="{4A56A5DF-7F03-4C0D-8064-345FAC274F10}" destId="{5AECD218-CFB1-4FB0-B786-D1836810A26F}" srcOrd="0" destOrd="0" presId="urn:microsoft.com/office/officeart/2005/8/layout/bProcess3"/>
    <dgm:cxn modelId="{CEAC6A62-C22F-45FE-88C8-12C35AA3B408}" type="presOf" srcId="{95295577-C107-4651-A5FC-68197C88629E}" destId="{2F0EA969-75DA-4B55-A501-569564564A06}" srcOrd="0" destOrd="0" presId="urn:microsoft.com/office/officeart/2005/8/layout/bProcess3"/>
    <dgm:cxn modelId="{490C495F-F236-4E91-8DD7-93E0234D65C0}" srcId="{DA2B974C-6D7B-466B-9513-B1B170447FA5}" destId="{8EE5F236-B243-475F-BB75-98B1E44BEF47}" srcOrd="4" destOrd="0" parTransId="{15629F68-A2BE-404A-B6CE-0FBB75AA44D0}" sibTransId="{8D45B1E4-130E-4605-942A-9B282F947AE8}"/>
    <dgm:cxn modelId="{D0EB5FEE-043A-4F86-A61A-49F944A8A678}" type="presOf" srcId="{D59BAAE7-B1C6-4C32-A6D2-06043EC74155}" destId="{CD30635B-1B9B-4916-9AA8-0853933D3741}" srcOrd="1" destOrd="0" presId="urn:microsoft.com/office/officeart/2005/8/layout/bProcess3"/>
    <dgm:cxn modelId="{CF05C154-8121-456B-BAE2-910B86439BA2}" srcId="{CDEA7E9E-9924-441F-86FB-359362BE6DE5}" destId="{448EBC50-1823-4FA0-9E95-4CAFCBFE3F03}" srcOrd="0" destOrd="0" parTransId="{A1134B46-78FA-4AF6-8A84-18C6E2FF4884}" sibTransId="{E560466F-A3C0-4BE4-B0DA-2827745DEFA3}"/>
    <dgm:cxn modelId="{CF3FC0EB-5BC2-495B-ABE9-56F612DA4AFD}" type="presOf" srcId="{1484C05A-3052-4538-9DD1-5497D7386A0E}" destId="{2F0EA969-75DA-4B55-A501-569564564A06}" srcOrd="0" destOrd="1" presId="urn:microsoft.com/office/officeart/2005/8/layout/bProcess3"/>
    <dgm:cxn modelId="{596BAB23-454E-459F-8322-0C18BF1766E5}" type="presOf" srcId="{1A25A4CB-DAF7-4810-B145-D0DC9172B490}" destId="{B30315F3-61D1-4287-B7AF-442BF22E6BD8}" srcOrd="0" destOrd="1" presId="urn:microsoft.com/office/officeart/2005/8/layout/bProcess3"/>
    <dgm:cxn modelId="{8370B42C-1A55-4261-8CDF-A125DA825B50}" type="presOf" srcId="{6F115BE0-0DB6-4966-BDC8-DFEBFB8496FA}" destId="{FA2CE421-0F05-4045-9390-678A732FE4B8}" srcOrd="0" destOrd="0" presId="urn:microsoft.com/office/officeart/2005/8/layout/bProcess3"/>
    <dgm:cxn modelId="{C13B1C40-D830-45D2-B071-E0890564C962}" srcId="{DA2B974C-6D7B-466B-9513-B1B170447FA5}" destId="{6F115BE0-0DB6-4966-BDC8-DFEBFB8496FA}" srcOrd="5" destOrd="0" parTransId="{255406B7-21B3-4A5B-AC09-C73D56B6163B}" sibTransId="{40406A83-F353-489D-8A5B-37EBF17F2A0B}"/>
    <dgm:cxn modelId="{76CCFF8B-3633-4821-991E-2D806C11234E}" srcId="{DA2B974C-6D7B-466B-9513-B1B170447FA5}" destId="{19362463-6B56-4B6E-9A37-F461FC907A78}" srcOrd="0" destOrd="0" parTransId="{6A103E63-6E72-4DEE-B703-9C538EE813DE}" sibTransId="{45E2BE9F-1E4A-425F-B189-F27A11DA183B}"/>
    <dgm:cxn modelId="{F57F278D-E124-4A99-A599-4A09007C26CD}" type="presParOf" srcId="{22A79B4C-6F2E-45E5-A0AB-FCED442B2F10}" destId="{7C21873E-CC5C-4F52-A0AC-9E71583CFE48}" srcOrd="0" destOrd="0" presId="urn:microsoft.com/office/officeart/2005/8/layout/bProcess3"/>
    <dgm:cxn modelId="{A09450A3-13A8-4AB8-81DC-D0FCB8A8468F}" type="presParOf" srcId="{22A79B4C-6F2E-45E5-A0AB-FCED442B2F10}" destId="{774CE3A7-5026-4460-B636-264D00AE4C33}" srcOrd="1" destOrd="0" presId="urn:microsoft.com/office/officeart/2005/8/layout/bProcess3"/>
    <dgm:cxn modelId="{AEAD6A47-F797-42E4-A773-2305AABAE787}" type="presParOf" srcId="{774CE3A7-5026-4460-B636-264D00AE4C33}" destId="{370A147C-3A7F-4C9F-BE20-CB7FBFD2390B}" srcOrd="0" destOrd="0" presId="urn:microsoft.com/office/officeart/2005/8/layout/bProcess3"/>
    <dgm:cxn modelId="{1DADFBD8-9F89-49CC-9ABC-2C438A1E41AD}" type="presParOf" srcId="{22A79B4C-6F2E-45E5-A0AB-FCED442B2F10}" destId="{29678E35-EE5F-4268-868B-CD8877E76300}" srcOrd="2" destOrd="0" presId="urn:microsoft.com/office/officeart/2005/8/layout/bProcess3"/>
    <dgm:cxn modelId="{7E51BE03-D595-4600-9F9B-222DEDBD2A37}" type="presParOf" srcId="{22A79B4C-6F2E-45E5-A0AB-FCED442B2F10}" destId="{4D07184D-1BFB-4FD8-B23D-FEDCC7C1C0A6}" srcOrd="3" destOrd="0" presId="urn:microsoft.com/office/officeart/2005/8/layout/bProcess3"/>
    <dgm:cxn modelId="{81EF3446-0D31-4865-A41B-685053B0FC18}" type="presParOf" srcId="{4D07184D-1BFB-4FD8-B23D-FEDCC7C1C0A6}" destId="{E65621D7-4F3E-481B-BA81-39B9D102FAD3}" srcOrd="0" destOrd="0" presId="urn:microsoft.com/office/officeart/2005/8/layout/bProcess3"/>
    <dgm:cxn modelId="{C6E1FA48-5D8D-4342-9BC5-DF733BF876B3}" type="presParOf" srcId="{22A79B4C-6F2E-45E5-A0AB-FCED442B2F10}" destId="{3DD19600-3174-4813-8849-2D04D7CAB537}" srcOrd="4" destOrd="0" presId="urn:microsoft.com/office/officeart/2005/8/layout/bProcess3"/>
    <dgm:cxn modelId="{5D0BEAED-49B7-4078-B023-B76E19C1496F}" type="presParOf" srcId="{22A79B4C-6F2E-45E5-A0AB-FCED442B2F10}" destId="{E785B8B0-21E8-4DCD-89B6-ADD43A889C41}" srcOrd="5" destOrd="0" presId="urn:microsoft.com/office/officeart/2005/8/layout/bProcess3"/>
    <dgm:cxn modelId="{D48ADC9C-96CB-4566-ACA1-39EE944A1DDC}" type="presParOf" srcId="{E785B8B0-21E8-4DCD-89B6-ADD43A889C41}" destId="{CD30635B-1B9B-4916-9AA8-0853933D3741}" srcOrd="0" destOrd="0" presId="urn:microsoft.com/office/officeart/2005/8/layout/bProcess3"/>
    <dgm:cxn modelId="{FAB9B597-84E9-4DA1-A5B1-3E8646F5DC5D}" type="presParOf" srcId="{22A79B4C-6F2E-45E5-A0AB-FCED442B2F10}" destId="{B30315F3-61D1-4287-B7AF-442BF22E6BD8}" srcOrd="6" destOrd="0" presId="urn:microsoft.com/office/officeart/2005/8/layout/bProcess3"/>
    <dgm:cxn modelId="{4D03784C-24CF-4FDD-8C7A-F30D13B5200A}" type="presParOf" srcId="{22A79B4C-6F2E-45E5-A0AB-FCED442B2F10}" destId="{5AECD218-CFB1-4FB0-B786-D1836810A26F}" srcOrd="7" destOrd="0" presId="urn:microsoft.com/office/officeart/2005/8/layout/bProcess3"/>
    <dgm:cxn modelId="{92F53697-B5E8-4895-A66F-3F1798F6922D}" type="presParOf" srcId="{5AECD218-CFB1-4FB0-B786-D1836810A26F}" destId="{49E83149-AD39-4C69-BF0D-CEE60F9E1101}" srcOrd="0" destOrd="0" presId="urn:microsoft.com/office/officeart/2005/8/layout/bProcess3"/>
    <dgm:cxn modelId="{AF842F19-734B-424C-9460-A32E3017213A}" type="presParOf" srcId="{22A79B4C-6F2E-45E5-A0AB-FCED442B2F10}" destId="{CB6C88CA-49C4-49D8-92AE-8271055961F3}" srcOrd="8" destOrd="0" presId="urn:microsoft.com/office/officeart/2005/8/layout/bProcess3"/>
    <dgm:cxn modelId="{3EE5A485-DC1B-4CEC-8FAD-2BC322C24817}" type="presParOf" srcId="{22A79B4C-6F2E-45E5-A0AB-FCED442B2F10}" destId="{1ADE258C-3EDD-4484-B337-3F71D3494BE8}" srcOrd="9" destOrd="0" presId="urn:microsoft.com/office/officeart/2005/8/layout/bProcess3"/>
    <dgm:cxn modelId="{74A86324-4F63-4991-AD4A-4B2F5E78F7ED}" type="presParOf" srcId="{1ADE258C-3EDD-4484-B337-3F71D3494BE8}" destId="{A09B5749-B434-484C-9878-481A2CFD60A9}" srcOrd="0" destOrd="0" presId="urn:microsoft.com/office/officeart/2005/8/layout/bProcess3"/>
    <dgm:cxn modelId="{05296D40-B204-4FB6-A504-FD0C50359FF7}" type="presParOf" srcId="{22A79B4C-6F2E-45E5-A0AB-FCED442B2F10}" destId="{FA2CE421-0F05-4045-9390-678A732FE4B8}" srcOrd="10" destOrd="0" presId="urn:microsoft.com/office/officeart/2005/8/layout/bProcess3"/>
    <dgm:cxn modelId="{FBD6A3F5-9A5F-4EF5-917D-D5656FBB1DFB}" type="presParOf" srcId="{22A79B4C-6F2E-45E5-A0AB-FCED442B2F10}" destId="{24BAF372-12F4-4B0C-9AC7-9F9CD3AA7264}" srcOrd="11" destOrd="0" presId="urn:microsoft.com/office/officeart/2005/8/layout/bProcess3"/>
    <dgm:cxn modelId="{8AC6B261-239C-4C1B-BF9F-49061FD43169}" type="presParOf" srcId="{24BAF372-12F4-4B0C-9AC7-9F9CD3AA7264}" destId="{38F96489-7E6F-4360-82AC-2113B4725B74}" srcOrd="0" destOrd="0" presId="urn:microsoft.com/office/officeart/2005/8/layout/bProcess3"/>
    <dgm:cxn modelId="{57AD32F7-2CE2-4702-9351-555E14712470}" type="presParOf" srcId="{22A79B4C-6F2E-45E5-A0AB-FCED442B2F10}" destId="{2F0EA969-75DA-4B55-A501-569564564A06}" srcOrd="12" destOrd="0" presId="urn:microsoft.com/office/officeart/2005/8/layout/bProcess3"/>
    <dgm:cxn modelId="{0F53D466-54F6-40A3-8F1D-247777CF0456}" type="presParOf" srcId="{22A79B4C-6F2E-45E5-A0AB-FCED442B2F10}" destId="{1D0543E7-3068-4A64-8382-11021AC950BA}" srcOrd="13" destOrd="0" presId="urn:microsoft.com/office/officeart/2005/8/layout/bProcess3"/>
    <dgm:cxn modelId="{6853A1D8-002A-4CD5-91BC-72032574CED5}" type="presParOf" srcId="{1D0543E7-3068-4A64-8382-11021AC950BA}" destId="{C12DEBCC-7361-420D-9A74-28C5EB0A292B}" srcOrd="0" destOrd="0" presId="urn:microsoft.com/office/officeart/2005/8/layout/bProcess3"/>
    <dgm:cxn modelId="{22F8769B-26B4-4869-92E6-7044E94DDC18}" type="presParOf" srcId="{22A79B4C-6F2E-45E5-A0AB-FCED442B2F10}" destId="{A2B7FDE7-7280-4031-AA32-AEE8F06D00CB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1D58C-D11F-462E-8E4D-3A5BD987245D}">
      <dsp:nvSpPr>
        <dsp:cNvPr id="0" name=""/>
        <dsp:cNvSpPr/>
      </dsp:nvSpPr>
      <dsp:spPr>
        <a:xfrm rot="10800000">
          <a:off x="-1828878" y="-606276"/>
          <a:ext cx="3709035" cy="3709035"/>
        </a:xfrm>
        <a:prstGeom prst="blockArc">
          <a:avLst>
            <a:gd name="adj1" fmla="val 8100000"/>
            <a:gd name="adj2" fmla="val 13500000"/>
            <a:gd name="adj3" fmla="val 58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ADC15-4F68-4590-8547-6E9AF8C39160}">
      <dsp:nvSpPr>
        <dsp:cNvPr id="0" name=""/>
        <dsp:cNvSpPr/>
      </dsp:nvSpPr>
      <dsp:spPr>
        <a:xfrm>
          <a:off x="1662334" y="181425"/>
          <a:ext cx="2355495" cy="45110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436827" bIns="25400" numCol="1" spcCol="1270" anchor="ctr" anchorCtr="0">
          <a:noAutofit/>
        </a:bodyPr>
        <a:lstStyle/>
        <a:p>
          <a:pPr lvl="0" algn="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Прозрачность бюджетного цикла</a:t>
          </a:r>
        </a:p>
      </dsp:txBody>
      <dsp:txXfrm>
        <a:off x="1662334" y="181425"/>
        <a:ext cx="2355495" cy="451102"/>
      </dsp:txXfrm>
    </dsp:sp>
    <dsp:sp modelId="{D772A666-83DD-4572-BB74-98EA4E346366}">
      <dsp:nvSpPr>
        <dsp:cNvPr id="0" name=""/>
        <dsp:cNvSpPr/>
      </dsp:nvSpPr>
      <dsp:spPr>
        <a:xfrm>
          <a:off x="1413997" y="187064"/>
          <a:ext cx="448101" cy="424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F28E12-2EB6-4027-8C7B-7A8A3819414D}">
      <dsp:nvSpPr>
        <dsp:cNvPr id="0" name=""/>
        <dsp:cNvSpPr/>
      </dsp:nvSpPr>
      <dsp:spPr>
        <a:xfrm>
          <a:off x="1777385" y="1036430"/>
          <a:ext cx="2274694" cy="43459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436827" bIns="25400" numCol="1" spcCol="1270" anchor="ctr" anchorCtr="0">
          <a:noAutofit/>
        </a:bodyPr>
        <a:lstStyle/>
        <a:p>
          <a:pPr lvl="0" algn="r" defTabSz="4445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Ключевые ГИС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7385" y="1036430"/>
        <a:ext cx="2274694" cy="434597"/>
      </dsp:txXfrm>
    </dsp:sp>
    <dsp:sp modelId="{8C3EA542-88B0-4DCE-82D5-FF93E4CB8333}">
      <dsp:nvSpPr>
        <dsp:cNvPr id="0" name=""/>
        <dsp:cNvSpPr/>
      </dsp:nvSpPr>
      <dsp:spPr>
        <a:xfrm>
          <a:off x="1523555" y="1043416"/>
          <a:ext cx="448101" cy="424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6380E7-3134-48A7-8AB6-ACCA298AB85E}">
      <dsp:nvSpPr>
        <dsp:cNvPr id="0" name=""/>
        <dsp:cNvSpPr/>
      </dsp:nvSpPr>
      <dsp:spPr>
        <a:xfrm>
          <a:off x="1674251" y="1834286"/>
          <a:ext cx="2315723" cy="43459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436827" bIns="25400" numCol="1" spcCol="1270" anchor="ctr" anchorCtr="0">
          <a:noAutofit/>
        </a:bodyPr>
        <a:lstStyle/>
        <a:p>
          <a:pPr lvl="0" algn="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Результаты КМ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4251" y="1834286"/>
        <a:ext cx="2315723" cy="434597"/>
      </dsp:txXfrm>
    </dsp:sp>
    <dsp:sp modelId="{FC4E45B1-4F04-4C38-B10B-CA96D4145CD7}">
      <dsp:nvSpPr>
        <dsp:cNvPr id="0" name=""/>
        <dsp:cNvSpPr/>
      </dsp:nvSpPr>
      <dsp:spPr>
        <a:xfrm>
          <a:off x="1405453" y="1840209"/>
          <a:ext cx="448101" cy="424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1D58C-D11F-462E-8E4D-3A5BD987245D}">
      <dsp:nvSpPr>
        <dsp:cNvPr id="0" name=""/>
        <dsp:cNvSpPr/>
      </dsp:nvSpPr>
      <dsp:spPr>
        <a:xfrm rot="10800000">
          <a:off x="2443474" y="-597708"/>
          <a:ext cx="3709035" cy="3709035"/>
        </a:xfrm>
        <a:prstGeom prst="blockArc">
          <a:avLst>
            <a:gd name="adj1" fmla="val 18900000"/>
            <a:gd name="adj2" fmla="val 2700000"/>
            <a:gd name="adj3" fmla="val 58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ADC15-4F68-4590-8547-6E9AF8C39160}">
      <dsp:nvSpPr>
        <dsp:cNvPr id="0" name=""/>
        <dsp:cNvSpPr/>
      </dsp:nvSpPr>
      <dsp:spPr>
        <a:xfrm>
          <a:off x="145337" y="215634"/>
          <a:ext cx="2498884" cy="45110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6827" tIns="25400" rIns="25400" bIns="254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Большое количество </a:t>
          </a:r>
          <a:b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объектов контроля</a:t>
          </a:r>
        </a:p>
      </dsp:txBody>
      <dsp:txXfrm>
        <a:off x="145337" y="215634"/>
        <a:ext cx="2498884" cy="451102"/>
      </dsp:txXfrm>
    </dsp:sp>
    <dsp:sp modelId="{D772A666-83DD-4572-BB74-98EA4E346366}">
      <dsp:nvSpPr>
        <dsp:cNvPr id="0" name=""/>
        <dsp:cNvSpPr/>
      </dsp:nvSpPr>
      <dsp:spPr>
        <a:xfrm>
          <a:off x="2462690" y="221247"/>
          <a:ext cx="448101" cy="424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F28E12-2EB6-4027-8C7B-7A8A3819414D}">
      <dsp:nvSpPr>
        <dsp:cNvPr id="0" name=""/>
        <dsp:cNvSpPr/>
      </dsp:nvSpPr>
      <dsp:spPr>
        <a:xfrm>
          <a:off x="137182" y="1036430"/>
          <a:ext cx="2519790" cy="43459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6827" tIns="25400" rIns="25400" bIns="25400" numCol="1" spcCol="1270" anchor="ctr" anchorCtr="0">
          <a:noAutofit/>
        </a:bodyPr>
        <a:lstStyle/>
        <a:p>
          <a:pPr lvl="0" algn="l" defTabSz="4445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Ограниченность трудовых ресурсов ревизоров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182" y="1036430"/>
        <a:ext cx="2519790" cy="434597"/>
      </dsp:txXfrm>
    </dsp:sp>
    <dsp:sp modelId="{8C3EA542-88B0-4DCE-82D5-FF93E4CB8333}">
      <dsp:nvSpPr>
        <dsp:cNvPr id="0" name=""/>
        <dsp:cNvSpPr/>
      </dsp:nvSpPr>
      <dsp:spPr>
        <a:xfrm>
          <a:off x="2371163" y="1034866"/>
          <a:ext cx="448101" cy="424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6380E7-3134-48A7-8AB6-ACCA298AB85E}">
      <dsp:nvSpPr>
        <dsp:cNvPr id="0" name=""/>
        <dsp:cNvSpPr/>
      </dsp:nvSpPr>
      <dsp:spPr>
        <a:xfrm>
          <a:off x="149526" y="1825744"/>
          <a:ext cx="2456691" cy="43459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6827" tIns="25400" rIns="25400" bIns="254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Обеспечение/повышение эффективности КМ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526" y="1825744"/>
        <a:ext cx="2456691" cy="434597"/>
      </dsp:txXfrm>
    </dsp:sp>
    <dsp:sp modelId="{FC4E45B1-4F04-4C38-B10B-CA96D4145CD7}">
      <dsp:nvSpPr>
        <dsp:cNvPr id="0" name=""/>
        <dsp:cNvSpPr/>
      </dsp:nvSpPr>
      <dsp:spPr>
        <a:xfrm>
          <a:off x="2445609" y="1831665"/>
          <a:ext cx="448101" cy="424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CE3A7-5026-4460-B636-264D00AE4C33}">
      <dsp:nvSpPr>
        <dsp:cNvPr id="0" name=""/>
        <dsp:cNvSpPr/>
      </dsp:nvSpPr>
      <dsp:spPr>
        <a:xfrm>
          <a:off x="2518996" y="1326783"/>
          <a:ext cx="5476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670" y="45720"/>
              </a:lnTo>
            </a:path>
          </a:pathLst>
        </a:custGeom>
        <a:noFill/>
        <a:ln w="635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78375" y="1369609"/>
        <a:ext cx="28913" cy="5788"/>
      </dsp:txXfrm>
    </dsp:sp>
    <dsp:sp modelId="{7C21873E-CC5C-4F52-A0AC-9E71583CFE48}">
      <dsp:nvSpPr>
        <dsp:cNvPr id="0" name=""/>
        <dsp:cNvSpPr/>
      </dsp:nvSpPr>
      <dsp:spPr>
        <a:xfrm>
          <a:off x="6576" y="446830"/>
          <a:ext cx="2514220" cy="1851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B57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11.2017</a:t>
          </a: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Создана Рабочая группа по разработке перечня показателей для выявления рискоемких направлений деятельности объектов контроля в финансово-бюджетной сфере</a:t>
          </a:r>
          <a:endParaRPr lang="ru-RU" sz="1200" kern="1200" dirty="0"/>
        </a:p>
      </dsp:txBody>
      <dsp:txXfrm>
        <a:off x="6576" y="446830"/>
        <a:ext cx="2514220" cy="1851346"/>
      </dsp:txXfrm>
    </dsp:sp>
    <dsp:sp modelId="{4D07184D-1BFB-4FD8-B23D-FEDCC7C1C0A6}">
      <dsp:nvSpPr>
        <dsp:cNvPr id="0" name=""/>
        <dsp:cNvSpPr/>
      </dsp:nvSpPr>
      <dsp:spPr>
        <a:xfrm>
          <a:off x="5611488" y="1326783"/>
          <a:ext cx="5476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670" y="45720"/>
              </a:lnTo>
            </a:path>
          </a:pathLst>
        </a:custGeom>
        <a:noFill/>
        <a:ln w="635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70866" y="1369609"/>
        <a:ext cx="28913" cy="5788"/>
      </dsp:txXfrm>
    </dsp:sp>
    <dsp:sp modelId="{29678E35-EE5F-4268-868B-CD8877E76300}">
      <dsp:nvSpPr>
        <dsp:cNvPr id="0" name=""/>
        <dsp:cNvSpPr/>
      </dsp:nvSpPr>
      <dsp:spPr>
        <a:xfrm>
          <a:off x="3099067" y="446830"/>
          <a:ext cx="2514220" cy="1851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B57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03.2018</a:t>
          </a: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Утвержден перечень должностных лиц ФК, ответственных за формирование Показателей по направлениям</a:t>
          </a:r>
          <a:endParaRPr lang="ru-RU" sz="1200" kern="1200" dirty="0"/>
        </a:p>
      </dsp:txBody>
      <dsp:txXfrm>
        <a:off x="3099067" y="446830"/>
        <a:ext cx="2514220" cy="1851346"/>
      </dsp:txXfrm>
    </dsp:sp>
    <dsp:sp modelId="{E785B8B0-21E8-4DCD-89B6-ADD43A889C41}">
      <dsp:nvSpPr>
        <dsp:cNvPr id="0" name=""/>
        <dsp:cNvSpPr/>
      </dsp:nvSpPr>
      <dsp:spPr>
        <a:xfrm>
          <a:off x="8703979" y="1326783"/>
          <a:ext cx="5476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670" y="45720"/>
              </a:lnTo>
            </a:path>
          </a:pathLst>
        </a:custGeom>
        <a:noFill/>
        <a:ln w="635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963358" y="1369609"/>
        <a:ext cx="28913" cy="5788"/>
      </dsp:txXfrm>
    </dsp:sp>
    <dsp:sp modelId="{3DD19600-3174-4813-8849-2D04D7CAB537}">
      <dsp:nvSpPr>
        <dsp:cNvPr id="0" name=""/>
        <dsp:cNvSpPr/>
      </dsp:nvSpPr>
      <dsp:spPr>
        <a:xfrm>
          <a:off x="6191558" y="446830"/>
          <a:ext cx="2514220" cy="1851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B57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05.2018</a:t>
          </a: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Сформирован свод показателей </a:t>
          </a:r>
          <a:r>
            <a:rPr lang="ru-RU" sz="1200" kern="1200" dirty="0" smtClean="0"/>
            <a:t>для выявления рискоемких направлений деятельности объектов контроля в финансово-бюджетной сфере</a:t>
          </a:r>
          <a:r>
            <a:rPr lang="ru-RU" sz="1200" kern="1200" dirty="0" smtClean="0"/>
            <a:t> по итогам первого этапа их разработки</a:t>
          </a:r>
          <a:endParaRPr lang="ru-RU" sz="1200" kern="1200" dirty="0"/>
        </a:p>
      </dsp:txBody>
      <dsp:txXfrm>
        <a:off x="6191558" y="446830"/>
        <a:ext cx="2514220" cy="1851346"/>
      </dsp:txXfrm>
    </dsp:sp>
    <dsp:sp modelId="{5AECD218-CFB1-4FB0-B786-D1836810A26F}">
      <dsp:nvSpPr>
        <dsp:cNvPr id="0" name=""/>
        <dsp:cNvSpPr/>
      </dsp:nvSpPr>
      <dsp:spPr>
        <a:xfrm>
          <a:off x="1292398" y="2296377"/>
          <a:ext cx="9248761" cy="547670"/>
        </a:xfrm>
        <a:custGeom>
          <a:avLst/>
          <a:gdLst/>
          <a:ahLst/>
          <a:cxnLst/>
          <a:rect l="0" t="0" r="0" b="0"/>
          <a:pathLst>
            <a:path>
              <a:moveTo>
                <a:pt x="9248761" y="0"/>
              </a:moveTo>
              <a:lnTo>
                <a:pt x="9248761" y="290935"/>
              </a:lnTo>
              <a:lnTo>
                <a:pt x="0" y="290935"/>
              </a:lnTo>
              <a:lnTo>
                <a:pt x="0" y="547670"/>
              </a:lnTo>
            </a:path>
          </a:pathLst>
        </a:custGeom>
        <a:noFill/>
        <a:ln w="635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85109" y="2567318"/>
        <a:ext cx="463341" cy="5788"/>
      </dsp:txXfrm>
    </dsp:sp>
    <dsp:sp modelId="{B30315F3-61D1-4287-B7AF-442BF22E6BD8}">
      <dsp:nvSpPr>
        <dsp:cNvPr id="0" name=""/>
        <dsp:cNvSpPr/>
      </dsp:nvSpPr>
      <dsp:spPr>
        <a:xfrm>
          <a:off x="9284050" y="446830"/>
          <a:ext cx="2514220" cy="1851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B57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07.2018</a:t>
          </a: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Разработана и утверждена структура системы рейтингования объектов контроля в </a:t>
          </a:r>
          <a:r>
            <a:rPr lang="ru-RU" sz="1200" kern="1200" dirty="0" smtClean="0"/>
            <a:t>финансово-бюджетной сфере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9284050" y="446830"/>
        <a:ext cx="2514220" cy="1851346"/>
      </dsp:txXfrm>
    </dsp:sp>
    <dsp:sp modelId="{1ADE258C-3EDD-4484-B337-3F71D3494BE8}">
      <dsp:nvSpPr>
        <dsp:cNvPr id="0" name=""/>
        <dsp:cNvSpPr/>
      </dsp:nvSpPr>
      <dsp:spPr>
        <a:xfrm>
          <a:off x="2576421" y="3756401"/>
          <a:ext cx="5476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670" y="45720"/>
              </a:lnTo>
            </a:path>
          </a:pathLst>
        </a:custGeom>
        <a:noFill/>
        <a:ln w="635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35800" y="3799226"/>
        <a:ext cx="28913" cy="5788"/>
      </dsp:txXfrm>
    </dsp:sp>
    <dsp:sp modelId="{CB6C88CA-49C4-49D8-92AE-8271055961F3}">
      <dsp:nvSpPr>
        <dsp:cNvPr id="0" name=""/>
        <dsp:cNvSpPr/>
      </dsp:nvSpPr>
      <dsp:spPr>
        <a:xfrm>
          <a:off x="6576" y="2876447"/>
          <a:ext cx="2571645" cy="1851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B57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09.2018-10.2018</a:t>
          </a:r>
          <a:endParaRPr lang="ru-RU" sz="13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Рабочей группой утверждены перечни показателей </a:t>
          </a:r>
          <a:r>
            <a:rPr lang="ru-RU" sz="1200" kern="1200" dirty="0" smtClean="0"/>
            <a:t>для выявления рискоемких направлений деятельности объектов контроля в финансово-бюджетной сфере, для использования </a:t>
          </a:r>
          <a:r>
            <a:rPr lang="ru-RU" sz="1200" kern="1200" dirty="0" smtClean="0"/>
            <a:t>при осуществлении планирования контрольных мероприятий</a:t>
          </a:r>
          <a:endParaRPr lang="ru-RU" sz="1200" kern="1200" dirty="0"/>
        </a:p>
      </dsp:txBody>
      <dsp:txXfrm>
        <a:off x="6576" y="2876447"/>
        <a:ext cx="2571645" cy="1851346"/>
      </dsp:txXfrm>
    </dsp:sp>
    <dsp:sp modelId="{24BAF372-12F4-4B0C-9AC7-9F9CD3AA7264}">
      <dsp:nvSpPr>
        <dsp:cNvPr id="0" name=""/>
        <dsp:cNvSpPr/>
      </dsp:nvSpPr>
      <dsp:spPr>
        <a:xfrm>
          <a:off x="5668913" y="3756401"/>
          <a:ext cx="5476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670" y="45720"/>
              </a:lnTo>
            </a:path>
          </a:pathLst>
        </a:custGeom>
        <a:noFill/>
        <a:ln w="635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28291" y="3799226"/>
        <a:ext cx="28913" cy="5788"/>
      </dsp:txXfrm>
    </dsp:sp>
    <dsp:sp modelId="{FA2CE421-0F05-4045-9390-678A732FE4B8}">
      <dsp:nvSpPr>
        <dsp:cNvPr id="0" name=""/>
        <dsp:cNvSpPr/>
      </dsp:nvSpPr>
      <dsp:spPr>
        <a:xfrm>
          <a:off x="3156492" y="2876447"/>
          <a:ext cx="2514220" cy="1851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B57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11.2018</a:t>
          </a: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Разработка функциональных требований на развитие подсистемы информационно-аналитического обеспечения ГИИС ЭБ</a:t>
          </a:r>
          <a:endParaRPr lang="ru-RU" sz="1200" kern="1200" dirty="0"/>
        </a:p>
      </dsp:txBody>
      <dsp:txXfrm>
        <a:off x="3156492" y="2876447"/>
        <a:ext cx="2514220" cy="1851346"/>
      </dsp:txXfrm>
    </dsp:sp>
    <dsp:sp modelId="{1D0543E7-3068-4A64-8382-11021AC950BA}">
      <dsp:nvSpPr>
        <dsp:cNvPr id="0" name=""/>
        <dsp:cNvSpPr/>
      </dsp:nvSpPr>
      <dsp:spPr>
        <a:xfrm>
          <a:off x="8761404" y="3756401"/>
          <a:ext cx="5476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670" y="45720"/>
              </a:lnTo>
            </a:path>
          </a:pathLst>
        </a:custGeom>
        <a:noFill/>
        <a:ln w="635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20782" y="3799226"/>
        <a:ext cx="28913" cy="5788"/>
      </dsp:txXfrm>
    </dsp:sp>
    <dsp:sp modelId="{2F0EA969-75DA-4B55-A501-569564564A06}">
      <dsp:nvSpPr>
        <dsp:cNvPr id="0" name=""/>
        <dsp:cNvSpPr/>
      </dsp:nvSpPr>
      <dsp:spPr>
        <a:xfrm>
          <a:off x="6248983" y="2876447"/>
          <a:ext cx="2514220" cy="1851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B57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12.2019</a:t>
          </a: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Внедрение автоматизированного составление рейтингов и методическое обеспечение применения системы оценки и рейтингования объектов</a:t>
          </a:r>
          <a:endParaRPr lang="ru-RU" sz="1200" kern="1200" dirty="0"/>
        </a:p>
      </dsp:txBody>
      <dsp:txXfrm>
        <a:off x="6248983" y="2876447"/>
        <a:ext cx="2514220" cy="1851346"/>
      </dsp:txXfrm>
    </dsp:sp>
    <dsp:sp modelId="{A2B7FDE7-7280-4031-AA32-AEE8F06D00CB}">
      <dsp:nvSpPr>
        <dsp:cNvPr id="0" name=""/>
        <dsp:cNvSpPr/>
      </dsp:nvSpPr>
      <dsp:spPr>
        <a:xfrm>
          <a:off x="9341475" y="2876447"/>
          <a:ext cx="2514220" cy="1851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B57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01.2020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Использование инструментария риск-ориентированного подхода в </a:t>
          </a:r>
          <a:r>
            <a:rPr lang="ru-RU" sz="1200" kern="1200" dirty="0" err="1" smtClean="0"/>
            <a:t>предпроверочном</a:t>
          </a:r>
          <a:r>
            <a:rPr lang="ru-RU" sz="1200" kern="1200" dirty="0" smtClean="0"/>
            <a:t> анализе, проведении КМ и составлении Плана контрольных мероприятий</a:t>
          </a:r>
          <a:endParaRPr lang="ru-RU" sz="1200" kern="1200" dirty="0"/>
        </a:p>
      </dsp:txBody>
      <dsp:txXfrm>
        <a:off x="9341475" y="2876447"/>
        <a:ext cx="2514220" cy="1851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63CD111-65C8-475B-B6C7-AAF85F5C3C94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B4AC1A4-BB57-4C9B-9FA2-470B6FFAB7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8814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aseline="0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AC1A4-BB57-4C9B-9FA2-470B6FFAB773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487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aseline="0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AC1A4-BB57-4C9B-9FA2-470B6FFAB773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10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aseline="0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AC1A4-BB57-4C9B-9FA2-470B6FFAB773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465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aseline="0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AC1A4-BB57-4C9B-9FA2-470B6FFAB773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97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aseline="0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AC1A4-BB57-4C9B-9FA2-470B6FFAB773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33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aseline="0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AC1A4-BB57-4C9B-9FA2-470B6FFAB773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33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aseline="0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AC1A4-BB57-4C9B-9FA2-470B6FFAB773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3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aseline="0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AC1A4-BB57-4C9B-9FA2-470B6FFAB773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33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aseline="0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AC1A4-BB57-4C9B-9FA2-470B6FFAB773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04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B2AB-9D13-462F-A322-3CEAA4712A4A}" type="datetime1">
              <a:rPr lang="ru-RU" smtClean="0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0342C-0C9F-4E41-A8AC-7650CAEA5C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4BCB1-09D9-4DB8-B2AB-C52FBC944421}" type="datetime1">
              <a:rPr lang="ru-RU" smtClean="0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A38CB-77D7-4D17-B4B0-6266D925BD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3267-A481-4003-BA84-936B3AF08573}" type="datetime1">
              <a:rPr lang="ru-RU" smtClean="0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DE2AD-89BB-478C-B7B8-735FE8F4CE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9759-E258-42FF-96F1-562F804320D0}" type="datetime1">
              <a:rPr lang="ru-RU" smtClean="0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75C6-3FCA-44D6-AF79-67455D1720D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56F5-F1D0-44C1-8C08-BAEADEBDDD8C}" type="datetime1">
              <a:rPr lang="ru-RU" smtClean="0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EF523-7AFA-4ABB-9867-AEC8F1EACC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41BB1-B39C-4D92-86F7-BAFE3611A436}" type="datetime1">
              <a:rPr lang="ru-RU" smtClean="0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9A394-E902-43BA-87A4-D38030AE9BB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F537-8A48-466A-9227-1E72C2044244}" type="datetime1">
              <a:rPr lang="ru-RU" smtClean="0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1716B-40CE-4117-AB71-E7342CDD3A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203B8-0E03-49FD-8C90-517A26D58C83}" type="datetime1">
              <a:rPr lang="ru-RU" smtClean="0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8C822-AF92-48F8-AB3F-102CFC42D5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9CDBB-1DD0-41FB-8B32-9F0B2C59FCEE}" type="datetime1">
              <a:rPr lang="ru-RU" smtClean="0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8ACC-6DF2-4ECD-9470-6D361C26CF2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0358-E622-446E-8C5B-0F4992D86C02}" type="datetime1">
              <a:rPr lang="ru-RU" smtClean="0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6C9E0-E23D-4244-8F91-D0C70BB06E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DDE5-064F-40FC-8B55-419B89A8915D}" type="datetime1">
              <a:rPr lang="ru-RU" smtClean="0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89315-0A05-4AEB-86D6-80634A6887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FC44FC-1350-4C06-BCA8-6C970457F05F}" type="datetime1">
              <a:rPr lang="ru-RU" smtClean="0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4774A31-8BB6-42C2-AA1C-A27350893D2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image" Target="../media/image8.png"/><Relationship Id="rId26" Type="http://schemas.openxmlformats.org/officeDocument/2006/relationships/image" Target="../media/image15.jpeg"/><Relationship Id="rId3" Type="http://schemas.openxmlformats.org/officeDocument/2006/relationships/image" Target="../media/image3.jpeg"/><Relationship Id="rId21" Type="http://schemas.microsoft.com/office/2007/relationships/hdphoto" Target="../media/hdphoto1.wdp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7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microsoft.com/office/2007/relationships/diagramDrawing" Target="../diagrams/drawing1.xml"/><Relationship Id="rId24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diagramColors" Target="../diagrams/colors2.xml"/><Relationship Id="rId23" Type="http://schemas.openxmlformats.org/officeDocument/2006/relationships/image" Target="../media/image12.pn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6813" y="3335338"/>
            <a:ext cx="8019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Модель построения рейтингов Федерального казначейства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в финансово-бюджетной сфере</a:t>
            </a:r>
            <a:endParaRPr lang="ru-RU" sz="2000" dirty="0">
              <a:latin typeface="Arial" charset="0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706813" y="4786313"/>
            <a:ext cx="58217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charset="0"/>
              </a:rPr>
              <a:t>Начальник Контрольно-аналитического управления в финансово-бюджетной сфере</a:t>
            </a:r>
          </a:p>
          <a:p>
            <a:r>
              <a:rPr lang="ru-RU" dirty="0" smtClean="0">
                <a:latin typeface="Arial" charset="0"/>
              </a:rPr>
              <a:t>С.Н. Кузьмина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282386"/>
              </p:ext>
            </p:extLst>
          </p:nvPr>
        </p:nvGraphicFramePr>
        <p:xfrm>
          <a:off x="163773" y="1239823"/>
          <a:ext cx="11862272" cy="517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75C6-3FCA-44D6-AF79-67455D1720D9}" type="slidenum">
              <a:rPr lang="ru-RU" altLang="ru-RU" smtClean="0"/>
              <a:pPr/>
              <a:t>10</a:t>
            </a:fld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4339987" y="135574"/>
            <a:ext cx="7686058" cy="1131280"/>
            <a:chOff x="4339987" y="135574"/>
            <a:chExt cx="7686058" cy="1131280"/>
          </a:xfrm>
        </p:grpSpPr>
        <p:sp>
          <p:nvSpPr>
            <p:cNvPr id="7" name="TextBox 6"/>
            <p:cNvSpPr txBox="1"/>
            <p:nvPr/>
          </p:nvSpPr>
          <p:spPr>
            <a:xfrm>
              <a:off x="4339987" y="408826"/>
              <a:ext cx="6391221" cy="8309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План работ по реализации</a:t>
              </a: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 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модели построения рейтингов Федерального казначейства в финансово-бюджетной сфере.</a:t>
              </a:r>
            </a:p>
          </p:txBody>
        </p:sp>
        <p:pic>
          <p:nvPicPr>
            <p:cNvPr id="8" name="Рисунок 7" descr="C:\Users\magalya\Downloads\1288637a-6768-442a-a80a-cf4975dd4ce4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208" y="135574"/>
              <a:ext cx="1294837" cy="113128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0500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260270" cy="365125"/>
          </a:xfrm>
        </p:spPr>
        <p:txBody>
          <a:bodyPr/>
          <a:lstStyle/>
          <a:p>
            <a:fld id="{26EEEC6D-CD04-4272-9778-684CE8E611E8}" type="slidenum">
              <a:rPr lang="ru-RU" altLang="ru-RU" sz="1600" smtClean="0"/>
              <a:t>11</a:t>
            </a:fld>
            <a:endParaRPr lang="ru-RU" alt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53017" y="3080950"/>
            <a:ext cx="419406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Спасибо за внимание!</a:t>
            </a:r>
            <a:endParaRPr lang="ru-RU" sz="2800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049351" y="5637305"/>
            <a:ext cx="3569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latin typeface="Arial" charset="0"/>
              </a:rPr>
              <a:t>skuzmina@roskazna.ru</a:t>
            </a:r>
            <a:endParaRPr lang="ru-RU" altLang="ru-RU" sz="1400" dirty="0" smtClean="0">
              <a:latin typeface="Arial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charset="0"/>
              </a:rPr>
              <a:t>С.Н</a:t>
            </a:r>
            <a:r>
              <a:rPr lang="ru-RU" altLang="ru-RU" sz="1400" dirty="0">
                <a:latin typeface="Arial" charset="0"/>
              </a:rPr>
              <a:t>. </a:t>
            </a:r>
            <a:r>
              <a:rPr lang="ru-RU" altLang="ru-RU" sz="1400" dirty="0" smtClean="0">
                <a:latin typeface="Arial" charset="0"/>
              </a:rPr>
              <a:t>Кузьмина</a:t>
            </a:r>
          </a:p>
        </p:txBody>
      </p:sp>
    </p:spTree>
    <p:extLst>
      <p:ext uri="{BB962C8B-B14F-4D97-AF65-F5344CB8AC3E}">
        <p14:creationId xmlns:p14="http://schemas.microsoft.com/office/powerpoint/2010/main" val="13086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winnovart.com/wp-content/uploads/2015/09/20140226_Energy_efficiency_Depositphotos-min-1024x6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0" r="2832"/>
          <a:stretch/>
        </p:blipFill>
        <p:spPr bwMode="auto">
          <a:xfrm>
            <a:off x="5769749" y="5137446"/>
            <a:ext cx="1297172" cy="129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c0ccc74e3ad895db28794b518b592f97-l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r="12740"/>
          <a:stretch/>
        </p:blipFill>
        <p:spPr bwMode="auto">
          <a:xfrm>
            <a:off x="4736452" y="5228694"/>
            <a:ext cx="1047660" cy="11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09"/>
          <a:stretch/>
        </p:blipFill>
        <p:spPr bwMode="auto">
          <a:xfrm>
            <a:off x="9498192" y="2620831"/>
            <a:ext cx="2241671" cy="822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3" y="2253075"/>
            <a:ext cx="3028239" cy="2422591"/>
          </a:xfrm>
          <a:prstGeom prst="rect">
            <a:avLst/>
          </a:prstGeom>
        </p:spPr>
      </p:pic>
      <p:graphicFrame>
        <p:nvGraphicFramePr>
          <p:cNvPr id="10" name="Схе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892222"/>
              </p:ext>
            </p:extLst>
          </p:nvPr>
        </p:nvGraphicFramePr>
        <p:xfrm flipH="1">
          <a:off x="5494433" y="2041160"/>
          <a:ext cx="4075462" cy="275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976626"/>
              </p:ext>
            </p:extLst>
          </p:nvPr>
        </p:nvGraphicFramePr>
        <p:xfrm>
          <a:off x="1626229" y="2014952"/>
          <a:ext cx="4297992" cy="275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260270" cy="3651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9C40C92D-F0C2-4AFB-9B41-C13B2D13155D}" type="slidenum">
              <a:rPr lang="ru-RU" altLang="ru-RU" sz="1600" smtClean="0"/>
              <a:t>2</a:t>
            </a:fld>
            <a:endParaRPr lang="ru-RU" alt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37647" y="1622146"/>
            <a:ext cx="34988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Предпосылки применения:</a:t>
            </a:r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5819" y="1650165"/>
            <a:ext cx="42664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Преимущества Казначейства России:</a:t>
            </a:r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44244" y="1956232"/>
            <a:ext cx="1285141" cy="749525"/>
            <a:chOff x="186624" y="1680205"/>
            <a:chExt cx="1573737" cy="9300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9324" y="1680205"/>
              <a:ext cx="583920" cy="462027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2961" y="1891375"/>
              <a:ext cx="583920" cy="462027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5687" y="1891374"/>
              <a:ext cx="583920" cy="462027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6606" y="2148196"/>
              <a:ext cx="583920" cy="46202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6624" y="2148196"/>
              <a:ext cx="583920" cy="462027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6441" y="2148196"/>
              <a:ext cx="583920" cy="462027"/>
            </a:xfrm>
            <a:prstGeom prst="rect">
              <a:avLst/>
            </a:prstGeom>
          </p:spPr>
        </p:pic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4" y="2962033"/>
            <a:ext cx="737633" cy="6163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921" y="3716960"/>
            <a:ext cx="932844" cy="6236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" r="2149" b="29663"/>
          <a:stretch/>
        </p:blipFill>
        <p:spPr>
          <a:xfrm>
            <a:off x="9512273" y="2001840"/>
            <a:ext cx="1745798" cy="65831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43" name="Picture 2" descr="E:\Tanya\WORK WORK\Презентация\2013.10.30_Управление закупками (Минфин)\лого - копия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997" y="3108802"/>
            <a:ext cx="2878976" cy="87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/>
          <p:cNvPicPr/>
          <p:nvPr/>
        </p:nvPicPr>
        <p:blipFill rotWithShape="1">
          <a:blip r:embed="rId23"/>
          <a:srcRect l="21619" t="6305" r="43435" b="73101"/>
          <a:stretch/>
        </p:blipFill>
        <p:spPr bwMode="auto">
          <a:xfrm>
            <a:off x="10295765" y="3644141"/>
            <a:ext cx="1624085" cy="597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9487428" y="3860868"/>
            <a:ext cx="854428" cy="802844"/>
            <a:chOff x="8929097" y="4222388"/>
            <a:chExt cx="1135864" cy="1130511"/>
          </a:xfrm>
        </p:grpSpPr>
        <p:pic>
          <p:nvPicPr>
            <p:cNvPr id="46" name="Picture 2" descr="Картинки по запросу монитор иконка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097" y="4222388"/>
              <a:ext cx="1135864" cy="1130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/>
            <p:cNvPicPr/>
            <p:nvPr/>
          </p:nvPicPr>
          <p:blipFill rotWithShape="1">
            <a:blip r:embed="rId25"/>
            <a:srcRect l="40126" t="37449" r="54884" b="55487"/>
            <a:stretch/>
          </p:blipFill>
          <p:spPr bwMode="auto">
            <a:xfrm>
              <a:off x="9144000" y="4415343"/>
              <a:ext cx="736029" cy="5789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5073005" y="4272668"/>
            <a:ext cx="1263624" cy="956026"/>
            <a:chOff x="5073005" y="4143943"/>
            <a:chExt cx="1263624" cy="1079111"/>
          </a:xfrm>
        </p:grpSpPr>
        <p:sp>
          <p:nvSpPr>
            <p:cNvPr id="39" name="Нашивка 38"/>
            <p:cNvSpPr/>
            <p:nvPr/>
          </p:nvSpPr>
          <p:spPr>
            <a:xfrm rot="5400000">
              <a:off x="5453100" y="4041133"/>
              <a:ext cx="503434" cy="1263624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Нашивка 50"/>
            <p:cNvSpPr/>
            <p:nvPr/>
          </p:nvSpPr>
          <p:spPr>
            <a:xfrm rot="5400000">
              <a:off x="5442547" y="4328972"/>
              <a:ext cx="524540" cy="1263624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Нашивка 51"/>
            <p:cNvSpPr/>
            <p:nvPr/>
          </p:nvSpPr>
          <p:spPr>
            <a:xfrm rot="5400000">
              <a:off x="5453100" y="3763848"/>
              <a:ext cx="503434" cy="126362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339987" y="135574"/>
            <a:ext cx="7686058" cy="1131280"/>
            <a:chOff x="4339987" y="135574"/>
            <a:chExt cx="7686058" cy="1131280"/>
          </a:xfrm>
        </p:grpSpPr>
        <p:sp>
          <p:nvSpPr>
            <p:cNvPr id="63" name="TextBox 62"/>
            <p:cNvSpPr txBox="1"/>
            <p:nvPr/>
          </p:nvSpPr>
          <p:spPr>
            <a:xfrm>
              <a:off x="4339987" y="408826"/>
              <a:ext cx="6767819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Риск-ориентированный подход при организации</a:t>
              </a:r>
              <a:b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</a:b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и осуществлении контроля в финансово-бюджетной сфере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pic>
          <p:nvPicPr>
            <p:cNvPr id="31" name="Рисунок 30" descr="C:\Users\magalya\Downloads\1288637a-6768-442a-a80a-cf4975dd4ce4.JPG"/>
            <p:cNvPicPr/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208" y="135574"/>
              <a:ext cx="1294837" cy="113128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766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260270" cy="365125"/>
          </a:xfrm>
        </p:spPr>
        <p:txBody>
          <a:bodyPr/>
          <a:lstStyle/>
          <a:p>
            <a:fld id="{740AF3D2-A54D-420D-9B7F-DA4E0CF1F790}" type="slidenum">
              <a:rPr lang="ru-RU" altLang="ru-RU" sz="1600" smtClean="0"/>
              <a:t>3</a:t>
            </a:fld>
            <a:endParaRPr lang="ru-RU" alt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413470" y="1668876"/>
            <a:ext cx="534685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ru-RU" sz="1000" dirty="0" smtClean="0">
                <a:latin typeface="Arial" charset="0"/>
              </a:rPr>
              <a:t>Спецификатор указывает вид рейтинга (сферу </a:t>
            </a:r>
            <a:r>
              <a:rPr lang="ru-RU" sz="1000" dirty="0">
                <a:latin typeface="Arial" charset="0"/>
              </a:rPr>
              <a:t>его </a:t>
            </a:r>
            <a:r>
              <a:rPr lang="ru-RU" sz="1000" dirty="0" smtClean="0">
                <a:latin typeface="Arial" charset="0"/>
              </a:rPr>
              <a:t>применения)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957184" y="1784292"/>
            <a:ext cx="4757817" cy="2623597"/>
            <a:chOff x="842883" y="1899325"/>
            <a:chExt cx="5302790" cy="288663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842883" y="1899325"/>
              <a:ext cx="4202688" cy="363121"/>
              <a:chOff x="842882" y="1901666"/>
              <a:chExt cx="4144228" cy="363121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" name="Прямоугольник 2"/>
              <p:cNvSpPr/>
              <p:nvPr/>
            </p:nvSpPr>
            <p:spPr>
              <a:xfrm flipH="1">
                <a:off x="842882" y="1903228"/>
                <a:ext cx="3963672" cy="359999"/>
              </a:xfrm>
              <a:prstGeom prst="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7882" tIns="38101" rIns="71120" bIns="38101" numCol="1" spcCol="1270" anchor="ctr" anchorCtr="0">
                <a:noAutofit/>
              </a:bodyPr>
              <a:lstStyle/>
              <a:p>
                <a:pPr defTabSz="444500">
                  <a:spcAft>
                    <a:spcPts val="0"/>
                  </a:spcAft>
                </a:pP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ААА.</a:t>
                </a:r>
                <a:r>
                  <a:rPr lang="en-US" sz="1200" b="1" dirty="0" err="1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fk</a:t>
                </a:r>
                <a:r>
                  <a:rPr lang="ru-RU" sz="1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ru-RU" sz="1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Максимальная степень надежности</a:t>
                </a:r>
                <a:endParaRPr lang="ru-RU" sz="9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Стрелка вправо 17"/>
              <p:cNvSpPr/>
              <p:nvPr/>
            </p:nvSpPr>
            <p:spPr>
              <a:xfrm>
                <a:off x="4563885" y="1901666"/>
                <a:ext cx="423225" cy="363121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842884" y="2249949"/>
              <a:ext cx="4301576" cy="373213"/>
              <a:chOff x="842884" y="2260497"/>
              <a:chExt cx="4196161" cy="373213"/>
            </a:xfrm>
            <a:solidFill>
              <a:schemeClr val="accent6"/>
            </a:solidFill>
          </p:grpSpPr>
          <p:sp>
            <p:nvSpPr>
              <p:cNvPr id="20" name="Прямоугольник 19"/>
              <p:cNvSpPr/>
              <p:nvPr/>
            </p:nvSpPr>
            <p:spPr>
              <a:xfrm flipH="1">
                <a:off x="842884" y="2263228"/>
                <a:ext cx="4021511" cy="360000"/>
              </a:xfrm>
              <a:prstGeom prst="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7882" tIns="38101" rIns="71120" bIns="38101" numCol="1" spcCol="1270" anchor="ctr" anchorCtr="0">
                <a:noAutofit/>
              </a:bodyPr>
              <a:lstStyle/>
              <a:p>
                <a:pPr lvl="0" defTabSz="444500">
                  <a:spcAft>
                    <a:spcPts val="0"/>
                  </a:spcAft>
                </a:pPr>
                <a:r>
                  <a:rPr lang="ru-RU" sz="1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АА.</a:t>
                </a:r>
                <a:r>
                  <a:rPr lang="en-US" sz="12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fk</a:t>
                </a:r>
                <a:r>
                  <a:rPr lang="ru-RU" sz="1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Очень высокая степень </a:t>
                </a:r>
                <a:r>
                  <a:rPr lang="ru-RU" sz="900" b="1" dirty="0" smtClean="0">
                    <a:solidFill>
                      <a:srgbClr val="4472C4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надежности</a:t>
                </a:r>
                <a: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Стрелка вправо 32"/>
              <p:cNvSpPr/>
              <p:nvPr/>
            </p:nvSpPr>
            <p:spPr>
              <a:xfrm>
                <a:off x="4488887" y="2260497"/>
                <a:ext cx="550158" cy="37321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842887" y="2610870"/>
              <a:ext cx="4445620" cy="373213"/>
              <a:chOff x="842887" y="2620497"/>
              <a:chExt cx="4385783" cy="373213"/>
            </a:xfrm>
            <a:solidFill>
              <a:srgbClr val="92D050"/>
            </a:solidFill>
          </p:grpSpPr>
          <p:sp>
            <p:nvSpPr>
              <p:cNvPr id="21" name="Прямоугольник 20"/>
              <p:cNvSpPr/>
              <p:nvPr/>
            </p:nvSpPr>
            <p:spPr>
              <a:xfrm flipH="1">
                <a:off x="842887" y="2623228"/>
                <a:ext cx="4203542" cy="360000"/>
              </a:xfrm>
              <a:prstGeom prst="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7882" tIns="38101" rIns="71120" bIns="38101" numCol="1" spcCol="1270" anchor="ctr" anchorCtr="0">
                <a:noAutofit/>
              </a:bodyPr>
              <a:lstStyle/>
              <a:p>
                <a:pPr defTabSz="444500">
                  <a:spcAft>
                    <a:spcPts val="0"/>
                  </a:spcAft>
                </a:pPr>
                <a:r>
                  <a:rPr lang="ru-RU" sz="1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А.</a:t>
                </a:r>
                <a:r>
                  <a:rPr lang="en-US" sz="12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fk</a:t>
                </a:r>
                <a:r>
                  <a:rPr lang="ru-RU" sz="1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Высокая степень надежности</a:t>
                </a:r>
                <a:endParaRPr lang="ru-RU" sz="9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Стрелка вправо 33"/>
              <p:cNvSpPr/>
              <p:nvPr/>
            </p:nvSpPr>
            <p:spPr>
              <a:xfrm>
                <a:off x="4678512" y="2620497"/>
                <a:ext cx="550158" cy="37321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842884" y="2971791"/>
              <a:ext cx="4569744" cy="373213"/>
              <a:chOff x="842884" y="2983228"/>
              <a:chExt cx="4569744" cy="37321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4" name="Прямоугольник 23"/>
              <p:cNvSpPr/>
              <p:nvPr/>
            </p:nvSpPr>
            <p:spPr>
              <a:xfrm flipH="1">
                <a:off x="842884" y="2983228"/>
                <a:ext cx="4385786" cy="360000"/>
              </a:xfrm>
              <a:prstGeom prst="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7882" tIns="38101" rIns="71120" bIns="38101" numCol="1" spcCol="1270" anchor="ctr" anchorCtr="0">
                <a:noAutofit/>
              </a:bodyPr>
              <a:lstStyle/>
              <a:p>
                <a:pPr defTabSz="444500">
                  <a:spcAft>
                    <a:spcPts val="0"/>
                  </a:spcAft>
                </a:pPr>
                <a:r>
                  <a:rPr lang="ru-RU" sz="1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ВВВ.</a:t>
                </a:r>
                <a:r>
                  <a:rPr lang="en-US" sz="12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fk</a:t>
                </a:r>
                <a:r>
                  <a:rPr lang="ru-RU" sz="1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Достаточная степень надежности</a:t>
                </a:r>
                <a:endParaRPr lang="ru-RU" sz="9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Стрелка вправо 34"/>
              <p:cNvSpPr/>
              <p:nvPr/>
            </p:nvSpPr>
            <p:spPr>
              <a:xfrm>
                <a:off x="4862470" y="2988691"/>
                <a:ext cx="550158" cy="367750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842884" y="3329981"/>
              <a:ext cx="4752845" cy="373213"/>
              <a:chOff x="842884" y="3340497"/>
              <a:chExt cx="4752845" cy="373213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25" name="Прямоугольник 24"/>
              <p:cNvSpPr/>
              <p:nvPr/>
            </p:nvSpPr>
            <p:spPr>
              <a:xfrm flipH="1">
                <a:off x="842884" y="3343228"/>
                <a:ext cx="4569745" cy="360000"/>
              </a:xfrm>
              <a:prstGeom prst="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7882" tIns="38101" rIns="71120" bIns="38101" numCol="1" spcCol="1270" anchor="ctr" anchorCtr="0">
                <a:noAutofit/>
              </a:bodyPr>
              <a:lstStyle/>
              <a:p>
                <a:pPr defTabSz="444500">
                  <a:spcAft>
                    <a:spcPts val="0"/>
                  </a:spcAft>
                </a:pPr>
                <a:r>
                  <a:rPr lang="ru-RU" sz="1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ВВ.</a:t>
                </a:r>
                <a:r>
                  <a:rPr lang="en-US" sz="12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fk</a:t>
                </a:r>
                <a:r>
                  <a:rPr lang="ru-RU" sz="1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Средняя степень надежности – </a:t>
                </a:r>
                <a:b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малая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степень риска</a:t>
                </a:r>
              </a:p>
            </p:txBody>
          </p:sp>
          <p:sp>
            <p:nvSpPr>
              <p:cNvPr id="39" name="Стрелка вправо 38"/>
              <p:cNvSpPr/>
              <p:nvPr/>
            </p:nvSpPr>
            <p:spPr>
              <a:xfrm>
                <a:off x="5045571" y="3340497"/>
                <a:ext cx="550158" cy="37321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842887" y="3690902"/>
              <a:ext cx="4935942" cy="373213"/>
              <a:chOff x="842887" y="3700497"/>
              <a:chExt cx="4935942" cy="37321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6" name="Прямоугольник 25"/>
              <p:cNvSpPr/>
              <p:nvPr/>
            </p:nvSpPr>
            <p:spPr>
              <a:xfrm flipH="1">
                <a:off x="842887" y="3703228"/>
                <a:ext cx="4752842" cy="360000"/>
              </a:xfrm>
              <a:prstGeom prst="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7882" tIns="38101" rIns="71120" bIns="38101" numCol="1" spcCol="1270" anchor="ctr" anchorCtr="0">
                <a:noAutofit/>
              </a:bodyPr>
              <a:lstStyle/>
              <a:p>
                <a:pPr defTabSz="444500">
                  <a:spcAft>
                    <a:spcPts val="0"/>
                  </a:spcAft>
                </a:pPr>
                <a:r>
                  <a:rPr lang="ru-RU" sz="1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В.</a:t>
                </a:r>
                <a:r>
                  <a:rPr lang="en-US" sz="12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fk</a:t>
                </a:r>
                <a:r>
                  <a:rPr lang="ru-RU" sz="1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Удовлетворительная</a:t>
                </a:r>
                <a:r>
                  <a:rPr lang="ru-RU" sz="1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степень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надежности – </a:t>
                </a:r>
                <a:b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: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умеренная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степень риска</a:t>
                </a:r>
              </a:p>
            </p:txBody>
          </p:sp>
          <p:sp>
            <p:nvSpPr>
              <p:cNvPr id="41" name="Стрелка вправо 40"/>
              <p:cNvSpPr/>
              <p:nvPr/>
            </p:nvSpPr>
            <p:spPr>
              <a:xfrm>
                <a:off x="5228671" y="3700497"/>
                <a:ext cx="550158" cy="37321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842884" y="4046702"/>
              <a:ext cx="5119045" cy="373213"/>
              <a:chOff x="842884" y="4047625"/>
              <a:chExt cx="5119045" cy="373213"/>
            </a:xfrm>
            <a:solidFill>
              <a:srgbClr val="FFB571"/>
            </a:solidFill>
          </p:grpSpPr>
          <p:sp>
            <p:nvSpPr>
              <p:cNvPr id="27" name="Прямоугольник 26"/>
              <p:cNvSpPr/>
              <p:nvPr/>
            </p:nvSpPr>
            <p:spPr>
              <a:xfrm flipH="1">
                <a:off x="842884" y="4055478"/>
                <a:ext cx="4935945" cy="360000"/>
              </a:xfrm>
              <a:prstGeom prst="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7882" tIns="38101" rIns="71120" bIns="38101" numCol="1" spcCol="1270" anchor="ctr" anchorCtr="0">
                <a:noAutofit/>
              </a:bodyPr>
              <a:lstStyle/>
              <a:p>
                <a:pPr defTabSz="444500">
                  <a:spcAft>
                    <a:spcPts val="0"/>
                  </a:spcAft>
                </a:pPr>
                <a:r>
                  <a:rPr lang="ru-RU" sz="1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СС.</a:t>
                </a:r>
                <a:r>
                  <a:rPr lang="en-US" sz="12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fk</a:t>
                </a:r>
                <a:r>
                  <a:rPr lang="ru-RU" sz="1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Невысокая степень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надежности – </a:t>
                </a:r>
                <a:b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: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высокая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степень риска</a:t>
                </a:r>
              </a:p>
            </p:txBody>
          </p:sp>
          <p:sp>
            <p:nvSpPr>
              <p:cNvPr id="43" name="Стрелка вправо 42"/>
              <p:cNvSpPr/>
              <p:nvPr/>
            </p:nvSpPr>
            <p:spPr>
              <a:xfrm>
                <a:off x="5411771" y="4047625"/>
                <a:ext cx="550158" cy="37321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842884" y="4412746"/>
              <a:ext cx="5302789" cy="373213"/>
              <a:chOff x="842884" y="4412746"/>
              <a:chExt cx="5302789" cy="373213"/>
            </a:xfrm>
          </p:grpSpPr>
          <p:sp>
            <p:nvSpPr>
              <p:cNvPr id="28" name="Прямоугольник 27"/>
              <p:cNvSpPr/>
              <p:nvPr/>
            </p:nvSpPr>
            <p:spPr>
              <a:xfrm flipH="1">
                <a:off x="842884" y="4417156"/>
                <a:ext cx="5119474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7882" tIns="38101" rIns="71120" bIns="38101" numCol="1" spcCol="1270" anchor="ctr" anchorCtr="0">
                <a:noAutofit/>
              </a:bodyPr>
              <a:lstStyle/>
              <a:p>
                <a:pPr defTabSz="444500">
                  <a:spcAft>
                    <a:spcPts val="0"/>
                  </a:spcAft>
                </a:pPr>
                <a:r>
                  <a:rPr lang="ru-RU" sz="1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С.</a:t>
                </a:r>
                <a:r>
                  <a:rPr lang="en-US" sz="12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fk</a:t>
                </a:r>
                <a:r>
                  <a:rPr lang="ru-RU" sz="12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Низкая степень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надежности – </a:t>
                </a:r>
                <a:b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: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критическая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степень риска</a:t>
                </a:r>
                <a:endPara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Стрелка вправо 44"/>
              <p:cNvSpPr/>
              <p:nvPr/>
            </p:nvSpPr>
            <p:spPr>
              <a:xfrm>
                <a:off x="5595515" y="4412746"/>
                <a:ext cx="550158" cy="373213"/>
              </a:xfrm>
              <a:prstGeom prst="rightArrow">
                <a:avLst/>
              </a:pr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</p:grpSp>
      <p:sp>
        <p:nvSpPr>
          <p:cNvPr id="48" name="Скругленный прямоугольник 47"/>
          <p:cNvSpPr/>
          <p:nvPr/>
        </p:nvSpPr>
        <p:spPr bwMode="auto">
          <a:xfrm>
            <a:off x="6064758" y="1936501"/>
            <a:ext cx="5335554" cy="12822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defTabSz="444500"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Спецификаторы:</a:t>
            </a:r>
          </a:p>
          <a:p>
            <a:pPr defTabSz="444500">
              <a:spcAft>
                <a:spcPts val="0"/>
              </a:spcAft>
              <a:defRPr/>
            </a:pPr>
            <a:r>
              <a:rPr lang="ru-RU" altLang="ru-RU" sz="105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fk</a:t>
            </a:r>
            <a:r>
              <a:rPr lang="ru-RU" altLang="ru-RU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altLang="ru-RU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общий составной рейтинг Федерального казначейства, </a:t>
            </a:r>
            <a:r>
              <a:rPr lang="ru-RU" alt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складывается </a:t>
            </a:r>
            <a:r>
              <a:rPr lang="ru-RU" altLang="ru-RU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из:</a:t>
            </a:r>
          </a:p>
          <a:p>
            <a:pPr defTabSz="444500">
              <a:spcAft>
                <a:spcPts val="0"/>
              </a:spcAft>
              <a:defRPr/>
            </a:pPr>
            <a:r>
              <a:rPr lang="ru-RU" altLang="ru-RU" sz="105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ru-RU" alt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рейтинг качества </a:t>
            </a:r>
            <a:r>
              <a:rPr lang="ru-RU" alt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составления бюджета по доходам;</a:t>
            </a:r>
            <a:endParaRPr lang="ru-RU" altLang="ru-RU" sz="105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4500">
              <a:spcAft>
                <a:spcPts val="0"/>
              </a:spcAft>
              <a:defRPr/>
            </a:pPr>
            <a:r>
              <a:rPr lang="ru-RU" altLang="ru-RU" sz="105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ru-RU" alt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рейтинг качества исполнения </a:t>
            </a:r>
            <a:r>
              <a:rPr lang="ru-RU" alt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по </a:t>
            </a:r>
            <a:r>
              <a:rPr lang="ru-RU" altLang="ru-RU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расходам</a:t>
            </a:r>
            <a:r>
              <a:rPr lang="ru-RU" alt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defTabSz="444500">
              <a:spcAft>
                <a:spcPts val="0"/>
              </a:spcAft>
              <a:defRPr/>
            </a:pPr>
            <a:r>
              <a:rPr lang="ru-RU" alt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alt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рейтинг качества управления </a:t>
            </a:r>
            <a:r>
              <a:rPr lang="ru-RU" alt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закупками;</a:t>
            </a:r>
            <a:endParaRPr lang="ru-RU" altLang="ru-RU" sz="105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4500">
              <a:spcAft>
                <a:spcPts val="0"/>
              </a:spcAft>
              <a:defRPr/>
            </a:pPr>
            <a:r>
              <a:rPr lang="ru-RU" altLang="ru-RU" sz="105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ru-RU" alt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рейтинг качества управления активами;</a:t>
            </a:r>
          </a:p>
          <a:p>
            <a:pPr defTabSz="444500">
              <a:spcAft>
                <a:spcPts val="0"/>
              </a:spcAft>
              <a:defRPr/>
            </a:pPr>
            <a:r>
              <a:rPr lang="ru-RU" altLang="ru-RU" sz="105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vfa</a:t>
            </a:r>
            <a:r>
              <a:rPr lang="ru-RU" alt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рейтинг качества системы </a:t>
            </a:r>
            <a:r>
              <a:rPr lang="ru-RU" alt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ВФА </a:t>
            </a:r>
            <a:r>
              <a:rPr lang="ru-RU" altLang="ru-RU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6076633" y="3254184"/>
            <a:ext cx="5323679" cy="11457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defTabSz="444500">
              <a:spcAft>
                <a:spcPts val="0"/>
              </a:spcAft>
              <a:defRPr/>
            </a:pPr>
            <a:r>
              <a:rPr lang="ru-RU" altLang="ru-RU" sz="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Категории:</a:t>
            </a:r>
            <a:endParaRPr lang="ru-RU" altLang="ru-RU" sz="9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уровня рейтинга к его значению могут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добавлены </a:t>
            </a:r>
          </a:p>
          <a:p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знаки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«плюс» (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или минус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мелкодисперсного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ранжирования объектов </a:t>
            </a:r>
            <a:endParaRPr lang="ru-RU" sz="105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обозначения относительно более высокого или более низкого уровня надежности в пределах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уровня рейтинга).</a:t>
            </a:r>
            <a:endParaRPr lang="ru-RU" altLang="ru-RU" sz="105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74421" y="4558788"/>
            <a:ext cx="4390337" cy="1811784"/>
            <a:chOff x="1650524" y="4558788"/>
            <a:chExt cx="4227762" cy="181178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650524" y="4558788"/>
              <a:ext cx="4227762" cy="1811784"/>
              <a:chOff x="2243146" y="4558788"/>
              <a:chExt cx="4227762" cy="1811784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2243146" y="4558788"/>
                <a:ext cx="4227762" cy="1811784"/>
                <a:chOff x="1593666" y="4680937"/>
                <a:chExt cx="4227762" cy="1811784"/>
              </a:xfrm>
            </p:grpSpPr>
            <p:sp>
              <p:nvSpPr>
                <p:cNvPr id="46" name="Стрелка вправо 45"/>
                <p:cNvSpPr/>
                <p:nvPr/>
              </p:nvSpPr>
              <p:spPr>
                <a:xfrm>
                  <a:off x="4915788" y="4711608"/>
                  <a:ext cx="905640" cy="1116038"/>
                </a:xfrm>
                <a:prstGeom prst="rightArrow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4" name="Рисунок 4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19668"/>
                <a:stretch/>
              </p:blipFill>
              <p:spPr>
                <a:xfrm>
                  <a:off x="1593666" y="4680937"/>
                  <a:ext cx="3322121" cy="1811784"/>
                </a:xfrm>
                <a:prstGeom prst="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55" name="TextBox 54"/>
              <p:cNvSpPr txBox="1"/>
              <p:nvPr/>
            </p:nvSpPr>
            <p:spPr>
              <a:xfrm>
                <a:off x="5610480" y="4971696"/>
                <a:ext cx="5287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С.</a:t>
                </a:r>
                <a:r>
                  <a:rPr lang="en-US" sz="9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fk</a:t>
                </a:r>
                <a:endPara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r>
                  <a:rPr lang="ru-RU" sz="9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СС.</a:t>
                </a:r>
                <a:r>
                  <a:rPr lang="en-US" sz="9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fk</a:t>
                </a:r>
                <a:endParaRPr lang="ru-RU" sz="800" dirty="0" smtClean="0">
                  <a:latin typeface="Arial" charset="0"/>
                </a:endParaRPr>
              </a:p>
            </p:txBody>
          </p:sp>
        </p:grpSp>
        <p:sp>
          <p:nvSpPr>
            <p:cNvPr id="47" name="Стрелка вправо 46"/>
            <p:cNvSpPr/>
            <p:nvPr/>
          </p:nvSpPr>
          <p:spPr>
            <a:xfrm>
              <a:off x="5017858" y="5503796"/>
              <a:ext cx="860428" cy="866776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29284" y="5752518"/>
              <a:ext cx="5287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rPr>
                <a:t>С.</a:t>
              </a:r>
              <a:r>
                <a:rPr lang="en-US" sz="900" b="1" dirty="0" err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rPr>
                <a:t>fk</a:t>
              </a:r>
              <a:endParaRPr lang="ru-RU" sz="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rPr>
                <a:t>СС.</a:t>
              </a:r>
              <a:r>
                <a:rPr lang="en-US" sz="900" b="1" dirty="0" err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rPr>
                <a:t>fk</a:t>
              </a:r>
              <a:endParaRPr lang="ru-RU" sz="800" dirty="0" smtClean="0">
                <a:latin typeface="Arial" charset="0"/>
              </a:endParaRPr>
            </a:p>
          </p:txBody>
        </p:sp>
      </p:grpSp>
      <p:sp>
        <p:nvSpPr>
          <p:cNvPr id="54" name="Прямоугольник с одним скругленным углом 53"/>
          <p:cNvSpPr/>
          <p:nvPr/>
        </p:nvSpPr>
        <p:spPr bwMode="auto">
          <a:xfrm>
            <a:off x="6064758" y="4763210"/>
            <a:ext cx="4884291" cy="701470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defTabSz="444500">
              <a:spcAft>
                <a:spcPts val="0"/>
              </a:spcAft>
              <a:defRPr/>
            </a:pPr>
            <a:r>
              <a:rPr lang="ru-RU" alt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контрольных мероприятий органов Федерального казначейства в финансово-бюджетной сфере</a:t>
            </a:r>
            <a:endParaRPr lang="ru-RU" alt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с одним скругленным углом 55"/>
          <p:cNvSpPr/>
          <p:nvPr/>
        </p:nvSpPr>
        <p:spPr bwMode="auto">
          <a:xfrm>
            <a:off x="6076633" y="5586449"/>
            <a:ext cx="4872416" cy="701470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defTabSz="444500">
              <a:spcAft>
                <a:spcPts val="0"/>
              </a:spcAft>
              <a:defRPr/>
            </a:pPr>
            <a:r>
              <a:rPr lang="ru-RU" alt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 внутреннего финансового контроля и аудита ГАБС </a:t>
            </a:r>
            <a:endParaRPr lang="ru-RU" alt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4339987" y="135574"/>
            <a:ext cx="7686058" cy="1131280"/>
            <a:chOff x="4339987" y="135574"/>
            <a:chExt cx="7686058" cy="1131280"/>
          </a:xfrm>
        </p:grpSpPr>
        <p:sp>
          <p:nvSpPr>
            <p:cNvPr id="58" name="TextBox 57"/>
            <p:cNvSpPr txBox="1"/>
            <p:nvPr/>
          </p:nvSpPr>
          <p:spPr>
            <a:xfrm>
              <a:off x="4339987" y="408826"/>
              <a:ext cx="6767819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Система 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рейтингов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– 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Стратегическая цель </a:t>
              </a:r>
              <a:b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</a:b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Федерального казначейства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 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pic>
          <p:nvPicPr>
            <p:cNvPr id="59" name="Рисунок 58" descr="C:\Users\magalya\Downloads\1288637a-6768-442a-a80a-cf4975dd4ce4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208" y="135574"/>
              <a:ext cx="1294837" cy="113128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135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5127256" y="3182054"/>
            <a:ext cx="678900" cy="136965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260270" cy="365125"/>
          </a:xfrm>
        </p:spPr>
        <p:txBody>
          <a:bodyPr/>
          <a:lstStyle/>
          <a:p>
            <a:fld id="{67F9D188-35D5-4612-BE5F-AE8CA0BFDF60}" type="slidenum">
              <a:rPr lang="ru-RU" altLang="ru-RU" sz="1600" smtClean="0"/>
              <a:t>4</a:t>
            </a:fld>
            <a:endParaRPr lang="ru-RU" alt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6156" y="1581795"/>
            <a:ext cx="4668596" cy="22193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5978" r="5156" b="15793"/>
          <a:stretch/>
        </p:blipFill>
        <p:spPr>
          <a:xfrm>
            <a:off x="5806156" y="3933431"/>
            <a:ext cx="4668596" cy="22239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8621" y="1581795"/>
            <a:ext cx="3238635" cy="45756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4339987" y="135574"/>
            <a:ext cx="7686058" cy="1131280"/>
            <a:chOff x="4339987" y="135574"/>
            <a:chExt cx="7686058" cy="1131280"/>
          </a:xfrm>
        </p:grpSpPr>
        <p:sp>
          <p:nvSpPr>
            <p:cNvPr id="12" name="TextBox 11"/>
            <p:cNvSpPr txBox="1"/>
            <p:nvPr/>
          </p:nvSpPr>
          <p:spPr>
            <a:xfrm>
              <a:off x="4339987" y="408826"/>
              <a:ext cx="6391221" cy="8309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Разработка перечня показателей для выявления </a:t>
              </a:r>
              <a:r>
                <a:rPr lang="ru-RU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рискоемких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 направлений деятельности объектов контроля в финансово-бюджетной сфере</a:t>
              </a:r>
              <a:endParaRPr lang="ru-RU" sz="1400" dirty="0">
                <a:solidFill>
                  <a:srgbClr val="FFE699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pic>
          <p:nvPicPr>
            <p:cNvPr id="13" name="Рисунок 12" descr="C:\Users\magalya\Downloads\1288637a-6768-442a-a80a-cf4975dd4ce4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208" y="135574"/>
              <a:ext cx="1294837" cy="113128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140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гнутая влево стрелка 3"/>
          <p:cNvSpPr/>
          <p:nvPr/>
        </p:nvSpPr>
        <p:spPr>
          <a:xfrm rot="19142506">
            <a:off x="4054150" y="4545327"/>
            <a:ext cx="1225015" cy="1897701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260270" cy="365125"/>
          </a:xfrm>
        </p:spPr>
        <p:txBody>
          <a:bodyPr/>
          <a:lstStyle/>
          <a:p>
            <a:fld id="{394ADF31-261B-41F8-85EE-353B48766544}" type="slidenum">
              <a:rPr lang="ru-RU" altLang="ru-RU" sz="1600" smtClean="0"/>
              <a:t>5</a:t>
            </a:fld>
            <a:endParaRPr lang="ru-RU" alt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3888" r="1536"/>
          <a:stretch/>
        </p:blipFill>
        <p:spPr>
          <a:xfrm>
            <a:off x="1213473" y="1723534"/>
            <a:ext cx="6139827" cy="36717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0"/>
          <a:stretch/>
        </p:blipFill>
        <p:spPr>
          <a:xfrm>
            <a:off x="5479585" y="3657600"/>
            <a:ext cx="6095659" cy="25145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https://nspclub.org/images/vot-chto-vi-poluchite_20db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9796" b="16498"/>
          <a:stretch/>
        </p:blipFill>
        <p:spPr bwMode="auto">
          <a:xfrm>
            <a:off x="1233476" y="4376112"/>
            <a:ext cx="21524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nspclub.org/images/vot-chto-vi-poluchite_20db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9796" b="16498"/>
          <a:stretch/>
        </p:blipFill>
        <p:spPr bwMode="auto">
          <a:xfrm>
            <a:off x="5563568" y="5153024"/>
            <a:ext cx="21524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 bwMode="auto">
          <a:xfrm>
            <a:off x="7558589" y="1702386"/>
            <a:ext cx="4016653" cy="17414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defTabSz="444500">
              <a:spcAft>
                <a:spcPts val="0"/>
              </a:spcAft>
              <a:defRPr/>
            </a:pPr>
            <a:r>
              <a:rPr lang="en-US" alt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 разработки:</a:t>
            </a:r>
            <a:endParaRPr lang="ru-RU" altLang="ru-RU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4500"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1500 показателей, из них </a:t>
            </a:r>
          </a:p>
          <a:p>
            <a:pPr defTabSz="444500"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автоматизации:</a:t>
            </a:r>
          </a:p>
          <a:p>
            <a:pPr defTabSz="444500">
              <a:spcAft>
                <a:spcPts val="0"/>
              </a:spcAft>
              <a:defRPr/>
            </a:pP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" hangingPunct="1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Краткосрочная перспектива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 (6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› 100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" hangingPunct="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Среднесрочная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перспектива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 (1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› 200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" hangingPunct="1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Долгосрочная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›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1100</a:t>
            </a:r>
          </a:p>
          <a:p>
            <a:endParaRPr lang="ru-RU" altLang="ru-RU" sz="7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339987" y="135574"/>
            <a:ext cx="7686058" cy="1131280"/>
            <a:chOff x="4339987" y="135574"/>
            <a:chExt cx="7686058" cy="1131280"/>
          </a:xfrm>
        </p:grpSpPr>
        <p:sp>
          <p:nvSpPr>
            <p:cNvPr id="13" name="TextBox 12"/>
            <p:cNvSpPr txBox="1"/>
            <p:nvPr/>
          </p:nvSpPr>
          <p:spPr>
            <a:xfrm>
              <a:off x="4339987" y="408826"/>
              <a:ext cx="6391221" cy="8309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Разработка перечня показателей для выявления </a:t>
              </a:r>
              <a:r>
                <a:rPr lang="ru-RU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рискоемких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 направлений деятельности объектов контроля в финансово-бюджетной сфере</a:t>
              </a:r>
              <a:endParaRPr lang="ru-RU" sz="1400" dirty="0">
                <a:solidFill>
                  <a:srgbClr val="FFE699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pic>
          <p:nvPicPr>
            <p:cNvPr id="14" name="Рисунок 13" descr="C:\Users\magalya\Downloads\1288637a-6768-442a-a80a-cf4975dd4ce4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208" y="135574"/>
              <a:ext cx="1294837" cy="113128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058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260270" cy="365125"/>
          </a:xfrm>
        </p:spPr>
        <p:txBody>
          <a:bodyPr/>
          <a:lstStyle/>
          <a:p>
            <a:fld id="{394ADF31-261B-41F8-85EE-353B48766544}" type="slidenum">
              <a:rPr lang="ru-RU" altLang="ru-RU" sz="1600" smtClean="0"/>
              <a:t>6</a:t>
            </a:fld>
            <a:endParaRPr lang="ru-RU" altLang="ru-RU" sz="1600" dirty="0"/>
          </a:p>
        </p:txBody>
      </p:sp>
      <p:pic>
        <p:nvPicPr>
          <p:cNvPr id="1026" name="Picture 2" descr="E:\Схема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7" b="5879"/>
          <a:stretch/>
        </p:blipFill>
        <p:spPr bwMode="auto">
          <a:xfrm>
            <a:off x="1389509" y="1449483"/>
            <a:ext cx="9754865" cy="483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339987" y="135574"/>
            <a:ext cx="7686058" cy="1131280"/>
            <a:chOff x="4339987" y="135574"/>
            <a:chExt cx="7686058" cy="1131280"/>
          </a:xfrm>
        </p:grpSpPr>
        <p:sp>
          <p:nvSpPr>
            <p:cNvPr id="10" name="TextBox 9"/>
            <p:cNvSpPr txBox="1"/>
            <p:nvPr/>
          </p:nvSpPr>
          <p:spPr>
            <a:xfrm>
              <a:off x="4339987" y="408826"/>
              <a:ext cx="6391221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Структура модели 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построения рейтингов Федерального казначейства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в 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финансово-бюджетной</a:t>
              </a:r>
              <a:endParaRPr lang="ru-RU" sz="1400" dirty="0">
                <a:solidFill>
                  <a:srgbClr val="FFE699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pic>
          <p:nvPicPr>
            <p:cNvPr id="12" name="Рисунок 11" descr="C:\Users\magalya\Downloads\1288637a-6768-442a-a80a-cf4975dd4ce4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208" y="135574"/>
              <a:ext cx="1294837" cy="113128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060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260270" cy="365125"/>
          </a:xfrm>
        </p:spPr>
        <p:txBody>
          <a:bodyPr/>
          <a:lstStyle/>
          <a:p>
            <a:fld id="{394ADF31-261B-41F8-85EE-353B48766544}" type="slidenum">
              <a:rPr lang="ru-RU" altLang="ru-RU" sz="1600" smtClean="0"/>
              <a:t>7</a:t>
            </a:fld>
            <a:endParaRPr lang="ru-RU" altLang="ru-RU" sz="1600" dirty="0"/>
          </a:p>
        </p:txBody>
      </p:sp>
      <p:pic>
        <p:nvPicPr>
          <p:cNvPr id="2051" name="Picture 3" descr="E:\РИС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33" y="1377538"/>
            <a:ext cx="10152000" cy="48650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339987" y="135574"/>
            <a:ext cx="7686058" cy="1131280"/>
            <a:chOff x="4339987" y="135574"/>
            <a:chExt cx="7686058" cy="1131280"/>
          </a:xfrm>
        </p:grpSpPr>
        <p:sp>
          <p:nvSpPr>
            <p:cNvPr id="8" name="TextBox 7"/>
            <p:cNvSpPr txBox="1"/>
            <p:nvPr/>
          </p:nvSpPr>
          <p:spPr>
            <a:xfrm>
              <a:off x="4339987" y="408826"/>
              <a:ext cx="6391221" cy="8309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Прототип модели 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построения рейтингов Федерального казначейства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в финансово-бюджетной сфере.</a:t>
              </a:r>
            </a:p>
            <a:p>
              <a:pPr algn="just">
                <a:defRPr/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Общий рейтинг ГРБС</a:t>
              </a:r>
              <a:endParaRPr lang="ru-RU" sz="1400" dirty="0">
                <a:solidFill>
                  <a:srgbClr val="FFE699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pic>
          <p:nvPicPr>
            <p:cNvPr id="9" name="Рисунок 8" descr="C:\Users\magalya\Downloads\1288637a-6768-442a-a80a-cf4975dd4ce4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208" y="135574"/>
              <a:ext cx="1294837" cy="113128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843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260270" cy="365125"/>
          </a:xfrm>
        </p:spPr>
        <p:txBody>
          <a:bodyPr/>
          <a:lstStyle/>
          <a:p>
            <a:fld id="{394ADF31-261B-41F8-85EE-353B48766544}" type="slidenum">
              <a:rPr lang="ru-RU" altLang="ru-RU" sz="1600" smtClean="0"/>
              <a:t>8</a:t>
            </a:fld>
            <a:endParaRPr lang="ru-RU" altLang="ru-RU" sz="1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339987" y="135574"/>
            <a:ext cx="7686058" cy="1131280"/>
            <a:chOff x="4339987" y="135574"/>
            <a:chExt cx="7686058" cy="1131280"/>
          </a:xfrm>
        </p:grpSpPr>
        <p:sp>
          <p:nvSpPr>
            <p:cNvPr id="10" name="TextBox 9"/>
            <p:cNvSpPr txBox="1"/>
            <p:nvPr/>
          </p:nvSpPr>
          <p:spPr>
            <a:xfrm>
              <a:off x="4339987" y="408826"/>
              <a:ext cx="6391221" cy="8309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Прототип модели 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построения рейтингов Федерального казначейства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в финансово-бюджетной сфере.</a:t>
              </a:r>
            </a:p>
            <a:p>
              <a:pPr algn="just">
                <a:defRPr/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Рейтинг подведомственных учреждений</a:t>
              </a:r>
              <a:endParaRPr lang="ru-RU" sz="1400" dirty="0">
                <a:solidFill>
                  <a:srgbClr val="FFE699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pic>
          <p:nvPicPr>
            <p:cNvPr id="12" name="Рисунок 11" descr="C:\Users\magalya\Downloads\1288637a-6768-442a-a80a-cf4975dd4ce4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208" y="135574"/>
              <a:ext cx="1294837" cy="11312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 descr="E:\Подведы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"/>
          <a:stretch/>
        </p:blipFill>
        <p:spPr bwMode="auto">
          <a:xfrm>
            <a:off x="1436640" y="1374670"/>
            <a:ext cx="10152000" cy="46985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260270" cy="365125"/>
          </a:xfrm>
        </p:spPr>
        <p:txBody>
          <a:bodyPr/>
          <a:lstStyle/>
          <a:p>
            <a:fld id="{394ADF31-261B-41F8-85EE-353B48766544}" type="slidenum">
              <a:rPr lang="ru-RU" altLang="ru-RU" sz="1600" smtClean="0"/>
              <a:t>9</a:t>
            </a:fld>
            <a:endParaRPr lang="ru-RU" altLang="ru-RU" sz="16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339987" y="135574"/>
            <a:ext cx="7686058" cy="1131280"/>
            <a:chOff x="4339987" y="135574"/>
            <a:chExt cx="7686058" cy="1131280"/>
          </a:xfrm>
        </p:grpSpPr>
        <p:sp>
          <p:nvSpPr>
            <p:cNvPr id="9" name="TextBox 8"/>
            <p:cNvSpPr txBox="1"/>
            <p:nvPr/>
          </p:nvSpPr>
          <p:spPr>
            <a:xfrm>
              <a:off x="4339987" y="408826"/>
              <a:ext cx="6391221" cy="8309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Прототип модели 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построения рейтингов Федерального казначейства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в финансово-бюджетной сфере.</a:t>
              </a:r>
            </a:p>
            <a:p>
              <a:pPr algn="just">
                <a:defRPr/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Инструменты визуализации</a:t>
              </a:r>
              <a:endParaRPr lang="ru-RU" sz="1400" dirty="0">
                <a:solidFill>
                  <a:srgbClr val="FFE699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pic>
          <p:nvPicPr>
            <p:cNvPr id="10" name="Рисунок 9" descr="C:\Users\magalya\Downloads\1288637a-6768-442a-a80a-cf4975dd4ce4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208" y="135574"/>
              <a:ext cx="1294837" cy="11312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8" name="Picture 4" descr="E:\Общее представле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43" y="1469630"/>
            <a:ext cx="8348805" cy="38764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Показател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70" y="2169994"/>
            <a:ext cx="7344585" cy="391690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Свитте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20" y="3029803"/>
            <a:ext cx="6303489" cy="315474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7243</TotalTime>
  <Words>482</Words>
  <Application>Microsoft Office PowerPoint</Application>
  <PresentationFormat>Произвольный</PresentationFormat>
  <Paragraphs>95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Магаленцева Галина Алексеевна</dc:creator>
  <cp:lastModifiedBy>Петриченко Сергей Михайлович</cp:lastModifiedBy>
  <cp:revision>539</cp:revision>
  <cp:lastPrinted>2018-09-11T13:50:00Z</cp:lastPrinted>
  <dcterms:created xsi:type="dcterms:W3CDTF">2015-03-03T16:27:21Z</dcterms:created>
  <dcterms:modified xsi:type="dcterms:W3CDTF">2018-09-11T13:57:21Z</dcterms:modified>
</cp:coreProperties>
</file>