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6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7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8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9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10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11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1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  <p:sldMasterId id="2147483868" r:id="rId2"/>
    <p:sldMasterId id="2147483883" r:id="rId3"/>
    <p:sldMasterId id="2147483898" r:id="rId4"/>
    <p:sldMasterId id="2147483903" r:id="rId5"/>
    <p:sldMasterId id="2147483916" r:id="rId6"/>
    <p:sldMasterId id="2147483930" r:id="rId7"/>
    <p:sldMasterId id="2147483942" r:id="rId8"/>
    <p:sldMasterId id="2147483947" r:id="rId9"/>
    <p:sldMasterId id="2147483958" r:id="rId10"/>
    <p:sldMasterId id="2147483963" r:id="rId11"/>
    <p:sldMasterId id="2147483977" r:id="rId12"/>
  </p:sldMasterIdLst>
  <p:notesMasterIdLst>
    <p:notesMasterId r:id="rId50"/>
  </p:notesMasterIdLst>
  <p:handoutMasterIdLst>
    <p:handoutMasterId r:id="rId51"/>
  </p:handoutMasterIdLst>
  <p:sldIdLst>
    <p:sldId id="1988" r:id="rId13"/>
    <p:sldId id="1991" r:id="rId14"/>
    <p:sldId id="1992" r:id="rId15"/>
    <p:sldId id="1993" r:id="rId16"/>
    <p:sldId id="1994" r:id="rId17"/>
    <p:sldId id="2008" r:id="rId18"/>
    <p:sldId id="2005" r:id="rId19"/>
    <p:sldId id="2026" r:id="rId20"/>
    <p:sldId id="2027" r:id="rId21"/>
    <p:sldId id="2006" r:id="rId22"/>
    <p:sldId id="1925" r:id="rId23"/>
    <p:sldId id="1926" r:id="rId24"/>
    <p:sldId id="1927" r:id="rId25"/>
    <p:sldId id="1928" r:id="rId26"/>
    <p:sldId id="1929" r:id="rId27"/>
    <p:sldId id="1930" r:id="rId28"/>
    <p:sldId id="1995" r:id="rId29"/>
    <p:sldId id="1998" r:id="rId30"/>
    <p:sldId id="1999" r:id="rId31"/>
    <p:sldId id="2001" r:id="rId32"/>
    <p:sldId id="2002" r:id="rId33"/>
    <p:sldId id="2003" r:id="rId34"/>
    <p:sldId id="2004" r:id="rId35"/>
    <p:sldId id="2020" r:id="rId36"/>
    <p:sldId id="2028" r:id="rId37"/>
    <p:sldId id="2029" r:id="rId38"/>
    <p:sldId id="1989" r:id="rId39"/>
    <p:sldId id="2010" r:id="rId40"/>
    <p:sldId id="2007" r:id="rId41"/>
    <p:sldId id="2030" r:id="rId42"/>
    <p:sldId id="2031" r:id="rId43"/>
    <p:sldId id="2032" r:id="rId44"/>
    <p:sldId id="2037" r:id="rId45"/>
    <p:sldId id="2033" r:id="rId46"/>
    <p:sldId id="2034" r:id="rId47"/>
    <p:sldId id="2035" r:id="rId48"/>
    <p:sldId id="2036" r:id="rId49"/>
  </p:sldIdLst>
  <p:sldSz cx="9144000" cy="6858000" type="screen4x3"/>
  <p:notesSz cx="6669088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821"/>
    <a:srgbClr val="00602B"/>
    <a:srgbClr val="008000"/>
    <a:srgbClr val="003618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505E3EF-67EA-436B-97B2-0124C06EBD24}" styleName="Средний стиль 4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C083E6E3-FA7D-4D7B-A595-EF9225AFEA82}" styleName="Светлый стиль 1 - акцент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867" autoAdjust="0"/>
    <p:restoredTop sz="92058" autoAdjust="0"/>
  </p:normalViewPr>
  <p:slideViewPr>
    <p:cSldViewPr>
      <p:cViewPr varScale="1">
        <p:scale>
          <a:sx n="81" d="100"/>
          <a:sy n="81" d="100"/>
        </p:scale>
        <p:origin x="-1718" y="-8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1905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slide" Target="slides/slide3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8" Type="http://schemas.openxmlformats.org/officeDocument/2006/relationships/slideMaster" Target="slideMasters/slideMaster8.xml"/><Relationship Id="rId51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D786CBE-19FE-42F7-9538-4104A8299DF3}" type="doc">
      <dgm:prSet loTypeId="urn:microsoft.com/office/officeart/2008/layout/VerticalCurvedList" loCatId="list" qsTypeId="urn:microsoft.com/office/officeart/2005/8/quickstyle/simple3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FEE786A6-416E-42BB-8219-62AD227D0452}">
      <dgm:prSet phldrT="[Текст]" custT="1"/>
      <dgm:spPr/>
      <dgm:t>
        <a:bodyPr/>
        <a:lstStyle/>
        <a:p>
          <a:pPr algn="just"/>
          <a:r>
            <a:rPr lang="ru-RU" sz="1600" b="1" dirty="0" smtClean="0"/>
            <a:t>Регистрация результато</a:t>
          </a:r>
          <a:r>
            <a:rPr lang="ru-RU" sz="1600" b="0" dirty="0" smtClean="0"/>
            <a:t>в внутреннего финансового контроля, сбор и анализ информации о результатах внутреннего финансового контроля</a:t>
          </a:r>
          <a:endParaRPr lang="ru-RU" sz="1600" b="0" dirty="0"/>
        </a:p>
      </dgm:t>
    </dgm:pt>
    <dgm:pt modelId="{6BCA8DF8-2EE4-4363-9E28-CD49E067F7C7}" type="parTrans" cxnId="{56742C5A-2CDE-4FAC-AE5F-81FD0D96B078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4F4CC9E3-5BAD-479A-AB91-BCCC9071441E}" type="sibTrans" cxnId="{56742C5A-2CDE-4FAC-AE5F-81FD0D96B078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C1C4EAC4-B12B-44A1-AE8C-5CADCCEE37EE}">
      <dgm:prSet phldrT="[Текст]" custT="1"/>
      <dgm:spPr/>
      <dgm:t>
        <a:bodyPr/>
        <a:lstStyle/>
        <a:p>
          <a:pPr algn="just"/>
          <a:r>
            <a:rPr lang="ru-RU" sz="1600" b="1" dirty="0" smtClean="0"/>
            <a:t>Формирование</a:t>
          </a:r>
          <a:r>
            <a:rPr lang="ru-RU" sz="1600" b="0" dirty="0" smtClean="0"/>
            <a:t> корректирующих системных решений</a:t>
          </a:r>
          <a:endParaRPr lang="ru-RU" sz="1600" b="0" dirty="0"/>
        </a:p>
      </dgm:t>
    </dgm:pt>
    <dgm:pt modelId="{CF59DA25-2822-4B1B-9A54-776A830103CF}" type="parTrans" cxnId="{448CACC5-8B66-4F1C-8E45-E8431D06E373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2BC99EBE-15DC-4B2C-AB65-15264F1A7BFB}" type="sibTrans" cxnId="{448CACC5-8B66-4F1C-8E45-E8431D06E373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7D9C7083-0340-44DE-AC7B-62BCEF547377}">
      <dgm:prSet phldrT="[Текст]" custT="1"/>
      <dgm:spPr/>
      <dgm:t>
        <a:bodyPr/>
        <a:lstStyle/>
        <a:p>
          <a:pPr algn="just"/>
          <a:r>
            <a:rPr lang="ru-RU" sz="1600" b="1" dirty="0" smtClean="0"/>
            <a:t>Проведение</a:t>
          </a:r>
          <a:r>
            <a:rPr lang="ru-RU" sz="1600" b="0" dirty="0" smtClean="0"/>
            <a:t> контрольных действий в ходе самоконтроля, контроля по подчиненности, смежного контроля и контроля по подведомственности</a:t>
          </a:r>
          <a:endParaRPr lang="ru-RU" sz="1600" b="0" dirty="0"/>
        </a:p>
      </dgm:t>
    </dgm:pt>
    <dgm:pt modelId="{ADCA87B0-0018-4663-860D-F3363C55C950}" type="parTrans" cxnId="{A595C702-DDFF-42EB-9A26-7EEC5F7B4D6E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FF06B81A-4ED8-4995-BBB6-967AEDD1C241}" type="sibTrans" cxnId="{A595C702-DDFF-42EB-9A26-7EEC5F7B4D6E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16DCF16C-9097-476F-9D73-66C2161A6C4B}">
      <dgm:prSet phldrT="[Текст]" custT="1"/>
      <dgm:spPr/>
      <dgm:t>
        <a:bodyPr/>
        <a:lstStyle/>
        <a:p>
          <a:pPr algn="just"/>
          <a:r>
            <a:rPr lang="ru-RU" sz="1600" b="1" dirty="0" smtClean="0"/>
            <a:t>Формирование (актуализация) карт</a:t>
          </a:r>
          <a:r>
            <a:rPr lang="ru-RU" sz="1600" b="0" dirty="0" smtClean="0"/>
            <a:t> внутреннего финансового контроля – плана проведения контрольных действий в ходе исполнения процедур</a:t>
          </a:r>
          <a:endParaRPr lang="ru-RU" sz="1600" b="0" dirty="0"/>
        </a:p>
      </dgm:t>
    </dgm:pt>
    <dgm:pt modelId="{F811463E-E346-45F7-B520-A74638F8D82C}" type="sibTrans" cxnId="{F504203B-C64A-4360-B000-FE0A399B9117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9EEDB0DA-60BF-4921-8946-527DB69754FD}" type="parTrans" cxnId="{F504203B-C64A-4360-B000-FE0A399B9117}">
      <dgm:prSet/>
      <dgm:spPr/>
      <dgm:t>
        <a:bodyPr/>
        <a:lstStyle/>
        <a:p>
          <a:endParaRPr lang="ru-RU" sz="1400" b="1">
            <a:solidFill>
              <a:schemeClr val="tx1"/>
            </a:solidFill>
          </a:endParaRPr>
        </a:p>
      </dgm:t>
    </dgm:pt>
    <dgm:pt modelId="{2C59A9FE-2CD6-4EBA-A6EE-88C8D0E5751F}" type="pres">
      <dgm:prSet presAssocID="{0D786CBE-19FE-42F7-9538-4104A8299DF3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ru-RU"/>
        </a:p>
      </dgm:t>
    </dgm:pt>
    <dgm:pt modelId="{87CFA651-95B2-461A-BAB4-2BAA900DAA6B}" type="pres">
      <dgm:prSet presAssocID="{0D786CBE-19FE-42F7-9538-4104A8299DF3}" presName="Name1" presStyleCnt="0"/>
      <dgm:spPr/>
    </dgm:pt>
    <dgm:pt modelId="{8851DE0E-861E-4A7B-B3DD-9CF9013467FA}" type="pres">
      <dgm:prSet presAssocID="{0D786CBE-19FE-42F7-9538-4104A8299DF3}" presName="cycle" presStyleCnt="0"/>
      <dgm:spPr/>
    </dgm:pt>
    <dgm:pt modelId="{17DF2D53-37D2-44E1-B173-276CF451D3B6}" type="pres">
      <dgm:prSet presAssocID="{0D786CBE-19FE-42F7-9538-4104A8299DF3}" presName="srcNode" presStyleLbl="node1" presStyleIdx="0" presStyleCnt="4"/>
      <dgm:spPr/>
    </dgm:pt>
    <dgm:pt modelId="{93529253-F461-4069-B05D-BA5555534B24}" type="pres">
      <dgm:prSet presAssocID="{0D786CBE-19FE-42F7-9538-4104A8299DF3}" presName="conn" presStyleLbl="parChTrans1D2" presStyleIdx="0" presStyleCnt="1"/>
      <dgm:spPr/>
      <dgm:t>
        <a:bodyPr/>
        <a:lstStyle/>
        <a:p>
          <a:endParaRPr lang="ru-RU"/>
        </a:p>
      </dgm:t>
    </dgm:pt>
    <dgm:pt modelId="{1BC0EC7A-A3E7-447F-8BB0-F32C4A90003B}" type="pres">
      <dgm:prSet presAssocID="{0D786CBE-19FE-42F7-9538-4104A8299DF3}" presName="extraNode" presStyleLbl="node1" presStyleIdx="0" presStyleCnt="4"/>
      <dgm:spPr/>
    </dgm:pt>
    <dgm:pt modelId="{C2D4E434-616B-465B-952B-DC7963CF9EF8}" type="pres">
      <dgm:prSet presAssocID="{0D786CBE-19FE-42F7-9538-4104A8299DF3}" presName="dstNode" presStyleLbl="node1" presStyleIdx="0" presStyleCnt="4"/>
      <dgm:spPr/>
    </dgm:pt>
    <dgm:pt modelId="{B42AF694-9BD1-4C4E-9EE3-F86B54F4DF07}" type="pres">
      <dgm:prSet presAssocID="{16DCF16C-9097-476F-9D73-66C2161A6C4B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FA74247-2201-4EE9-99A0-45F5C01C9B7B}" type="pres">
      <dgm:prSet presAssocID="{16DCF16C-9097-476F-9D73-66C2161A6C4B}" presName="accent_1" presStyleCnt="0"/>
      <dgm:spPr/>
    </dgm:pt>
    <dgm:pt modelId="{60A2F7FA-0D3F-4AE8-B18E-5877EA22A4C4}" type="pres">
      <dgm:prSet presAssocID="{16DCF16C-9097-476F-9D73-66C2161A6C4B}" presName="accentRepeatNode" presStyleLbl="solidFgAcc1" presStyleIdx="0" presStyleCnt="4"/>
      <dgm:spPr/>
    </dgm:pt>
    <dgm:pt modelId="{AC816535-A939-44F9-A1F8-6E85C1D78F4C}" type="pres">
      <dgm:prSet presAssocID="{7D9C7083-0340-44DE-AC7B-62BCEF547377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3189A9B-B1F0-4E3B-AFC2-F77F253AD7CA}" type="pres">
      <dgm:prSet presAssocID="{7D9C7083-0340-44DE-AC7B-62BCEF547377}" presName="accent_2" presStyleCnt="0"/>
      <dgm:spPr/>
    </dgm:pt>
    <dgm:pt modelId="{A39A7284-1670-429D-970C-4B4686980BEE}" type="pres">
      <dgm:prSet presAssocID="{7D9C7083-0340-44DE-AC7B-62BCEF547377}" presName="accentRepeatNode" presStyleLbl="solidFgAcc1" presStyleIdx="1" presStyleCnt="4"/>
      <dgm:spPr/>
    </dgm:pt>
    <dgm:pt modelId="{DA20CA43-B235-4A85-8E54-D4A8A747F113}" type="pres">
      <dgm:prSet presAssocID="{FEE786A6-416E-42BB-8219-62AD227D0452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7F09DDD-B7C4-4EDD-A666-787E48BF87E9}" type="pres">
      <dgm:prSet presAssocID="{FEE786A6-416E-42BB-8219-62AD227D0452}" presName="accent_3" presStyleCnt="0"/>
      <dgm:spPr/>
    </dgm:pt>
    <dgm:pt modelId="{B22CFAE6-DEC9-4733-8050-006C6C585B17}" type="pres">
      <dgm:prSet presAssocID="{FEE786A6-416E-42BB-8219-62AD227D0452}" presName="accentRepeatNode" presStyleLbl="solidFgAcc1" presStyleIdx="2" presStyleCnt="4"/>
      <dgm:spPr/>
    </dgm:pt>
    <dgm:pt modelId="{DA00FC7F-FF86-4B6C-AD71-3BA5A81E53A6}" type="pres">
      <dgm:prSet presAssocID="{C1C4EAC4-B12B-44A1-AE8C-5CADCCEE37EE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87604EF-AD5E-4332-9033-0A57BF21172E}" type="pres">
      <dgm:prSet presAssocID="{C1C4EAC4-B12B-44A1-AE8C-5CADCCEE37EE}" presName="accent_4" presStyleCnt="0"/>
      <dgm:spPr/>
    </dgm:pt>
    <dgm:pt modelId="{57771280-34E1-4432-BA95-37FCA7434E0E}" type="pres">
      <dgm:prSet presAssocID="{C1C4EAC4-B12B-44A1-AE8C-5CADCCEE37EE}" presName="accentRepeatNode" presStyleLbl="solidFgAcc1" presStyleIdx="3" presStyleCnt="4"/>
      <dgm:spPr/>
    </dgm:pt>
  </dgm:ptLst>
  <dgm:cxnLst>
    <dgm:cxn modelId="{6B297C2A-A722-47F0-A4C8-89E9110010E7}" type="presOf" srcId="{0D786CBE-19FE-42F7-9538-4104A8299DF3}" destId="{2C59A9FE-2CD6-4EBA-A6EE-88C8D0E5751F}" srcOrd="0" destOrd="0" presId="urn:microsoft.com/office/officeart/2008/layout/VerticalCurvedList"/>
    <dgm:cxn modelId="{4CDC8886-59DB-4ECA-A289-5DD9CD8E0AE5}" type="presOf" srcId="{C1C4EAC4-B12B-44A1-AE8C-5CADCCEE37EE}" destId="{DA00FC7F-FF86-4B6C-AD71-3BA5A81E53A6}" srcOrd="0" destOrd="0" presId="urn:microsoft.com/office/officeart/2008/layout/VerticalCurvedList"/>
    <dgm:cxn modelId="{F40AA106-F451-42B2-9444-DFCC2D08E41D}" type="presOf" srcId="{7D9C7083-0340-44DE-AC7B-62BCEF547377}" destId="{AC816535-A939-44F9-A1F8-6E85C1D78F4C}" srcOrd="0" destOrd="0" presId="urn:microsoft.com/office/officeart/2008/layout/VerticalCurvedList"/>
    <dgm:cxn modelId="{D56965F7-AB6C-4D9C-93A4-58651B126678}" type="presOf" srcId="{16DCF16C-9097-476F-9D73-66C2161A6C4B}" destId="{B42AF694-9BD1-4C4E-9EE3-F86B54F4DF07}" srcOrd="0" destOrd="0" presId="urn:microsoft.com/office/officeart/2008/layout/VerticalCurvedList"/>
    <dgm:cxn modelId="{F22DBC03-AFEC-4FE1-8BB9-F8BDF0613E90}" type="presOf" srcId="{FEE786A6-416E-42BB-8219-62AD227D0452}" destId="{DA20CA43-B235-4A85-8E54-D4A8A747F113}" srcOrd="0" destOrd="0" presId="urn:microsoft.com/office/officeart/2008/layout/VerticalCurvedList"/>
    <dgm:cxn modelId="{32187CBB-F187-4EC1-B131-E25B8FCBF027}" type="presOf" srcId="{F811463E-E346-45F7-B520-A74638F8D82C}" destId="{93529253-F461-4069-B05D-BA5555534B24}" srcOrd="0" destOrd="0" presId="urn:microsoft.com/office/officeart/2008/layout/VerticalCurvedList"/>
    <dgm:cxn modelId="{F504203B-C64A-4360-B000-FE0A399B9117}" srcId="{0D786CBE-19FE-42F7-9538-4104A8299DF3}" destId="{16DCF16C-9097-476F-9D73-66C2161A6C4B}" srcOrd="0" destOrd="0" parTransId="{9EEDB0DA-60BF-4921-8946-527DB69754FD}" sibTransId="{F811463E-E346-45F7-B520-A74638F8D82C}"/>
    <dgm:cxn modelId="{56742C5A-2CDE-4FAC-AE5F-81FD0D96B078}" srcId="{0D786CBE-19FE-42F7-9538-4104A8299DF3}" destId="{FEE786A6-416E-42BB-8219-62AD227D0452}" srcOrd="2" destOrd="0" parTransId="{6BCA8DF8-2EE4-4363-9E28-CD49E067F7C7}" sibTransId="{4F4CC9E3-5BAD-479A-AB91-BCCC9071441E}"/>
    <dgm:cxn modelId="{A595C702-DDFF-42EB-9A26-7EEC5F7B4D6E}" srcId="{0D786CBE-19FE-42F7-9538-4104A8299DF3}" destId="{7D9C7083-0340-44DE-AC7B-62BCEF547377}" srcOrd="1" destOrd="0" parTransId="{ADCA87B0-0018-4663-860D-F3363C55C950}" sibTransId="{FF06B81A-4ED8-4995-BBB6-967AEDD1C241}"/>
    <dgm:cxn modelId="{448CACC5-8B66-4F1C-8E45-E8431D06E373}" srcId="{0D786CBE-19FE-42F7-9538-4104A8299DF3}" destId="{C1C4EAC4-B12B-44A1-AE8C-5CADCCEE37EE}" srcOrd="3" destOrd="0" parTransId="{CF59DA25-2822-4B1B-9A54-776A830103CF}" sibTransId="{2BC99EBE-15DC-4B2C-AB65-15264F1A7BFB}"/>
    <dgm:cxn modelId="{E58B21E3-43CF-4027-B72F-22F167EC2F20}" type="presParOf" srcId="{2C59A9FE-2CD6-4EBA-A6EE-88C8D0E5751F}" destId="{87CFA651-95B2-461A-BAB4-2BAA900DAA6B}" srcOrd="0" destOrd="0" presId="urn:microsoft.com/office/officeart/2008/layout/VerticalCurvedList"/>
    <dgm:cxn modelId="{D1A4E4C5-00F2-4AEB-87C9-32C9055EBABA}" type="presParOf" srcId="{87CFA651-95B2-461A-BAB4-2BAA900DAA6B}" destId="{8851DE0E-861E-4A7B-B3DD-9CF9013467FA}" srcOrd="0" destOrd="0" presId="urn:microsoft.com/office/officeart/2008/layout/VerticalCurvedList"/>
    <dgm:cxn modelId="{DEDD23D7-CF78-4B24-93A5-F7DB4368A9D1}" type="presParOf" srcId="{8851DE0E-861E-4A7B-B3DD-9CF9013467FA}" destId="{17DF2D53-37D2-44E1-B173-276CF451D3B6}" srcOrd="0" destOrd="0" presId="urn:microsoft.com/office/officeart/2008/layout/VerticalCurvedList"/>
    <dgm:cxn modelId="{D049C3D2-2450-4908-8C86-05F125A50059}" type="presParOf" srcId="{8851DE0E-861E-4A7B-B3DD-9CF9013467FA}" destId="{93529253-F461-4069-B05D-BA5555534B24}" srcOrd="1" destOrd="0" presId="urn:microsoft.com/office/officeart/2008/layout/VerticalCurvedList"/>
    <dgm:cxn modelId="{8D87BF55-3233-42DF-88AF-D750B6DEC82A}" type="presParOf" srcId="{8851DE0E-861E-4A7B-B3DD-9CF9013467FA}" destId="{1BC0EC7A-A3E7-447F-8BB0-F32C4A90003B}" srcOrd="2" destOrd="0" presId="urn:microsoft.com/office/officeart/2008/layout/VerticalCurvedList"/>
    <dgm:cxn modelId="{6B968CA9-6C34-4655-94AA-FAB169BEBAB4}" type="presParOf" srcId="{8851DE0E-861E-4A7B-B3DD-9CF9013467FA}" destId="{C2D4E434-616B-465B-952B-DC7963CF9EF8}" srcOrd="3" destOrd="0" presId="urn:microsoft.com/office/officeart/2008/layout/VerticalCurvedList"/>
    <dgm:cxn modelId="{2E59C64A-9B74-4E6D-922A-E848F8EF7DAD}" type="presParOf" srcId="{87CFA651-95B2-461A-BAB4-2BAA900DAA6B}" destId="{B42AF694-9BD1-4C4E-9EE3-F86B54F4DF07}" srcOrd="1" destOrd="0" presId="urn:microsoft.com/office/officeart/2008/layout/VerticalCurvedList"/>
    <dgm:cxn modelId="{A77D2B29-6893-4876-8E84-80CAE2CC021A}" type="presParOf" srcId="{87CFA651-95B2-461A-BAB4-2BAA900DAA6B}" destId="{1FA74247-2201-4EE9-99A0-45F5C01C9B7B}" srcOrd="2" destOrd="0" presId="urn:microsoft.com/office/officeart/2008/layout/VerticalCurvedList"/>
    <dgm:cxn modelId="{59422B97-4A95-4732-A64F-FC337D925B60}" type="presParOf" srcId="{1FA74247-2201-4EE9-99A0-45F5C01C9B7B}" destId="{60A2F7FA-0D3F-4AE8-B18E-5877EA22A4C4}" srcOrd="0" destOrd="0" presId="urn:microsoft.com/office/officeart/2008/layout/VerticalCurvedList"/>
    <dgm:cxn modelId="{2D6C5109-195D-4AEC-9D0D-0F6AE014D86D}" type="presParOf" srcId="{87CFA651-95B2-461A-BAB4-2BAA900DAA6B}" destId="{AC816535-A939-44F9-A1F8-6E85C1D78F4C}" srcOrd="3" destOrd="0" presId="urn:microsoft.com/office/officeart/2008/layout/VerticalCurvedList"/>
    <dgm:cxn modelId="{8A00D980-5F6D-4815-A1A0-61A05CCCD975}" type="presParOf" srcId="{87CFA651-95B2-461A-BAB4-2BAA900DAA6B}" destId="{13189A9B-B1F0-4E3B-AFC2-F77F253AD7CA}" srcOrd="4" destOrd="0" presId="urn:microsoft.com/office/officeart/2008/layout/VerticalCurvedList"/>
    <dgm:cxn modelId="{7FE25BB3-CA5F-472F-BD6A-D817771B55DB}" type="presParOf" srcId="{13189A9B-B1F0-4E3B-AFC2-F77F253AD7CA}" destId="{A39A7284-1670-429D-970C-4B4686980BEE}" srcOrd="0" destOrd="0" presId="urn:microsoft.com/office/officeart/2008/layout/VerticalCurvedList"/>
    <dgm:cxn modelId="{671036A7-E1A5-44F8-B093-F7AEAF585297}" type="presParOf" srcId="{87CFA651-95B2-461A-BAB4-2BAA900DAA6B}" destId="{DA20CA43-B235-4A85-8E54-D4A8A747F113}" srcOrd="5" destOrd="0" presId="urn:microsoft.com/office/officeart/2008/layout/VerticalCurvedList"/>
    <dgm:cxn modelId="{475A9289-3A50-4F28-B021-60EA15483581}" type="presParOf" srcId="{87CFA651-95B2-461A-BAB4-2BAA900DAA6B}" destId="{B7F09DDD-B7C4-4EDD-A666-787E48BF87E9}" srcOrd="6" destOrd="0" presId="urn:microsoft.com/office/officeart/2008/layout/VerticalCurvedList"/>
    <dgm:cxn modelId="{C5F26094-EFAD-41CD-B241-F69E68F8F716}" type="presParOf" srcId="{B7F09DDD-B7C4-4EDD-A666-787E48BF87E9}" destId="{B22CFAE6-DEC9-4733-8050-006C6C585B17}" srcOrd="0" destOrd="0" presId="urn:microsoft.com/office/officeart/2008/layout/VerticalCurvedList"/>
    <dgm:cxn modelId="{842BE864-29D4-4632-A6F6-8FE650493C16}" type="presParOf" srcId="{87CFA651-95B2-461A-BAB4-2BAA900DAA6B}" destId="{DA00FC7F-FF86-4B6C-AD71-3BA5A81E53A6}" srcOrd="7" destOrd="0" presId="urn:microsoft.com/office/officeart/2008/layout/VerticalCurvedList"/>
    <dgm:cxn modelId="{5B5A1A91-C548-4270-B857-2B2EDD2D3735}" type="presParOf" srcId="{87CFA651-95B2-461A-BAB4-2BAA900DAA6B}" destId="{E87604EF-AD5E-4332-9033-0A57BF21172E}" srcOrd="8" destOrd="0" presId="urn:microsoft.com/office/officeart/2008/layout/VerticalCurvedList"/>
    <dgm:cxn modelId="{3DDEE466-026B-48CE-9161-BDABCF2D5A35}" type="presParOf" srcId="{E87604EF-AD5E-4332-9033-0A57BF21172E}" destId="{57771280-34E1-4432-BA95-37FCA7434E0E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E627309-3E84-FD48-BB80-621A4A569095}" type="doc">
      <dgm:prSet loTypeId="urn:microsoft.com/office/officeart/2005/8/layout/matrix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4C8B3ADD-0D1B-4945-85B9-3F2DB6779B84}">
      <dgm:prSet phldrT="[Текст]" custT="1"/>
      <dgm:spPr/>
      <dgm:t>
        <a:bodyPr/>
        <a:lstStyle/>
        <a:p>
          <a:pPr algn="r"/>
          <a:r>
            <a:rPr lang="en-US" sz="1600" b="1" i="0" u="none" dirty="0" smtClean="0"/>
            <a:t>              </a:t>
          </a:r>
          <a:endParaRPr lang="ru-RU" sz="1600" b="1" dirty="0" smtClean="0"/>
        </a:p>
      </dgm:t>
    </dgm:pt>
    <dgm:pt modelId="{7479BD79-32BC-1C4F-B20F-17DB123E280A}" type="parTrans" cxnId="{9167E8B4-8366-A048-BFD5-F3175BA7CF6A}">
      <dgm:prSet/>
      <dgm:spPr/>
      <dgm:t>
        <a:bodyPr/>
        <a:lstStyle/>
        <a:p>
          <a:endParaRPr lang="ru-RU"/>
        </a:p>
      </dgm:t>
    </dgm:pt>
    <dgm:pt modelId="{6B994F9E-D766-144D-ACEB-ED6C5D45D526}" type="sibTrans" cxnId="{9167E8B4-8366-A048-BFD5-F3175BA7CF6A}">
      <dgm:prSet/>
      <dgm:spPr/>
      <dgm:t>
        <a:bodyPr/>
        <a:lstStyle/>
        <a:p>
          <a:endParaRPr lang="ru-RU"/>
        </a:p>
      </dgm:t>
    </dgm:pt>
    <dgm:pt modelId="{8434EE0C-05D8-434D-8821-E82A138103B0}">
      <dgm:prSet custT="1"/>
      <dgm:spPr>
        <a:solidFill>
          <a:srgbClr val="0070C0"/>
        </a:solidFill>
      </dgm:spPr>
      <dgm:t>
        <a:bodyPr/>
        <a:lstStyle/>
        <a:p>
          <a:pPr algn="ctr"/>
          <a:endParaRPr lang="ru-RU" sz="1600" b="0" i="1" dirty="0" smtClean="0"/>
        </a:p>
        <a:p>
          <a:pPr algn="ctr"/>
          <a:r>
            <a:rPr lang="ru-RU" sz="1800" b="0" i="1" dirty="0" smtClean="0"/>
            <a:t>Проверка надежности ВФК при составлении и представлении  проекта федерального бюджета по главе 092 на очередной финансовый год и плановый период департаментами Минфина России          </a:t>
          </a:r>
        </a:p>
        <a:p>
          <a:pPr algn="ctr"/>
          <a:endParaRPr lang="ru-RU" sz="1400" b="0" i="1" dirty="0" smtClean="0"/>
        </a:p>
      </dgm:t>
    </dgm:pt>
    <dgm:pt modelId="{0C7EF3B7-3A02-4A3F-A294-B742BB5C0149}" type="parTrans" cxnId="{97544546-23AF-4DAC-95F3-AAC9922D5607}">
      <dgm:prSet/>
      <dgm:spPr/>
      <dgm:t>
        <a:bodyPr/>
        <a:lstStyle/>
        <a:p>
          <a:endParaRPr lang="ru-RU"/>
        </a:p>
      </dgm:t>
    </dgm:pt>
    <dgm:pt modelId="{84DD9EC2-4046-47DA-9056-238601F06047}" type="sibTrans" cxnId="{97544546-23AF-4DAC-95F3-AAC9922D5607}">
      <dgm:prSet/>
      <dgm:spPr/>
      <dgm:t>
        <a:bodyPr/>
        <a:lstStyle/>
        <a:p>
          <a:endParaRPr lang="ru-RU"/>
        </a:p>
      </dgm:t>
    </dgm:pt>
    <dgm:pt modelId="{7DAC54C2-66F6-497A-BCAB-83A6DC1E8D15}">
      <dgm:prSet custT="1"/>
      <dgm:spPr>
        <a:solidFill>
          <a:srgbClr val="0070C0"/>
        </a:solidFill>
      </dgm:spPr>
      <dgm:t>
        <a:bodyPr/>
        <a:lstStyle/>
        <a:p>
          <a:pPr algn="ctr"/>
          <a:r>
            <a:rPr lang="ru-RU" sz="1800" i="1" dirty="0" smtClean="0"/>
            <a:t>Проверка своевременности и полноты принятия бюджетных обязательств, составления и исполнения бюджетной сметы</a:t>
          </a:r>
        </a:p>
        <a:p>
          <a:pPr algn="ctr"/>
          <a:endParaRPr lang="ru-RU" sz="1100" i="1" dirty="0" smtClean="0"/>
        </a:p>
      </dgm:t>
    </dgm:pt>
    <dgm:pt modelId="{09ADD192-C2AD-4C27-A9D7-4441D4D2AF8F}" type="parTrans" cxnId="{0B90CC21-CA5F-4AD9-B1D9-743706BD18C1}">
      <dgm:prSet/>
      <dgm:spPr/>
      <dgm:t>
        <a:bodyPr/>
        <a:lstStyle/>
        <a:p>
          <a:endParaRPr lang="ru-RU"/>
        </a:p>
      </dgm:t>
    </dgm:pt>
    <dgm:pt modelId="{127A1DEC-1E0C-498E-B9E2-E1CCB759DC5A}" type="sibTrans" cxnId="{0B90CC21-CA5F-4AD9-B1D9-743706BD18C1}">
      <dgm:prSet/>
      <dgm:spPr/>
      <dgm:t>
        <a:bodyPr/>
        <a:lstStyle/>
        <a:p>
          <a:endParaRPr lang="ru-RU"/>
        </a:p>
      </dgm:t>
    </dgm:pt>
    <dgm:pt modelId="{A24F44B6-7059-46AB-91A4-B1CD0DACB130}">
      <dgm:prSet custT="1"/>
      <dgm:spPr>
        <a:solidFill>
          <a:srgbClr val="0070C0"/>
        </a:solidFill>
      </dgm:spPr>
      <dgm:t>
        <a:bodyPr/>
        <a:lstStyle/>
        <a:p>
          <a:pPr algn="ctr"/>
          <a:r>
            <a:rPr lang="ru-RU" sz="1800" i="1" dirty="0" smtClean="0"/>
            <a:t>Проверка </a:t>
          </a:r>
          <a:r>
            <a:rPr lang="ru-RU" sz="1800" b="0" i="1" dirty="0" smtClean="0"/>
            <a:t>надежности ВФК в отношении процедур учета при первом применении стандартов по бухучету </a:t>
          </a:r>
          <a:endParaRPr lang="ru-RU" sz="1800" i="1" dirty="0" smtClean="0"/>
        </a:p>
      </dgm:t>
    </dgm:pt>
    <dgm:pt modelId="{8FEEF078-87A4-4715-A328-2DDEC9626C6F}" type="parTrans" cxnId="{61795174-12B5-425E-8F26-6DB33E406A61}">
      <dgm:prSet/>
      <dgm:spPr/>
      <dgm:t>
        <a:bodyPr/>
        <a:lstStyle/>
        <a:p>
          <a:endParaRPr lang="ru-RU"/>
        </a:p>
      </dgm:t>
    </dgm:pt>
    <dgm:pt modelId="{95CD7138-6F05-467D-A63A-192B75BDE764}" type="sibTrans" cxnId="{61795174-12B5-425E-8F26-6DB33E406A61}">
      <dgm:prSet/>
      <dgm:spPr/>
      <dgm:t>
        <a:bodyPr/>
        <a:lstStyle/>
        <a:p>
          <a:endParaRPr lang="ru-RU"/>
        </a:p>
      </dgm:t>
    </dgm:pt>
    <dgm:pt modelId="{9788CF4D-7678-411C-A197-1DCD657E9FDF}">
      <dgm:prSet custT="1"/>
      <dgm:spPr/>
      <dgm:t>
        <a:bodyPr/>
        <a:lstStyle/>
        <a:p>
          <a:endParaRPr lang="ru-RU" dirty="0"/>
        </a:p>
      </dgm:t>
    </dgm:pt>
    <dgm:pt modelId="{4D4B0E2A-1737-455E-A573-C595F1A91854}" type="parTrans" cxnId="{5B97D507-E4DD-40EE-AD3E-DC66CBDFD7FC}">
      <dgm:prSet/>
      <dgm:spPr/>
      <dgm:t>
        <a:bodyPr/>
        <a:lstStyle/>
        <a:p>
          <a:endParaRPr lang="ru-RU"/>
        </a:p>
      </dgm:t>
    </dgm:pt>
    <dgm:pt modelId="{8CC1221C-E366-460A-9620-9AB646468FC5}" type="sibTrans" cxnId="{5B97D507-E4DD-40EE-AD3E-DC66CBDFD7FC}">
      <dgm:prSet/>
      <dgm:spPr/>
      <dgm:t>
        <a:bodyPr/>
        <a:lstStyle/>
        <a:p>
          <a:endParaRPr lang="ru-RU"/>
        </a:p>
      </dgm:t>
    </dgm:pt>
    <dgm:pt modelId="{C62B4A16-12F1-405A-B44B-B3ECDCCDFB39}">
      <dgm:prSet custT="1"/>
      <dgm:spPr>
        <a:solidFill>
          <a:srgbClr val="0070C0"/>
        </a:solidFill>
      </dgm:spPr>
      <dgm:t>
        <a:bodyPr/>
        <a:lstStyle/>
        <a:p>
          <a:pPr algn="ctr"/>
          <a:r>
            <a:rPr lang="ru-RU" sz="1800" i="1" dirty="0" smtClean="0"/>
            <a:t>Проверка эффективности администрирования дебиторской задолженностью</a:t>
          </a:r>
        </a:p>
      </dgm:t>
    </dgm:pt>
    <dgm:pt modelId="{1014329A-0C27-45C1-8BC2-840BC5E6CA18}" type="sibTrans" cxnId="{E693953C-F207-4750-8EB9-91567B393EFC}">
      <dgm:prSet/>
      <dgm:spPr/>
      <dgm:t>
        <a:bodyPr/>
        <a:lstStyle/>
        <a:p>
          <a:endParaRPr lang="ru-RU"/>
        </a:p>
      </dgm:t>
    </dgm:pt>
    <dgm:pt modelId="{0501DC62-E27F-4CB5-87FB-04E438A3B6F9}" type="parTrans" cxnId="{E693953C-F207-4750-8EB9-91567B393EFC}">
      <dgm:prSet/>
      <dgm:spPr/>
      <dgm:t>
        <a:bodyPr/>
        <a:lstStyle/>
        <a:p>
          <a:endParaRPr lang="ru-RU"/>
        </a:p>
      </dgm:t>
    </dgm:pt>
    <dgm:pt modelId="{6324761C-70F3-6D4B-B4F7-B828E926BD43}" type="pres">
      <dgm:prSet presAssocID="{3E627309-3E84-FD48-BB80-621A4A569095}" presName="diagram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38DAA36-200D-F544-9E42-83FC73B1408E}" type="pres">
      <dgm:prSet presAssocID="{3E627309-3E84-FD48-BB80-621A4A569095}" presName="matrix" presStyleCnt="0"/>
      <dgm:spPr/>
      <dgm:t>
        <a:bodyPr/>
        <a:lstStyle/>
        <a:p>
          <a:endParaRPr lang="ru-RU"/>
        </a:p>
      </dgm:t>
    </dgm:pt>
    <dgm:pt modelId="{772BEA16-F728-C741-85A0-46CE6E5B4DBF}" type="pres">
      <dgm:prSet presAssocID="{3E627309-3E84-FD48-BB80-621A4A569095}" presName="tile1" presStyleLbl="node1" presStyleIdx="0" presStyleCnt="4" custScaleY="97917" custLinFactNeighborX="113" custLinFactNeighborY="-2128"/>
      <dgm:spPr/>
      <dgm:t>
        <a:bodyPr/>
        <a:lstStyle/>
        <a:p>
          <a:endParaRPr lang="ru-RU"/>
        </a:p>
      </dgm:t>
    </dgm:pt>
    <dgm:pt modelId="{72D47326-019A-6A49-87D6-FCD0E0A092D0}" type="pres">
      <dgm:prSet presAssocID="{3E627309-3E84-FD48-BB80-621A4A569095}" presName="tile1text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C8AFDC5-438B-114A-B314-7D8941B34520}" type="pres">
      <dgm:prSet presAssocID="{3E627309-3E84-FD48-BB80-621A4A569095}" presName="tile2" presStyleLbl="node1" presStyleIdx="1" presStyleCnt="4" custScaleY="97917" custLinFactNeighborX="113" custLinFactNeighborY="-2128"/>
      <dgm:spPr/>
      <dgm:t>
        <a:bodyPr/>
        <a:lstStyle/>
        <a:p>
          <a:endParaRPr lang="ru-RU"/>
        </a:p>
      </dgm:t>
    </dgm:pt>
    <dgm:pt modelId="{24863503-1ECF-834F-A1A2-1B14FF36EE90}" type="pres">
      <dgm:prSet presAssocID="{3E627309-3E84-FD48-BB80-621A4A569095}" presName="tile2text" presStyleLbl="node1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5BAEAE0-1878-2149-80C5-3667DB9B9E2F}" type="pres">
      <dgm:prSet presAssocID="{3E627309-3E84-FD48-BB80-621A4A569095}" presName="tile3" presStyleLbl="node1" presStyleIdx="2" presStyleCnt="4" custScaleY="103215" custLinFactNeighborX="289" custLinFactNeighborY="-521"/>
      <dgm:spPr/>
      <dgm:t>
        <a:bodyPr/>
        <a:lstStyle/>
        <a:p>
          <a:endParaRPr lang="ru-RU"/>
        </a:p>
      </dgm:t>
    </dgm:pt>
    <dgm:pt modelId="{702A7488-9867-284A-A6B0-1B874B2C84AA}" type="pres">
      <dgm:prSet presAssocID="{3E627309-3E84-FD48-BB80-621A4A569095}" presName="tile3text" presStyleLbl="node1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FCC72A1-6219-8346-AC7B-94204CF33CC0}" type="pres">
      <dgm:prSet presAssocID="{3E627309-3E84-FD48-BB80-621A4A569095}" presName="tile4" presStyleLbl="node1" presStyleIdx="3" presStyleCnt="4" custScaleY="100000" custLinFactNeighborX="1610" custLinFactNeighborY="521"/>
      <dgm:spPr/>
      <dgm:t>
        <a:bodyPr/>
        <a:lstStyle/>
        <a:p>
          <a:endParaRPr lang="ru-RU"/>
        </a:p>
      </dgm:t>
    </dgm:pt>
    <dgm:pt modelId="{15C353A2-75F0-BB4F-8391-56EB94FF4C30}" type="pres">
      <dgm:prSet presAssocID="{3E627309-3E84-FD48-BB80-621A4A569095}" presName="tile4text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EE94F21-7DC6-AA41-945B-94E087714761}" type="pres">
      <dgm:prSet presAssocID="{3E627309-3E84-FD48-BB80-621A4A569095}" presName="centerTile" presStyleLbl="fgShp" presStyleIdx="0" presStyleCnt="1" custScaleX="325190" custScaleY="81459" custLinFactNeighborX="4460" custLinFactNeighborY="-15430">
        <dgm:presLayoutVars>
          <dgm:chMax val="0"/>
          <dgm:chPref val="0"/>
        </dgm:presLayoutVars>
      </dgm:prSet>
      <dgm:spPr/>
      <dgm:t>
        <a:bodyPr/>
        <a:lstStyle/>
        <a:p>
          <a:endParaRPr lang="ru-RU"/>
        </a:p>
      </dgm:t>
    </dgm:pt>
  </dgm:ptLst>
  <dgm:cxnLst>
    <dgm:cxn modelId="{9167E8B4-8366-A048-BFD5-F3175BA7CF6A}" srcId="{3E627309-3E84-FD48-BB80-621A4A569095}" destId="{4C8B3ADD-0D1B-4945-85B9-3F2DB6779B84}" srcOrd="0" destOrd="0" parTransId="{7479BD79-32BC-1C4F-B20F-17DB123E280A}" sibTransId="{6B994F9E-D766-144D-ACEB-ED6C5D45D526}"/>
    <dgm:cxn modelId="{F773DA92-6BFD-4CB4-82F2-3AB2847D6095}" type="presOf" srcId="{7DAC54C2-66F6-497A-BCAB-83A6DC1E8D15}" destId="{15C353A2-75F0-BB4F-8391-56EB94FF4C30}" srcOrd="1" destOrd="0" presId="urn:microsoft.com/office/officeart/2005/8/layout/matrix1"/>
    <dgm:cxn modelId="{D04D72D3-4E35-4B09-BBCC-EFD22F141A18}" type="presOf" srcId="{C62B4A16-12F1-405A-B44B-B3ECDCCDFB39}" destId="{85BAEAE0-1878-2149-80C5-3667DB9B9E2F}" srcOrd="0" destOrd="0" presId="urn:microsoft.com/office/officeart/2005/8/layout/matrix1"/>
    <dgm:cxn modelId="{97544546-23AF-4DAC-95F3-AAC9922D5607}" srcId="{4C8B3ADD-0D1B-4945-85B9-3F2DB6779B84}" destId="{8434EE0C-05D8-434D-8821-E82A138103B0}" srcOrd="1" destOrd="0" parTransId="{0C7EF3B7-3A02-4A3F-A294-B742BB5C0149}" sibTransId="{84DD9EC2-4046-47DA-9056-238601F06047}"/>
    <dgm:cxn modelId="{A1155733-BE5C-4613-90EB-7F6A091DB78C}" type="presOf" srcId="{A24F44B6-7059-46AB-91A4-B1CD0DACB130}" destId="{72D47326-019A-6A49-87D6-FCD0E0A092D0}" srcOrd="1" destOrd="0" presId="urn:microsoft.com/office/officeart/2005/8/layout/matrix1"/>
    <dgm:cxn modelId="{4EFC428D-03B7-4FBB-A31F-F102FC7F441E}" type="presOf" srcId="{4C8B3ADD-0D1B-4945-85B9-3F2DB6779B84}" destId="{DEE94F21-7DC6-AA41-945B-94E087714761}" srcOrd="0" destOrd="0" presId="urn:microsoft.com/office/officeart/2005/8/layout/matrix1"/>
    <dgm:cxn modelId="{61795174-12B5-425E-8F26-6DB33E406A61}" srcId="{4C8B3ADD-0D1B-4945-85B9-3F2DB6779B84}" destId="{A24F44B6-7059-46AB-91A4-B1CD0DACB130}" srcOrd="0" destOrd="0" parTransId="{8FEEF078-87A4-4715-A328-2DDEC9626C6F}" sibTransId="{95CD7138-6F05-467D-A63A-192B75BDE764}"/>
    <dgm:cxn modelId="{BC0CB137-46B9-4915-99C3-6B08AADFE1FB}" type="presOf" srcId="{7DAC54C2-66F6-497A-BCAB-83A6DC1E8D15}" destId="{AFCC72A1-6219-8346-AC7B-94204CF33CC0}" srcOrd="0" destOrd="0" presId="urn:microsoft.com/office/officeart/2005/8/layout/matrix1"/>
    <dgm:cxn modelId="{E89CA66F-E80F-4AF4-BEFE-D4B16639C39C}" type="presOf" srcId="{8434EE0C-05D8-434D-8821-E82A138103B0}" destId="{9C8AFDC5-438B-114A-B314-7D8941B34520}" srcOrd="0" destOrd="0" presId="urn:microsoft.com/office/officeart/2005/8/layout/matrix1"/>
    <dgm:cxn modelId="{21813072-C442-47EA-AB69-A5D11467CE6A}" type="presOf" srcId="{3E627309-3E84-FD48-BB80-621A4A569095}" destId="{6324761C-70F3-6D4B-B4F7-B828E926BD43}" srcOrd="0" destOrd="0" presId="urn:microsoft.com/office/officeart/2005/8/layout/matrix1"/>
    <dgm:cxn modelId="{E693953C-F207-4750-8EB9-91567B393EFC}" srcId="{4C8B3ADD-0D1B-4945-85B9-3F2DB6779B84}" destId="{C62B4A16-12F1-405A-B44B-B3ECDCCDFB39}" srcOrd="2" destOrd="0" parTransId="{0501DC62-E27F-4CB5-87FB-04E438A3B6F9}" sibTransId="{1014329A-0C27-45C1-8BC2-840BC5E6CA18}"/>
    <dgm:cxn modelId="{5B97D507-E4DD-40EE-AD3E-DC66CBDFD7FC}" srcId="{3E627309-3E84-FD48-BB80-621A4A569095}" destId="{9788CF4D-7678-411C-A197-1DCD657E9FDF}" srcOrd="1" destOrd="0" parTransId="{4D4B0E2A-1737-455E-A573-C595F1A91854}" sibTransId="{8CC1221C-E366-460A-9620-9AB646468FC5}"/>
    <dgm:cxn modelId="{0B90CC21-CA5F-4AD9-B1D9-743706BD18C1}" srcId="{4C8B3ADD-0D1B-4945-85B9-3F2DB6779B84}" destId="{7DAC54C2-66F6-497A-BCAB-83A6DC1E8D15}" srcOrd="3" destOrd="0" parTransId="{09ADD192-C2AD-4C27-A9D7-4441D4D2AF8F}" sibTransId="{127A1DEC-1E0C-498E-B9E2-E1CCB759DC5A}"/>
    <dgm:cxn modelId="{30367252-E862-4ECD-94DF-AC66A3EE5D4D}" type="presOf" srcId="{A24F44B6-7059-46AB-91A4-B1CD0DACB130}" destId="{772BEA16-F728-C741-85A0-46CE6E5B4DBF}" srcOrd="0" destOrd="0" presId="urn:microsoft.com/office/officeart/2005/8/layout/matrix1"/>
    <dgm:cxn modelId="{B84C3CC8-78B9-4108-9A01-B1035C0A30C2}" type="presOf" srcId="{C62B4A16-12F1-405A-B44B-B3ECDCCDFB39}" destId="{702A7488-9867-284A-A6B0-1B874B2C84AA}" srcOrd="1" destOrd="0" presId="urn:microsoft.com/office/officeart/2005/8/layout/matrix1"/>
    <dgm:cxn modelId="{01F90CC0-94CA-4B94-9392-F498A9B05015}" type="presOf" srcId="{8434EE0C-05D8-434D-8821-E82A138103B0}" destId="{24863503-1ECF-834F-A1A2-1B14FF36EE90}" srcOrd="1" destOrd="0" presId="urn:microsoft.com/office/officeart/2005/8/layout/matrix1"/>
    <dgm:cxn modelId="{6CA0A6E6-7CBC-45D5-849B-6A8904A8F934}" type="presParOf" srcId="{6324761C-70F3-6D4B-B4F7-B828E926BD43}" destId="{F38DAA36-200D-F544-9E42-83FC73B1408E}" srcOrd="0" destOrd="0" presId="urn:microsoft.com/office/officeart/2005/8/layout/matrix1"/>
    <dgm:cxn modelId="{6983EF55-0811-4FCA-AABD-A45A84E4F8DB}" type="presParOf" srcId="{F38DAA36-200D-F544-9E42-83FC73B1408E}" destId="{772BEA16-F728-C741-85A0-46CE6E5B4DBF}" srcOrd="0" destOrd="0" presId="urn:microsoft.com/office/officeart/2005/8/layout/matrix1"/>
    <dgm:cxn modelId="{3FC12591-5375-464B-9A9C-4D9B5C9A3784}" type="presParOf" srcId="{F38DAA36-200D-F544-9E42-83FC73B1408E}" destId="{72D47326-019A-6A49-87D6-FCD0E0A092D0}" srcOrd="1" destOrd="0" presId="urn:microsoft.com/office/officeart/2005/8/layout/matrix1"/>
    <dgm:cxn modelId="{432FC450-566B-445B-8ADB-6198C7063713}" type="presParOf" srcId="{F38DAA36-200D-F544-9E42-83FC73B1408E}" destId="{9C8AFDC5-438B-114A-B314-7D8941B34520}" srcOrd="2" destOrd="0" presId="urn:microsoft.com/office/officeart/2005/8/layout/matrix1"/>
    <dgm:cxn modelId="{B568C803-5E3F-4B62-A971-0BB2DD3159A5}" type="presParOf" srcId="{F38DAA36-200D-F544-9E42-83FC73B1408E}" destId="{24863503-1ECF-834F-A1A2-1B14FF36EE90}" srcOrd="3" destOrd="0" presId="urn:microsoft.com/office/officeart/2005/8/layout/matrix1"/>
    <dgm:cxn modelId="{B8D9873B-DF22-4479-8D7D-72E1518FCAB6}" type="presParOf" srcId="{F38DAA36-200D-F544-9E42-83FC73B1408E}" destId="{85BAEAE0-1878-2149-80C5-3667DB9B9E2F}" srcOrd="4" destOrd="0" presId="urn:microsoft.com/office/officeart/2005/8/layout/matrix1"/>
    <dgm:cxn modelId="{9A818362-412B-4610-BFF1-7A74DFB635EB}" type="presParOf" srcId="{F38DAA36-200D-F544-9E42-83FC73B1408E}" destId="{702A7488-9867-284A-A6B0-1B874B2C84AA}" srcOrd="5" destOrd="0" presId="urn:microsoft.com/office/officeart/2005/8/layout/matrix1"/>
    <dgm:cxn modelId="{94BE4124-3042-4488-9F12-BD93EFBC3B48}" type="presParOf" srcId="{F38DAA36-200D-F544-9E42-83FC73B1408E}" destId="{AFCC72A1-6219-8346-AC7B-94204CF33CC0}" srcOrd="6" destOrd="0" presId="urn:microsoft.com/office/officeart/2005/8/layout/matrix1"/>
    <dgm:cxn modelId="{97B2855C-930F-4A55-8EAC-9FFC770AE179}" type="presParOf" srcId="{F38DAA36-200D-F544-9E42-83FC73B1408E}" destId="{15C353A2-75F0-BB4F-8391-56EB94FF4C30}" srcOrd="7" destOrd="0" presId="urn:microsoft.com/office/officeart/2005/8/layout/matrix1"/>
    <dgm:cxn modelId="{E6C2D717-1979-4C34-B9BF-BAA7C43C8A16}" type="presParOf" srcId="{6324761C-70F3-6D4B-B4F7-B828E926BD43}" destId="{DEE94F21-7DC6-AA41-945B-94E087714761}" srcOrd="1" destOrd="0" presId="urn:microsoft.com/office/officeart/2005/8/layout/matrix1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3581036-02A1-4C9E-8CA6-FB6852CDB7ED}" type="doc">
      <dgm:prSet loTypeId="urn:microsoft.com/office/officeart/2005/8/layout/radial2" loCatId="relationship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ru-RU"/>
        </a:p>
      </dgm:t>
    </dgm:pt>
    <dgm:pt modelId="{7010CE60-2207-4431-8B5A-2DBE810F6FAA}">
      <dgm:prSet phldrT="[Текст]"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РЕЗУЛЬТАТЫ Мониторинга</a:t>
          </a:r>
        </a:p>
      </dgm:t>
    </dgm:pt>
    <dgm:pt modelId="{B9A9A33F-0C39-4413-9F27-712B194844D8}" type="parTrans" cxnId="{FF728CF7-3327-4707-A6BB-8D55D39BE920}">
      <dgm:prSet/>
      <dgm:spPr/>
      <dgm:t>
        <a:bodyPr/>
        <a:lstStyle/>
        <a:p>
          <a:endParaRPr lang="ru-RU"/>
        </a:p>
      </dgm:t>
    </dgm:pt>
    <dgm:pt modelId="{0BC317BB-3A4B-41C1-ACF5-12AC47744A4C}" type="sibTrans" cxnId="{FF728CF7-3327-4707-A6BB-8D55D39BE920}">
      <dgm:prSet/>
      <dgm:spPr/>
      <dgm:t>
        <a:bodyPr/>
        <a:lstStyle/>
        <a:p>
          <a:endParaRPr lang="ru-RU"/>
        </a:p>
      </dgm:t>
    </dgm:pt>
    <dgm:pt modelId="{5086163B-8199-474C-AB3B-F32115DA2FB2}">
      <dgm:prSet phldrT="[Текст]"/>
      <dgm:spPr/>
      <dgm:t>
        <a:bodyPr/>
        <a:lstStyle/>
        <a:p>
          <a: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Повышение качества финансового менеджмента ГАСФБ</a:t>
          </a:r>
          <a:endParaRPr lang="ru-RU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168617C-B618-4EC7-BF7E-95491AF0B95B}" type="parTrans" cxnId="{3378DFD7-2F60-4849-BCBF-C0BB1A946170}">
      <dgm:prSet/>
      <dgm:spPr/>
      <dgm:t>
        <a:bodyPr/>
        <a:lstStyle/>
        <a:p>
          <a:endParaRPr lang="ru-RU"/>
        </a:p>
      </dgm:t>
    </dgm:pt>
    <dgm:pt modelId="{FA005233-C2E3-4E9B-941D-4787989AED92}" type="sibTrans" cxnId="{3378DFD7-2F60-4849-BCBF-C0BB1A946170}">
      <dgm:prSet/>
      <dgm:spPr/>
      <dgm:t>
        <a:bodyPr/>
        <a:lstStyle/>
        <a:p>
          <a:endParaRPr lang="ru-RU"/>
        </a:p>
      </dgm:t>
    </dgm:pt>
    <dgm:pt modelId="{C0A0978B-3F8F-44DD-9315-90486C609188}">
      <dgm:prSet phldrT="[Текст]" custT="1"/>
      <dgm:spPr/>
      <dgm:t>
        <a:bodyPr/>
        <a:lstStyle/>
        <a:p>
          <a:r>
            <a:rPr lang="ru-RU" sz="1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ЗАДАЧА </a:t>
          </a:r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Мониторинга</a:t>
          </a:r>
          <a:endParaRPr lang="ru-RU" sz="1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D6211BD-A12D-4956-A14F-39785F4B9376}" type="parTrans" cxnId="{27DE2F85-D27C-43E4-8AD9-E6F924576F50}">
      <dgm:prSet/>
      <dgm:spPr/>
      <dgm:t>
        <a:bodyPr/>
        <a:lstStyle/>
        <a:p>
          <a:endParaRPr lang="ru-RU"/>
        </a:p>
      </dgm:t>
    </dgm:pt>
    <dgm:pt modelId="{C3CAB4E6-3EEB-4C3C-97B7-2A523454763D}" type="sibTrans" cxnId="{27DE2F85-D27C-43E4-8AD9-E6F924576F50}">
      <dgm:prSet/>
      <dgm:spPr/>
      <dgm:t>
        <a:bodyPr/>
        <a:lstStyle/>
        <a:p>
          <a:endParaRPr lang="ru-RU"/>
        </a:p>
      </dgm:t>
    </dgm:pt>
    <dgm:pt modelId="{811C4162-DDC3-4AEF-A8DA-521D31607C9F}">
      <dgm:prSet phldrT="[Текст]"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КТО ПРОВОДИТ Мониторинг</a:t>
          </a:r>
          <a:endParaRPr lang="ru-RU" sz="1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0538384-C5F2-4F41-A0C8-A7036F3052EB}" type="parTrans" cxnId="{4283226A-1F62-4864-AAE8-96E964789D45}">
      <dgm:prSet/>
      <dgm:spPr/>
      <dgm:t>
        <a:bodyPr/>
        <a:lstStyle/>
        <a:p>
          <a:endParaRPr lang="ru-RU"/>
        </a:p>
      </dgm:t>
    </dgm:pt>
    <dgm:pt modelId="{C9864DE7-09F5-49B7-99C4-46C37E677500}" type="sibTrans" cxnId="{4283226A-1F62-4864-AAE8-96E964789D45}">
      <dgm:prSet/>
      <dgm:spPr/>
      <dgm:t>
        <a:bodyPr/>
        <a:lstStyle/>
        <a:p>
          <a:endParaRPr lang="ru-RU"/>
        </a:p>
      </dgm:t>
    </dgm:pt>
    <dgm:pt modelId="{83DB0131-29DA-45D4-8F19-DA7C047C86A0}">
      <dgm:prSet phldrT="[Текст]" custT="1"/>
      <dgm:spPr/>
      <dgm:t>
        <a:bodyPr/>
        <a:lstStyle/>
        <a:p>
          <a:r>
            <a:rPr lang="ru-RU" sz="1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ЦЕЛЬ</a:t>
          </a:r>
          <a:endParaRPr lang="ru-RU" sz="1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8B00939-5D7C-437B-9916-1336CA59713C}" type="parTrans" cxnId="{455CFFA7-EF47-4100-BDBF-78BE2BAD7288}">
      <dgm:prSet/>
      <dgm:spPr/>
      <dgm:t>
        <a:bodyPr/>
        <a:lstStyle/>
        <a:p>
          <a:endParaRPr lang="ru-RU"/>
        </a:p>
      </dgm:t>
    </dgm:pt>
    <dgm:pt modelId="{55B215A0-BA65-4824-842B-0DCCC410D964}" type="sibTrans" cxnId="{455CFFA7-EF47-4100-BDBF-78BE2BAD7288}">
      <dgm:prSet/>
      <dgm:spPr/>
      <dgm:t>
        <a:bodyPr/>
        <a:lstStyle/>
        <a:p>
          <a:endParaRPr lang="ru-RU"/>
        </a:p>
      </dgm:t>
    </dgm:pt>
    <dgm:pt modelId="{49D1D695-7F84-4CEF-BBBC-5BFFCE1C2FC4}">
      <dgm:prSet phldrT="[Текст]"/>
      <dgm:spPr/>
      <dgm:t>
        <a:bodyPr/>
        <a:lstStyle/>
        <a:p>
          <a:r>
            <a:rPr lang="ru-RU" i="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Министерство финансов Российской Федерации</a:t>
          </a:r>
          <a:endParaRPr lang="ru-RU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DE6952F-CEA7-4EDF-84F2-A7B051CEA726}" type="sibTrans" cxnId="{58DD8DF2-FDCC-4438-B86C-6937BCAF3845}">
      <dgm:prSet/>
      <dgm:spPr/>
      <dgm:t>
        <a:bodyPr/>
        <a:lstStyle/>
        <a:p>
          <a:endParaRPr lang="ru-RU"/>
        </a:p>
      </dgm:t>
    </dgm:pt>
    <dgm:pt modelId="{2CD555DD-C45E-4857-8F97-7F95E526F18D}" type="parTrans" cxnId="{58DD8DF2-FDCC-4438-B86C-6937BCAF3845}">
      <dgm:prSet/>
      <dgm:spPr/>
      <dgm:t>
        <a:bodyPr/>
        <a:lstStyle/>
        <a:p>
          <a:endParaRPr lang="ru-RU"/>
        </a:p>
      </dgm:t>
    </dgm:pt>
    <dgm:pt modelId="{8DCA02E6-D8E1-4525-97B6-094A5D84248C}">
      <dgm:prSet phldrT="[Текст]"/>
      <dgm:spPr/>
      <dgm:t>
        <a:bodyPr/>
        <a:lstStyle/>
        <a:p>
          <a: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Оценить качество управления средствами федерального бюджета ГАСФБ</a:t>
          </a:r>
          <a:endParaRPr lang="ru-RU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64D9163-E240-4C8B-855B-75EAB08EDD18}" type="parTrans" cxnId="{5E7E95BF-E520-4AE4-958C-DAA5A81E9F23}">
      <dgm:prSet/>
      <dgm:spPr/>
      <dgm:t>
        <a:bodyPr/>
        <a:lstStyle/>
        <a:p>
          <a:endParaRPr lang="ru-RU"/>
        </a:p>
      </dgm:t>
    </dgm:pt>
    <dgm:pt modelId="{FA4987BE-BF8B-4D57-AF14-4FCB05CB97AA}" type="sibTrans" cxnId="{5E7E95BF-E520-4AE4-958C-DAA5A81E9F23}">
      <dgm:prSet/>
      <dgm:spPr/>
      <dgm:t>
        <a:bodyPr/>
        <a:lstStyle/>
        <a:p>
          <a:endParaRPr lang="ru-RU"/>
        </a:p>
      </dgm:t>
    </dgm:pt>
    <dgm:pt modelId="{33CA2BFA-CB12-40D6-9BC9-6C868B61E863}" type="pres">
      <dgm:prSet presAssocID="{03581036-02A1-4C9E-8CA6-FB6852CDB7ED}" presName="composite" presStyleCnt="0">
        <dgm:presLayoutVars>
          <dgm:chMax val="5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C8220D1-1E27-447C-8AAC-F347F0D4A582}" type="pres">
      <dgm:prSet presAssocID="{03581036-02A1-4C9E-8CA6-FB6852CDB7ED}" presName="cycle" presStyleCnt="0"/>
      <dgm:spPr/>
    </dgm:pt>
    <dgm:pt modelId="{47D5E2F2-F4F8-4FDD-A8E0-49B9EC8E0995}" type="pres">
      <dgm:prSet presAssocID="{03581036-02A1-4C9E-8CA6-FB6852CDB7ED}" presName="centerShape" presStyleCnt="0"/>
      <dgm:spPr/>
    </dgm:pt>
    <dgm:pt modelId="{2BC80CC0-BF78-41E3-90DA-50426674A0E5}" type="pres">
      <dgm:prSet presAssocID="{03581036-02A1-4C9E-8CA6-FB6852CDB7ED}" presName="connSite" presStyleLbl="node1" presStyleIdx="0" presStyleCnt="5"/>
      <dgm:spPr/>
    </dgm:pt>
    <dgm:pt modelId="{DBDAEA22-CA4C-4AD8-AAC3-D3EBDA382ECD}" type="pres">
      <dgm:prSet presAssocID="{03581036-02A1-4C9E-8CA6-FB6852CDB7ED}" presName="visible" presStyleLbl="node1" presStyleIdx="0" presStyleCnt="5" custLinFactNeighborX="-8072" custLinFactNeighborY="-11623">
        <dgm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dgm:style>
      </dgm:prSet>
      <dgm:spPr/>
    </dgm:pt>
    <dgm:pt modelId="{BD486208-F6AE-4FFC-BF6F-597BDF4F3EC4}" type="pres">
      <dgm:prSet presAssocID="{18B00939-5D7C-437B-9916-1336CA59713C}" presName="Name25" presStyleLbl="parChTrans1D1" presStyleIdx="0" presStyleCnt="4"/>
      <dgm:spPr/>
      <dgm:t>
        <a:bodyPr/>
        <a:lstStyle/>
        <a:p>
          <a:endParaRPr lang="ru-RU"/>
        </a:p>
      </dgm:t>
    </dgm:pt>
    <dgm:pt modelId="{957DD08A-B372-4BEB-B714-B10A58D3BB79}" type="pres">
      <dgm:prSet presAssocID="{83DB0131-29DA-45D4-8F19-DA7C047C86A0}" presName="node" presStyleCnt="0"/>
      <dgm:spPr/>
    </dgm:pt>
    <dgm:pt modelId="{63D885B5-B3AD-42B9-A43B-FED594842F8E}" type="pres">
      <dgm:prSet presAssocID="{83DB0131-29DA-45D4-8F19-DA7C047C86A0}" presName="parentNode" presStyleLbl="node1" presStyleIdx="1" presStyleCnt="5" custScaleX="98180" custLinFactX="-100000" custLinFactNeighborX="-114804" custLinFactNeighborY="7413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046B259-4BAB-4010-9E64-D04B826E5EE5}" type="pres">
      <dgm:prSet presAssocID="{83DB0131-29DA-45D4-8F19-DA7C047C86A0}" presName="childNode" presStyleLbl="revTx" presStyleIdx="0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BE39AE5-B933-47B2-B7C8-8B13F6AE2522}" type="pres">
      <dgm:prSet presAssocID="{3D6211BD-A12D-4956-A14F-39785F4B9376}" presName="Name25" presStyleLbl="parChTrans1D1" presStyleIdx="1" presStyleCnt="4"/>
      <dgm:spPr/>
      <dgm:t>
        <a:bodyPr/>
        <a:lstStyle/>
        <a:p>
          <a:endParaRPr lang="ru-RU"/>
        </a:p>
      </dgm:t>
    </dgm:pt>
    <dgm:pt modelId="{C4BD66F6-311B-40D3-968A-2A9832B13D29}" type="pres">
      <dgm:prSet presAssocID="{C0A0978B-3F8F-44DD-9315-90486C609188}" presName="node" presStyleCnt="0"/>
      <dgm:spPr/>
    </dgm:pt>
    <dgm:pt modelId="{E521A5C1-F439-4F68-9C1B-B87E4662AB5B}" type="pres">
      <dgm:prSet presAssocID="{C0A0978B-3F8F-44DD-9315-90486C609188}" presName="parentNode" presStyleLbl="node1" presStyleIdx="2" presStyleCnt="5" custScaleX="113269" custScaleY="110434" custLinFactNeighborX="-12607" custLinFactNeighborY="-96871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383B15D-9235-4AB8-B101-629A6B5345AE}" type="pres">
      <dgm:prSet presAssocID="{C0A0978B-3F8F-44DD-9315-90486C609188}" presName="childNode" presStyleLbl="revTx" presStyleIdx="1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331CC6B-59C8-4552-AD6A-267EBB2DC1B6}" type="pres">
      <dgm:prSet presAssocID="{80538384-C5F2-4F41-A0C8-A7036F3052EB}" presName="Name25" presStyleLbl="parChTrans1D1" presStyleIdx="2" presStyleCnt="4"/>
      <dgm:spPr/>
      <dgm:t>
        <a:bodyPr/>
        <a:lstStyle/>
        <a:p>
          <a:endParaRPr lang="ru-RU"/>
        </a:p>
      </dgm:t>
    </dgm:pt>
    <dgm:pt modelId="{271A4CC5-6BA5-4D23-AE65-CE9258D7934A}" type="pres">
      <dgm:prSet presAssocID="{811C4162-DDC3-4AEF-A8DA-521D31607C9F}" presName="node" presStyleCnt="0"/>
      <dgm:spPr/>
    </dgm:pt>
    <dgm:pt modelId="{481064B1-F90A-4175-AC61-9E54EF9E1EE0}" type="pres">
      <dgm:prSet presAssocID="{811C4162-DDC3-4AEF-A8DA-521D31607C9F}" presName="parentNode" presStyleLbl="node1" presStyleIdx="3" presStyleCnt="5" custScaleX="114083" custScaleY="110915" custLinFactX="28495" custLinFactY="-11951" custLinFactNeighborX="100000" custLinFactNeighborY="-10000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14C687F-F1A5-4F6F-984B-F08F87F4113A}" type="pres">
      <dgm:prSet presAssocID="{811C4162-DDC3-4AEF-A8DA-521D31607C9F}" presName="childNode" presStyleLbl="revTx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29FD27C-E295-45C0-BF2F-7DFD65E52708}" type="pres">
      <dgm:prSet presAssocID="{B9A9A33F-0C39-4413-9F27-712B194844D8}" presName="Name25" presStyleLbl="parChTrans1D1" presStyleIdx="3" presStyleCnt="4"/>
      <dgm:spPr/>
      <dgm:t>
        <a:bodyPr/>
        <a:lstStyle/>
        <a:p>
          <a:endParaRPr lang="ru-RU"/>
        </a:p>
      </dgm:t>
    </dgm:pt>
    <dgm:pt modelId="{DB1773BD-E7C3-44F2-9E7C-AA7E1007C8AD}" type="pres">
      <dgm:prSet presAssocID="{7010CE60-2207-4431-8B5A-2DBE810F6FAA}" presName="node" presStyleCnt="0"/>
      <dgm:spPr/>
    </dgm:pt>
    <dgm:pt modelId="{2B210C73-708E-49D6-8469-AD310F05480F}" type="pres">
      <dgm:prSet presAssocID="{7010CE60-2207-4431-8B5A-2DBE810F6FAA}" presName="parentNode" presStyleLbl="node1" presStyleIdx="4" presStyleCnt="5" custScaleX="134281" custScaleY="108859" custLinFactY="-17262" custLinFactNeighborX="46929" custLinFactNeighborY="-10000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07C4EE3-72B1-4E49-9217-14A27B8E0E33}" type="pres">
      <dgm:prSet presAssocID="{7010CE60-2207-4431-8B5A-2DBE810F6FAA}" presName="childNode" presStyleLbl="revTx" presStyleIdx="2" presStyleCnt="3">
        <dgm:presLayoutVars>
          <dgm:bulletEnabled val="1"/>
        </dgm:presLayoutVars>
      </dgm:prSet>
      <dgm:spPr/>
    </dgm:pt>
  </dgm:ptLst>
  <dgm:cxnLst>
    <dgm:cxn modelId="{58DD8DF2-FDCC-4438-B86C-6937BCAF3845}" srcId="{811C4162-DDC3-4AEF-A8DA-521D31607C9F}" destId="{49D1D695-7F84-4CEF-BBBC-5BFFCE1C2FC4}" srcOrd="0" destOrd="0" parTransId="{2CD555DD-C45E-4857-8F97-7F95E526F18D}" sibTransId="{9DE6952F-CEA7-4EDF-84F2-A7B051CEA726}"/>
    <dgm:cxn modelId="{455CFFA7-EF47-4100-BDBF-78BE2BAD7288}" srcId="{03581036-02A1-4C9E-8CA6-FB6852CDB7ED}" destId="{83DB0131-29DA-45D4-8F19-DA7C047C86A0}" srcOrd="0" destOrd="0" parTransId="{18B00939-5D7C-437B-9916-1336CA59713C}" sibTransId="{55B215A0-BA65-4824-842B-0DCCC410D964}"/>
    <dgm:cxn modelId="{5E7E95BF-E520-4AE4-958C-DAA5A81E9F23}" srcId="{C0A0978B-3F8F-44DD-9315-90486C609188}" destId="{8DCA02E6-D8E1-4525-97B6-094A5D84248C}" srcOrd="0" destOrd="0" parTransId="{E64D9163-E240-4C8B-855B-75EAB08EDD18}" sibTransId="{FA4987BE-BF8B-4D57-AF14-4FCB05CB97AA}"/>
    <dgm:cxn modelId="{1717C89F-DB31-4438-A711-9AB5AE7E47D2}" type="presOf" srcId="{5086163B-8199-474C-AB3B-F32115DA2FB2}" destId="{2046B259-4BAB-4010-9E64-D04B826E5EE5}" srcOrd="0" destOrd="0" presId="urn:microsoft.com/office/officeart/2005/8/layout/radial2"/>
    <dgm:cxn modelId="{11BCC80C-CDA8-4B8E-BFB3-ED7E91121720}" type="presOf" srcId="{C0A0978B-3F8F-44DD-9315-90486C609188}" destId="{E521A5C1-F439-4F68-9C1B-B87E4662AB5B}" srcOrd="0" destOrd="0" presId="urn:microsoft.com/office/officeart/2005/8/layout/radial2"/>
    <dgm:cxn modelId="{571E2BC7-5E5E-42DC-AE6C-76EE991AE94B}" type="presOf" srcId="{49D1D695-7F84-4CEF-BBBC-5BFFCE1C2FC4}" destId="{614C687F-F1A5-4F6F-984B-F08F87F4113A}" srcOrd="0" destOrd="0" presId="urn:microsoft.com/office/officeart/2005/8/layout/radial2"/>
    <dgm:cxn modelId="{5F1FF043-5173-45E6-A042-D8C2C47CAC52}" type="presOf" srcId="{03581036-02A1-4C9E-8CA6-FB6852CDB7ED}" destId="{33CA2BFA-CB12-40D6-9BC9-6C868B61E863}" srcOrd="0" destOrd="0" presId="urn:microsoft.com/office/officeart/2005/8/layout/radial2"/>
    <dgm:cxn modelId="{FF728CF7-3327-4707-A6BB-8D55D39BE920}" srcId="{03581036-02A1-4C9E-8CA6-FB6852CDB7ED}" destId="{7010CE60-2207-4431-8B5A-2DBE810F6FAA}" srcOrd="3" destOrd="0" parTransId="{B9A9A33F-0C39-4413-9F27-712B194844D8}" sibTransId="{0BC317BB-3A4B-41C1-ACF5-12AC47744A4C}"/>
    <dgm:cxn modelId="{10E466D3-F045-46EB-B95F-0628246D71D6}" type="presOf" srcId="{3D6211BD-A12D-4956-A14F-39785F4B9376}" destId="{5BE39AE5-B933-47B2-B7C8-8B13F6AE2522}" srcOrd="0" destOrd="0" presId="urn:microsoft.com/office/officeart/2005/8/layout/radial2"/>
    <dgm:cxn modelId="{187AD228-925E-45FA-880A-DC91D3751EDB}" type="presOf" srcId="{8DCA02E6-D8E1-4525-97B6-094A5D84248C}" destId="{1383B15D-9235-4AB8-B101-629A6B5345AE}" srcOrd="0" destOrd="0" presId="urn:microsoft.com/office/officeart/2005/8/layout/radial2"/>
    <dgm:cxn modelId="{4283226A-1F62-4864-AAE8-96E964789D45}" srcId="{03581036-02A1-4C9E-8CA6-FB6852CDB7ED}" destId="{811C4162-DDC3-4AEF-A8DA-521D31607C9F}" srcOrd="2" destOrd="0" parTransId="{80538384-C5F2-4F41-A0C8-A7036F3052EB}" sibTransId="{C9864DE7-09F5-49B7-99C4-46C37E677500}"/>
    <dgm:cxn modelId="{27DE2F85-D27C-43E4-8AD9-E6F924576F50}" srcId="{03581036-02A1-4C9E-8CA6-FB6852CDB7ED}" destId="{C0A0978B-3F8F-44DD-9315-90486C609188}" srcOrd="1" destOrd="0" parTransId="{3D6211BD-A12D-4956-A14F-39785F4B9376}" sibTransId="{C3CAB4E6-3EEB-4C3C-97B7-2A523454763D}"/>
    <dgm:cxn modelId="{F3D5E51B-9801-47E8-B00A-8573CE0461C0}" type="presOf" srcId="{18B00939-5D7C-437B-9916-1336CA59713C}" destId="{BD486208-F6AE-4FFC-BF6F-597BDF4F3EC4}" srcOrd="0" destOrd="0" presId="urn:microsoft.com/office/officeart/2005/8/layout/radial2"/>
    <dgm:cxn modelId="{7073C42B-9B42-474F-BBB4-010EB396858C}" type="presOf" srcId="{83DB0131-29DA-45D4-8F19-DA7C047C86A0}" destId="{63D885B5-B3AD-42B9-A43B-FED594842F8E}" srcOrd="0" destOrd="0" presId="urn:microsoft.com/office/officeart/2005/8/layout/radial2"/>
    <dgm:cxn modelId="{CF89BEC5-724A-4B8B-9151-99DFBE894126}" type="presOf" srcId="{B9A9A33F-0C39-4413-9F27-712B194844D8}" destId="{A29FD27C-E295-45C0-BF2F-7DFD65E52708}" srcOrd="0" destOrd="0" presId="urn:microsoft.com/office/officeart/2005/8/layout/radial2"/>
    <dgm:cxn modelId="{F18828D0-A4D1-4FC1-9073-40CDD3B6380B}" type="presOf" srcId="{7010CE60-2207-4431-8B5A-2DBE810F6FAA}" destId="{2B210C73-708E-49D6-8469-AD310F05480F}" srcOrd="0" destOrd="0" presId="urn:microsoft.com/office/officeart/2005/8/layout/radial2"/>
    <dgm:cxn modelId="{D3A528E5-F7DC-45A0-8E5B-7210FA55B16F}" type="presOf" srcId="{811C4162-DDC3-4AEF-A8DA-521D31607C9F}" destId="{481064B1-F90A-4175-AC61-9E54EF9E1EE0}" srcOrd="0" destOrd="0" presId="urn:microsoft.com/office/officeart/2005/8/layout/radial2"/>
    <dgm:cxn modelId="{3378DFD7-2F60-4849-BCBF-C0BB1A946170}" srcId="{83DB0131-29DA-45D4-8F19-DA7C047C86A0}" destId="{5086163B-8199-474C-AB3B-F32115DA2FB2}" srcOrd="0" destOrd="0" parTransId="{4168617C-B618-4EC7-BF7E-95491AF0B95B}" sibTransId="{FA005233-C2E3-4E9B-941D-4787989AED92}"/>
    <dgm:cxn modelId="{8EEA2456-283C-40DE-9FC3-E1149EDE9750}" type="presOf" srcId="{80538384-C5F2-4F41-A0C8-A7036F3052EB}" destId="{B331CC6B-59C8-4552-AD6A-267EBB2DC1B6}" srcOrd="0" destOrd="0" presId="urn:microsoft.com/office/officeart/2005/8/layout/radial2"/>
    <dgm:cxn modelId="{EF426B83-D5B7-4210-AF78-06DC13A1E887}" type="presParOf" srcId="{33CA2BFA-CB12-40D6-9BC9-6C868B61E863}" destId="{FC8220D1-1E27-447C-8AAC-F347F0D4A582}" srcOrd="0" destOrd="0" presId="urn:microsoft.com/office/officeart/2005/8/layout/radial2"/>
    <dgm:cxn modelId="{B890BC47-BACC-4C0F-9C92-4ECEF1E1DF67}" type="presParOf" srcId="{FC8220D1-1E27-447C-8AAC-F347F0D4A582}" destId="{47D5E2F2-F4F8-4FDD-A8E0-49B9EC8E0995}" srcOrd="0" destOrd="0" presId="urn:microsoft.com/office/officeart/2005/8/layout/radial2"/>
    <dgm:cxn modelId="{62B0DB0B-631D-45C9-9A69-7C085DC81DE4}" type="presParOf" srcId="{47D5E2F2-F4F8-4FDD-A8E0-49B9EC8E0995}" destId="{2BC80CC0-BF78-41E3-90DA-50426674A0E5}" srcOrd="0" destOrd="0" presId="urn:microsoft.com/office/officeart/2005/8/layout/radial2"/>
    <dgm:cxn modelId="{9086E392-2AC8-42AB-BFC9-A2CA10A6CEDB}" type="presParOf" srcId="{47D5E2F2-F4F8-4FDD-A8E0-49B9EC8E0995}" destId="{DBDAEA22-CA4C-4AD8-AAC3-D3EBDA382ECD}" srcOrd="1" destOrd="0" presId="urn:microsoft.com/office/officeart/2005/8/layout/radial2"/>
    <dgm:cxn modelId="{86BA261E-AAFF-470F-BB2A-A194F95D4F29}" type="presParOf" srcId="{FC8220D1-1E27-447C-8AAC-F347F0D4A582}" destId="{BD486208-F6AE-4FFC-BF6F-597BDF4F3EC4}" srcOrd="1" destOrd="0" presId="urn:microsoft.com/office/officeart/2005/8/layout/radial2"/>
    <dgm:cxn modelId="{806579A3-2C83-4A30-8EEF-771EEE274CA7}" type="presParOf" srcId="{FC8220D1-1E27-447C-8AAC-F347F0D4A582}" destId="{957DD08A-B372-4BEB-B714-B10A58D3BB79}" srcOrd="2" destOrd="0" presId="urn:microsoft.com/office/officeart/2005/8/layout/radial2"/>
    <dgm:cxn modelId="{79D9070E-E4FE-4191-AB3F-B3516E446126}" type="presParOf" srcId="{957DD08A-B372-4BEB-B714-B10A58D3BB79}" destId="{63D885B5-B3AD-42B9-A43B-FED594842F8E}" srcOrd="0" destOrd="0" presId="urn:microsoft.com/office/officeart/2005/8/layout/radial2"/>
    <dgm:cxn modelId="{84D36388-316D-46AF-984D-82C8080CFA29}" type="presParOf" srcId="{957DD08A-B372-4BEB-B714-B10A58D3BB79}" destId="{2046B259-4BAB-4010-9E64-D04B826E5EE5}" srcOrd="1" destOrd="0" presId="urn:microsoft.com/office/officeart/2005/8/layout/radial2"/>
    <dgm:cxn modelId="{26818A6E-9F86-4230-ADD6-A5C06548A7FF}" type="presParOf" srcId="{FC8220D1-1E27-447C-8AAC-F347F0D4A582}" destId="{5BE39AE5-B933-47B2-B7C8-8B13F6AE2522}" srcOrd="3" destOrd="0" presId="urn:microsoft.com/office/officeart/2005/8/layout/radial2"/>
    <dgm:cxn modelId="{046ABE05-318E-4F36-811B-B959774519F7}" type="presParOf" srcId="{FC8220D1-1E27-447C-8AAC-F347F0D4A582}" destId="{C4BD66F6-311B-40D3-968A-2A9832B13D29}" srcOrd="4" destOrd="0" presId="urn:microsoft.com/office/officeart/2005/8/layout/radial2"/>
    <dgm:cxn modelId="{669092D2-C244-4E6C-BC63-87E615C5D219}" type="presParOf" srcId="{C4BD66F6-311B-40D3-968A-2A9832B13D29}" destId="{E521A5C1-F439-4F68-9C1B-B87E4662AB5B}" srcOrd="0" destOrd="0" presId="urn:microsoft.com/office/officeart/2005/8/layout/radial2"/>
    <dgm:cxn modelId="{B7850CB2-C570-4050-B7E4-FD9808B43561}" type="presParOf" srcId="{C4BD66F6-311B-40D3-968A-2A9832B13D29}" destId="{1383B15D-9235-4AB8-B101-629A6B5345AE}" srcOrd="1" destOrd="0" presId="urn:microsoft.com/office/officeart/2005/8/layout/radial2"/>
    <dgm:cxn modelId="{85A5B0B1-9282-4699-9902-74F2D5DFD3B7}" type="presParOf" srcId="{FC8220D1-1E27-447C-8AAC-F347F0D4A582}" destId="{B331CC6B-59C8-4552-AD6A-267EBB2DC1B6}" srcOrd="5" destOrd="0" presId="urn:microsoft.com/office/officeart/2005/8/layout/radial2"/>
    <dgm:cxn modelId="{CCA10DFF-0634-455D-A47D-25C364AD7B6A}" type="presParOf" srcId="{FC8220D1-1E27-447C-8AAC-F347F0D4A582}" destId="{271A4CC5-6BA5-4D23-AE65-CE9258D7934A}" srcOrd="6" destOrd="0" presId="urn:microsoft.com/office/officeart/2005/8/layout/radial2"/>
    <dgm:cxn modelId="{3E7133FE-ED28-458C-A495-77BD9EF15194}" type="presParOf" srcId="{271A4CC5-6BA5-4D23-AE65-CE9258D7934A}" destId="{481064B1-F90A-4175-AC61-9E54EF9E1EE0}" srcOrd="0" destOrd="0" presId="urn:microsoft.com/office/officeart/2005/8/layout/radial2"/>
    <dgm:cxn modelId="{6B9C1CD1-981A-4506-A349-8030DA509073}" type="presParOf" srcId="{271A4CC5-6BA5-4D23-AE65-CE9258D7934A}" destId="{614C687F-F1A5-4F6F-984B-F08F87F4113A}" srcOrd="1" destOrd="0" presId="urn:microsoft.com/office/officeart/2005/8/layout/radial2"/>
    <dgm:cxn modelId="{D05C2245-9C6B-4D1D-BC36-7C43DE7095B2}" type="presParOf" srcId="{FC8220D1-1E27-447C-8AAC-F347F0D4A582}" destId="{A29FD27C-E295-45C0-BF2F-7DFD65E52708}" srcOrd="7" destOrd="0" presId="urn:microsoft.com/office/officeart/2005/8/layout/radial2"/>
    <dgm:cxn modelId="{4195596F-0E55-4F6B-BFD6-84FEFE347804}" type="presParOf" srcId="{FC8220D1-1E27-447C-8AAC-F347F0D4A582}" destId="{DB1773BD-E7C3-44F2-9E7C-AA7E1007C8AD}" srcOrd="8" destOrd="0" presId="urn:microsoft.com/office/officeart/2005/8/layout/radial2"/>
    <dgm:cxn modelId="{321A2D23-8921-4065-80F2-0B1AF28B1BDE}" type="presParOf" srcId="{DB1773BD-E7C3-44F2-9E7C-AA7E1007C8AD}" destId="{2B210C73-708E-49D6-8469-AD310F05480F}" srcOrd="0" destOrd="0" presId="urn:microsoft.com/office/officeart/2005/8/layout/radial2"/>
    <dgm:cxn modelId="{57AEA404-D197-4BB6-88D3-78782FD6AEDA}" type="presParOf" srcId="{DB1773BD-E7C3-44F2-9E7C-AA7E1007C8AD}" destId="{507C4EE3-72B1-4E49-9217-14A27B8E0E33}" srcOrd="1" destOrd="0" presId="urn:microsoft.com/office/officeart/2005/8/layout/radial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66FAD1D7-CB4C-4E2F-B0AE-383E94AB803F}" type="doc">
      <dgm:prSet loTypeId="urn:microsoft.com/office/officeart/2005/8/layout/radial5" loCatId="relationship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ru-RU"/>
        </a:p>
      </dgm:t>
    </dgm:pt>
    <dgm:pt modelId="{B0577D01-AA26-4241-BBD0-A703E6191102}">
      <dgm:prSet phldrT="[Текст]"/>
      <dgm:spPr/>
      <dgm:t>
        <a:bodyPr/>
        <a:lstStyle/>
        <a:p>
          <a: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Минфин России использует данные из источников информации  и рассчитывает</a:t>
          </a:r>
          <a:endParaRPr lang="ru-RU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791F8E9-402C-4A15-85C1-D7A48F7D9AA8}" type="parTrans" cxnId="{1BD1769C-F671-40E4-8DDE-FD68E0E2E35C}">
      <dgm:prSet/>
      <dgm:spPr/>
      <dgm:t>
        <a:bodyPr/>
        <a:lstStyle/>
        <a:p>
          <a:endParaRPr lang="ru-RU"/>
        </a:p>
      </dgm:t>
    </dgm:pt>
    <dgm:pt modelId="{C69889B6-1551-494B-9BA1-98B72D093ECA}" type="sibTrans" cxnId="{1BD1769C-F671-40E4-8DDE-FD68E0E2E35C}">
      <dgm:prSet/>
      <dgm:spPr/>
      <dgm:t>
        <a:bodyPr/>
        <a:lstStyle/>
        <a:p>
          <a:endParaRPr lang="ru-RU"/>
        </a:p>
      </dgm:t>
    </dgm:pt>
    <dgm:pt modelId="{FCEBBC05-76C0-4FCC-B37C-A6CF55534CE3}">
      <dgm:prSet phldrT="[Текст]" custT="1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ru-RU" sz="12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итоговую оценку качества </a:t>
          </a:r>
          <a:r>
            <a:rPr lang="ru-RU" sz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финансового менеджмента по каждому главному администратору средств федерального бюджета </a:t>
          </a:r>
          <a:endParaRPr lang="ru-RU" sz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C0BE45A-D480-4B75-958F-18993F24D6EF}" type="parTrans" cxnId="{D29018E4-AF3D-4300-9215-2C96F98BF86E}">
      <dgm:prSet>
        <dgm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dgm:style>
      </dgm:prSet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4B765F-D13D-43F2-B899-BD9DDCEEC64C}" type="sibTrans" cxnId="{D29018E4-AF3D-4300-9215-2C96F98BF86E}">
      <dgm:prSet/>
      <dgm:spPr/>
      <dgm:t>
        <a:bodyPr/>
        <a:lstStyle/>
        <a:p>
          <a:endParaRPr lang="ru-RU"/>
        </a:p>
      </dgm:t>
    </dgm:pt>
    <dgm:pt modelId="{51515D69-7D2C-4152-8818-73B3B75D9E2B}">
      <dgm:prSet phldrT="[Текст]"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оценку качества управления </a:t>
          </a:r>
          <a:r>
            <a:rPr lang="ru-RU" sz="14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расходами бюджета</a:t>
          </a:r>
          <a:endParaRPr lang="ru-RU" sz="14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13DDEB2-44B6-4E8F-A40F-4D0FD80C230A}" type="parTrans" cxnId="{67B780F3-0F38-4C3E-A99D-DB91E7849058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2FAC29-1BF9-463A-A152-3ED092EA84A1}" type="sibTrans" cxnId="{67B780F3-0F38-4C3E-A99D-DB91E7849058}">
      <dgm:prSet/>
      <dgm:spPr/>
      <dgm:t>
        <a:bodyPr/>
        <a:lstStyle/>
        <a:p>
          <a:endParaRPr lang="ru-RU"/>
        </a:p>
      </dgm:t>
    </dgm:pt>
    <dgm:pt modelId="{4F66D56E-2715-43E7-97BA-2A4EEC35790C}">
      <dgm:prSet custT="1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ru-RU" sz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целевые значения показателей качества финансового менеджмента</a:t>
          </a:r>
        </a:p>
      </dgm:t>
    </dgm:pt>
    <dgm:pt modelId="{A2BD520A-3D39-45D5-9A6C-6303319F81CA}" type="parTrans" cxnId="{D87FEC7B-C93B-4A11-B811-A5D60A6255B2}">
      <dgm:prSet>
        <dgm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dgm:style>
      </dgm:prSet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CC7EC72-D9CF-4FDB-83E8-2160BA8788D9}" type="sibTrans" cxnId="{D87FEC7B-C93B-4A11-B811-A5D60A6255B2}">
      <dgm:prSet/>
      <dgm:spPr/>
      <dgm:t>
        <a:bodyPr/>
        <a:lstStyle/>
        <a:p>
          <a:endParaRPr lang="ru-RU"/>
        </a:p>
      </dgm:t>
    </dgm:pt>
    <dgm:pt modelId="{F8588541-1F5C-41B3-A89E-8EDB83C05814}">
      <dgm:prSet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оценку качества управления </a:t>
          </a:r>
          <a:r>
            <a:rPr lang="ru-RU" sz="14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доходами бюджета</a:t>
          </a:r>
        </a:p>
      </dgm:t>
    </dgm:pt>
    <dgm:pt modelId="{32E29B0F-BFC3-4003-A27A-B9A084CBC4AB}" type="parTrans" cxnId="{77A88E00-0D67-4939-9C5A-9B271CF9FA50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18F9114-8D6D-46FD-97D3-D063AC8862DB}" type="sibTrans" cxnId="{77A88E00-0D67-4939-9C5A-9B271CF9FA50}">
      <dgm:prSet/>
      <dgm:spPr/>
      <dgm:t>
        <a:bodyPr/>
        <a:lstStyle/>
        <a:p>
          <a:endParaRPr lang="ru-RU"/>
        </a:p>
      </dgm:t>
    </dgm:pt>
    <dgm:pt modelId="{79113047-350A-421C-A5A7-33D3BD06CCA2}">
      <dgm:prSet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оценку качества ведения учета и составления </a:t>
          </a:r>
          <a:r>
            <a:rPr lang="ru-RU" sz="14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бюджетной отчетности </a:t>
          </a:r>
        </a:p>
      </dgm:t>
    </dgm:pt>
    <dgm:pt modelId="{F4ED614D-9A22-49FD-A788-87D297D3203C}" type="parTrans" cxnId="{11E6E4A5-CF6F-4BF9-804D-6A9B990E0F28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EA558CF-98B9-4566-B23C-12D20B169175}" type="sibTrans" cxnId="{11E6E4A5-CF6F-4BF9-804D-6A9B990E0F28}">
      <dgm:prSet/>
      <dgm:spPr/>
      <dgm:t>
        <a:bodyPr/>
        <a:lstStyle/>
        <a:p>
          <a:endParaRPr lang="ru-RU"/>
        </a:p>
      </dgm:t>
    </dgm:pt>
    <dgm:pt modelId="{6472F134-09A5-42BC-8103-E83E6734037B}">
      <dgm:prSet custT="1"/>
      <dgm:spPr/>
      <dgm:t>
        <a:bodyPr/>
        <a:lstStyle/>
        <a:p>
          <a:r>
            <a:rPr lang="ru-RU" sz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оценку качества организации и осуществления внутреннего финансового контроля и внутреннего финансового аудита</a:t>
          </a:r>
        </a:p>
      </dgm:t>
    </dgm:pt>
    <dgm:pt modelId="{DEB0A0FC-EFBE-4697-BBC8-BCDC7EB87C8C}" type="parTrans" cxnId="{344BCA1C-73A5-4FB8-8EB9-5FC8D8893AE3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EDEBB33-699E-4C10-8E3F-3AFBE360FF88}" type="sibTrans" cxnId="{344BCA1C-73A5-4FB8-8EB9-5FC8D8893AE3}">
      <dgm:prSet/>
      <dgm:spPr/>
      <dgm:t>
        <a:bodyPr/>
        <a:lstStyle/>
        <a:p>
          <a:endParaRPr lang="ru-RU"/>
        </a:p>
      </dgm:t>
    </dgm:pt>
    <dgm:pt modelId="{943CDD36-9B0A-4B4A-9CF0-ACC6DE0A8886}">
      <dgm:prSet custT="1"/>
      <dgm:spPr/>
      <dgm:t>
        <a:bodyPr/>
        <a:lstStyle/>
        <a:p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оценку качества </a:t>
          </a:r>
          <a:r>
            <a:rPr lang="ru-RU" sz="14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управления активам</a:t>
          </a:r>
          <a:endParaRPr lang="ru-RU" sz="14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0FEC585-26DC-4E4D-88E4-8434F432A159}" type="parTrans" cxnId="{9FDA4A0D-48BA-4EB4-968B-B366535EBA15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BCF7B40-86B9-4F35-865E-7B043E4DA214}" type="sibTrans" cxnId="{9FDA4A0D-48BA-4EB4-968B-B366535EBA15}">
      <dgm:prSet/>
      <dgm:spPr/>
      <dgm:t>
        <a:bodyPr/>
        <a:lstStyle/>
        <a:p>
          <a:endParaRPr lang="ru-RU"/>
        </a:p>
      </dgm:t>
    </dgm:pt>
    <dgm:pt modelId="{9200CFBA-6169-4570-A3AC-347B38B6E819}" type="pres">
      <dgm:prSet presAssocID="{66FAD1D7-CB4C-4E2F-B0AE-383E94AB803F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4227483B-D7C1-4BFD-9CCC-A31D5F52B5E2}" type="pres">
      <dgm:prSet presAssocID="{B0577D01-AA26-4241-BBD0-A703E6191102}" presName="centerShape" presStyleLbl="node0" presStyleIdx="0" presStyleCnt="1" custScaleX="164830" custScaleY="158149"/>
      <dgm:spPr/>
      <dgm:t>
        <a:bodyPr/>
        <a:lstStyle/>
        <a:p>
          <a:endParaRPr lang="ru-RU"/>
        </a:p>
      </dgm:t>
    </dgm:pt>
    <dgm:pt modelId="{B7678888-2A46-49B9-A93E-A08FBF9565B4}" type="pres">
      <dgm:prSet presAssocID="{8C0BE45A-D480-4B75-958F-18993F24D6EF}" presName="parTrans" presStyleLbl="sibTrans2D1" presStyleIdx="0" presStyleCnt="7"/>
      <dgm:spPr/>
      <dgm:t>
        <a:bodyPr/>
        <a:lstStyle/>
        <a:p>
          <a:endParaRPr lang="ru-RU"/>
        </a:p>
      </dgm:t>
    </dgm:pt>
    <dgm:pt modelId="{D4706980-BBF3-4E12-BE01-FEB88C381B0F}" type="pres">
      <dgm:prSet presAssocID="{8C0BE45A-D480-4B75-958F-18993F24D6EF}" presName="connectorText" presStyleLbl="sibTrans2D1" presStyleIdx="0" presStyleCnt="7"/>
      <dgm:spPr/>
      <dgm:t>
        <a:bodyPr/>
        <a:lstStyle/>
        <a:p>
          <a:endParaRPr lang="ru-RU"/>
        </a:p>
      </dgm:t>
    </dgm:pt>
    <dgm:pt modelId="{B8F16F50-CD2F-4ED0-A75A-421660C52565}" type="pres">
      <dgm:prSet presAssocID="{FCEBBC05-76C0-4FCC-B37C-A6CF55534CE3}" presName="node" presStyleLbl="node1" presStyleIdx="0" presStyleCnt="7" custScaleX="122675" custScaleY="120050" custRadScaleRad="141185" custRadScaleInc="218321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CE25DDD-19EA-4D75-8280-0418F3CF708A}" type="pres">
      <dgm:prSet presAssocID="{A2BD520A-3D39-45D5-9A6C-6303319F81CA}" presName="parTrans" presStyleLbl="sibTrans2D1" presStyleIdx="1" presStyleCnt="7" custScaleX="180860" custScaleY="71435"/>
      <dgm:spPr/>
      <dgm:t>
        <a:bodyPr/>
        <a:lstStyle/>
        <a:p>
          <a:endParaRPr lang="ru-RU"/>
        </a:p>
      </dgm:t>
    </dgm:pt>
    <dgm:pt modelId="{0B415B64-95C1-4469-9D6A-4DB3E3FA8A24}" type="pres">
      <dgm:prSet presAssocID="{A2BD520A-3D39-45D5-9A6C-6303319F81CA}" presName="connectorText" presStyleLbl="sibTrans2D1" presStyleIdx="1" presStyleCnt="7"/>
      <dgm:spPr/>
      <dgm:t>
        <a:bodyPr/>
        <a:lstStyle/>
        <a:p>
          <a:endParaRPr lang="ru-RU"/>
        </a:p>
      </dgm:t>
    </dgm:pt>
    <dgm:pt modelId="{5B258096-BE07-4F46-9446-E46B276C073C}" type="pres">
      <dgm:prSet presAssocID="{4F66D56E-2715-43E7-97BA-2A4EEC35790C}" presName="node" presStyleLbl="node1" presStyleIdx="1" presStyleCnt="7" custScaleX="101476" custScaleY="95826" custRadScaleRad="105049" custRadScaleInc="-20106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FB0ECF2-D89B-4E1C-98C3-2757DA286B45}" type="pres">
      <dgm:prSet presAssocID="{413DDEB2-44B6-4E8F-A40F-4D0FD80C230A}" presName="parTrans" presStyleLbl="sibTrans2D1" presStyleIdx="2" presStyleCnt="7"/>
      <dgm:spPr/>
      <dgm:t>
        <a:bodyPr/>
        <a:lstStyle/>
        <a:p>
          <a:endParaRPr lang="ru-RU"/>
        </a:p>
      </dgm:t>
    </dgm:pt>
    <dgm:pt modelId="{E92B5E7B-76BC-4004-B65F-5743D0D9B6A7}" type="pres">
      <dgm:prSet presAssocID="{413DDEB2-44B6-4E8F-A40F-4D0FD80C230A}" presName="connectorText" presStyleLbl="sibTrans2D1" presStyleIdx="2" presStyleCnt="7"/>
      <dgm:spPr/>
      <dgm:t>
        <a:bodyPr/>
        <a:lstStyle/>
        <a:p>
          <a:endParaRPr lang="ru-RU"/>
        </a:p>
      </dgm:t>
    </dgm:pt>
    <dgm:pt modelId="{6C98127F-3D13-4EBD-A4ED-998CB4FFF5B7}" type="pres">
      <dgm:prSet presAssocID="{51515D69-7D2C-4152-8818-73B3B75D9E2B}" presName="node" presStyleLbl="node1" presStyleIdx="2" presStyleCnt="7" custScaleX="116817" custScaleY="117391" custRadScaleRad="146669" custRadScaleInc="-2813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34C0F15-9F16-4922-92C2-02AEE89AD535}" type="pres">
      <dgm:prSet presAssocID="{32E29B0F-BFC3-4003-A27A-B9A084CBC4AB}" presName="parTrans" presStyleLbl="sibTrans2D1" presStyleIdx="3" presStyleCnt="7" custScaleX="174398"/>
      <dgm:spPr/>
      <dgm:t>
        <a:bodyPr/>
        <a:lstStyle/>
        <a:p>
          <a:endParaRPr lang="ru-RU"/>
        </a:p>
      </dgm:t>
    </dgm:pt>
    <dgm:pt modelId="{1D14585D-E6FA-4D63-8DB4-BC8CB3F07519}" type="pres">
      <dgm:prSet presAssocID="{32E29B0F-BFC3-4003-A27A-B9A084CBC4AB}" presName="connectorText" presStyleLbl="sibTrans2D1" presStyleIdx="3" presStyleCnt="7"/>
      <dgm:spPr/>
      <dgm:t>
        <a:bodyPr/>
        <a:lstStyle/>
        <a:p>
          <a:endParaRPr lang="ru-RU"/>
        </a:p>
      </dgm:t>
    </dgm:pt>
    <dgm:pt modelId="{BCF30A70-20AE-41D6-ABE0-726CA23614CD}" type="pres">
      <dgm:prSet presAssocID="{F8588541-1F5C-41B3-A89E-8EDB83C05814}" presName="node" presStyleLbl="node1" presStyleIdx="3" presStyleCnt="7" custScaleX="117796" custScaleY="116723" custRadScaleRad="110170" custRadScaleInc="-6864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545D2F3-CA04-482A-8F8F-F83B5BAA79E6}" type="pres">
      <dgm:prSet presAssocID="{F4ED614D-9A22-49FD-A788-87D297D3203C}" presName="parTrans" presStyleLbl="sibTrans2D1" presStyleIdx="4" presStyleCnt="7" custScaleX="180029"/>
      <dgm:spPr/>
      <dgm:t>
        <a:bodyPr/>
        <a:lstStyle/>
        <a:p>
          <a:endParaRPr lang="ru-RU"/>
        </a:p>
      </dgm:t>
    </dgm:pt>
    <dgm:pt modelId="{7A9F7B79-BA49-4357-9A5F-FAACFFC43ADF}" type="pres">
      <dgm:prSet presAssocID="{F4ED614D-9A22-49FD-A788-87D297D3203C}" presName="connectorText" presStyleLbl="sibTrans2D1" presStyleIdx="4" presStyleCnt="7"/>
      <dgm:spPr/>
      <dgm:t>
        <a:bodyPr/>
        <a:lstStyle/>
        <a:p>
          <a:endParaRPr lang="ru-RU"/>
        </a:p>
      </dgm:t>
    </dgm:pt>
    <dgm:pt modelId="{06C99328-3A50-43C6-95D4-1A440577179F}" type="pres">
      <dgm:prSet presAssocID="{79113047-350A-421C-A5A7-33D3BD06CCA2}" presName="node" presStyleLbl="node1" presStyleIdx="4" presStyleCnt="7" custScaleX="115398" custScaleY="115865" custRadScaleRad="110062" custRadScaleInc="6925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E38630A-3C4F-4F20-A2F7-D4807C72D900}" type="pres">
      <dgm:prSet presAssocID="{DEB0A0FC-EFBE-4697-BBC8-BCDC7EB87C8C}" presName="parTrans" presStyleLbl="sibTrans2D1" presStyleIdx="5" presStyleCnt="7"/>
      <dgm:spPr/>
      <dgm:t>
        <a:bodyPr/>
        <a:lstStyle/>
        <a:p>
          <a:endParaRPr lang="ru-RU"/>
        </a:p>
      </dgm:t>
    </dgm:pt>
    <dgm:pt modelId="{405CCD33-C6EC-4AE5-8978-BE5C5360A4A2}" type="pres">
      <dgm:prSet presAssocID="{DEB0A0FC-EFBE-4697-BBC8-BCDC7EB87C8C}" presName="connectorText" presStyleLbl="sibTrans2D1" presStyleIdx="5" presStyleCnt="7"/>
      <dgm:spPr/>
      <dgm:t>
        <a:bodyPr/>
        <a:lstStyle/>
        <a:p>
          <a:endParaRPr lang="ru-RU"/>
        </a:p>
      </dgm:t>
    </dgm:pt>
    <dgm:pt modelId="{D79A9F73-60D0-409F-A8E5-D23EFB031175}" type="pres">
      <dgm:prSet presAssocID="{6472F134-09A5-42BC-8103-E83E6734037B}" presName="node" presStyleLbl="node1" presStyleIdx="5" presStyleCnt="7" custScaleX="124886" custScaleY="121872" custRadScaleRad="150482" custRadScaleInc="2440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AEC557D-D6FB-40C3-A7B7-5D05BAE05036}" type="pres">
      <dgm:prSet presAssocID="{70FEC585-26DC-4E4D-88E4-8434F432A159}" presName="parTrans" presStyleLbl="sibTrans2D1" presStyleIdx="6" presStyleCnt="7"/>
      <dgm:spPr/>
      <dgm:t>
        <a:bodyPr/>
        <a:lstStyle/>
        <a:p>
          <a:endParaRPr lang="ru-RU"/>
        </a:p>
      </dgm:t>
    </dgm:pt>
    <dgm:pt modelId="{418106AC-2732-46EF-B391-F8CB4F165AE0}" type="pres">
      <dgm:prSet presAssocID="{70FEC585-26DC-4E4D-88E4-8434F432A159}" presName="connectorText" presStyleLbl="sibTrans2D1" presStyleIdx="6" presStyleCnt="7"/>
      <dgm:spPr/>
      <dgm:t>
        <a:bodyPr/>
        <a:lstStyle/>
        <a:p>
          <a:endParaRPr lang="ru-RU"/>
        </a:p>
      </dgm:t>
    </dgm:pt>
    <dgm:pt modelId="{6DF36D9B-3F75-4DAA-B906-6A0B9532209A}" type="pres">
      <dgm:prSet presAssocID="{943CDD36-9B0A-4B4A-9CF0-ACC6DE0A8886}" presName="node" presStyleLbl="node1" presStyleIdx="6" presStyleCnt="7" custScaleX="112131" custScaleY="109623" custRadScaleRad="152502" custRadScaleInc="-3377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6E38FFED-4A30-4E9E-9DE1-F57EA015AAC7}" type="presOf" srcId="{8C0BE45A-D480-4B75-958F-18993F24D6EF}" destId="{D4706980-BBF3-4E12-BE01-FEB88C381B0F}" srcOrd="1" destOrd="0" presId="urn:microsoft.com/office/officeart/2005/8/layout/radial5"/>
    <dgm:cxn modelId="{11E6E4A5-CF6F-4BF9-804D-6A9B990E0F28}" srcId="{B0577D01-AA26-4241-BBD0-A703E6191102}" destId="{79113047-350A-421C-A5A7-33D3BD06CCA2}" srcOrd="4" destOrd="0" parTransId="{F4ED614D-9A22-49FD-A788-87D297D3203C}" sibTransId="{9EA558CF-98B9-4566-B23C-12D20B169175}"/>
    <dgm:cxn modelId="{453DDD5B-E044-48B7-A003-48BB37657AA2}" type="presOf" srcId="{413DDEB2-44B6-4E8F-A40F-4D0FD80C230A}" destId="{5FB0ECF2-D89B-4E1C-98C3-2757DA286B45}" srcOrd="0" destOrd="0" presId="urn:microsoft.com/office/officeart/2005/8/layout/radial5"/>
    <dgm:cxn modelId="{83F51AD4-D5C2-49EE-9848-CCEFA100E045}" type="presOf" srcId="{FCEBBC05-76C0-4FCC-B37C-A6CF55534CE3}" destId="{B8F16F50-CD2F-4ED0-A75A-421660C52565}" srcOrd="0" destOrd="0" presId="urn:microsoft.com/office/officeart/2005/8/layout/radial5"/>
    <dgm:cxn modelId="{BC50F19B-8074-4D1D-81F1-5C26B8CD214F}" type="presOf" srcId="{A2BD520A-3D39-45D5-9A6C-6303319F81CA}" destId="{2CE25DDD-19EA-4D75-8280-0418F3CF708A}" srcOrd="0" destOrd="0" presId="urn:microsoft.com/office/officeart/2005/8/layout/radial5"/>
    <dgm:cxn modelId="{7CC21DD8-12B8-4A12-BD01-F7E140FD89C5}" type="presOf" srcId="{70FEC585-26DC-4E4D-88E4-8434F432A159}" destId="{418106AC-2732-46EF-B391-F8CB4F165AE0}" srcOrd="1" destOrd="0" presId="urn:microsoft.com/office/officeart/2005/8/layout/radial5"/>
    <dgm:cxn modelId="{9FDA4A0D-48BA-4EB4-968B-B366535EBA15}" srcId="{B0577D01-AA26-4241-BBD0-A703E6191102}" destId="{943CDD36-9B0A-4B4A-9CF0-ACC6DE0A8886}" srcOrd="6" destOrd="0" parTransId="{70FEC585-26DC-4E4D-88E4-8434F432A159}" sibTransId="{9BCF7B40-86B9-4F35-865E-7B043E4DA214}"/>
    <dgm:cxn modelId="{1849B1E6-6531-4A18-A91B-FC34512D0B8E}" type="presOf" srcId="{70FEC585-26DC-4E4D-88E4-8434F432A159}" destId="{9AEC557D-D6FB-40C3-A7B7-5D05BAE05036}" srcOrd="0" destOrd="0" presId="urn:microsoft.com/office/officeart/2005/8/layout/radial5"/>
    <dgm:cxn modelId="{0C89D7F0-C94A-46ED-91A9-C55FDD05FEB4}" type="presOf" srcId="{32E29B0F-BFC3-4003-A27A-B9A084CBC4AB}" destId="{434C0F15-9F16-4922-92C2-02AEE89AD535}" srcOrd="0" destOrd="0" presId="urn:microsoft.com/office/officeart/2005/8/layout/radial5"/>
    <dgm:cxn modelId="{63ABB189-2F96-44D8-8CBA-FEB46D59AC81}" type="presOf" srcId="{F4ED614D-9A22-49FD-A788-87D297D3203C}" destId="{B545D2F3-CA04-482A-8F8F-F83B5BAA79E6}" srcOrd="0" destOrd="0" presId="urn:microsoft.com/office/officeart/2005/8/layout/radial5"/>
    <dgm:cxn modelId="{B6589EE1-3911-4C57-AC21-CDFD473AC426}" type="presOf" srcId="{4F66D56E-2715-43E7-97BA-2A4EEC35790C}" destId="{5B258096-BE07-4F46-9446-E46B276C073C}" srcOrd="0" destOrd="0" presId="urn:microsoft.com/office/officeart/2005/8/layout/radial5"/>
    <dgm:cxn modelId="{77A88E00-0D67-4939-9C5A-9B271CF9FA50}" srcId="{B0577D01-AA26-4241-BBD0-A703E6191102}" destId="{F8588541-1F5C-41B3-A89E-8EDB83C05814}" srcOrd="3" destOrd="0" parTransId="{32E29B0F-BFC3-4003-A27A-B9A084CBC4AB}" sibTransId="{018F9114-8D6D-46FD-97D3-D063AC8862DB}"/>
    <dgm:cxn modelId="{4F979EC2-402F-4466-A04F-D2376068D54C}" type="presOf" srcId="{66FAD1D7-CB4C-4E2F-B0AE-383E94AB803F}" destId="{9200CFBA-6169-4570-A3AC-347B38B6E819}" srcOrd="0" destOrd="0" presId="urn:microsoft.com/office/officeart/2005/8/layout/radial5"/>
    <dgm:cxn modelId="{D29018E4-AF3D-4300-9215-2C96F98BF86E}" srcId="{B0577D01-AA26-4241-BBD0-A703E6191102}" destId="{FCEBBC05-76C0-4FCC-B37C-A6CF55534CE3}" srcOrd="0" destOrd="0" parTransId="{8C0BE45A-D480-4B75-958F-18993F24D6EF}" sibTransId="{114B765F-D13D-43F2-B899-BD9DDCEEC64C}"/>
    <dgm:cxn modelId="{344BCA1C-73A5-4FB8-8EB9-5FC8D8893AE3}" srcId="{B0577D01-AA26-4241-BBD0-A703E6191102}" destId="{6472F134-09A5-42BC-8103-E83E6734037B}" srcOrd="5" destOrd="0" parTransId="{DEB0A0FC-EFBE-4697-BBC8-BCDC7EB87C8C}" sibTransId="{9EDEBB33-699E-4C10-8E3F-3AFBE360FF88}"/>
    <dgm:cxn modelId="{1B02234C-4B3F-4246-B352-ABA26A050716}" type="presOf" srcId="{32E29B0F-BFC3-4003-A27A-B9A084CBC4AB}" destId="{1D14585D-E6FA-4D63-8DB4-BC8CB3F07519}" srcOrd="1" destOrd="0" presId="urn:microsoft.com/office/officeart/2005/8/layout/radial5"/>
    <dgm:cxn modelId="{A359E0CB-7B9C-438C-9638-C6EBC22DE92C}" type="presOf" srcId="{B0577D01-AA26-4241-BBD0-A703E6191102}" destId="{4227483B-D7C1-4BFD-9CCC-A31D5F52B5E2}" srcOrd="0" destOrd="0" presId="urn:microsoft.com/office/officeart/2005/8/layout/radial5"/>
    <dgm:cxn modelId="{D87FEC7B-C93B-4A11-B811-A5D60A6255B2}" srcId="{B0577D01-AA26-4241-BBD0-A703E6191102}" destId="{4F66D56E-2715-43E7-97BA-2A4EEC35790C}" srcOrd="1" destOrd="0" parTransId="{A2BD520A-3D39-45D5-9A6C-6303319F81CA}" sibTransId="{ECC7EC72-D9CF-4FDB-83E8-2160BA8788D9}"/>
    <dgm:cxn modelId="{5B1C47D5-C3BC-403F-98D5-C1EA784F7CB8}" type="presOf" srcId="{F4ED614D-9A22-49FD-A788-87D297D3203C}" destId="{7A9F7B79-BA49-4357-9A5F-FAACFFC43ADF}" srcOrd="1" destOrd="0" presId="urn:microsoft.com/office/officeart/2005/8/layout/radial5"/>
    <dgm:cxn modelId="{1BD1769C-F671-40E4-8DDE-FD68E0E2E35C}" srcId="{66FAD1D7-CB4C-4E2F-B0AE-383E94AB803F}" destId="{B0577D01-AA26-4241-BBD0-A703E6191102}" srcOrd="0" destOrd="0" parTransId="{E791F8E9-402C-4A15-85C1-D7A48F7D9AA8}" sibTransId="{C69889B6-1551-494B-9BA1-98B72D093ECA}"/>
    <dgm:cxn modelId="{919AACF4-AF7F-41B6-B280-2E0897A48AB6}" type="presOf" srcId="{8C0BE45A-D480-4B75-958F-18993F24D6EF}" destId="{B7678888-2A46-49B9-A93E-A08FBF9565B4}" srcOrd="0" destOrd="0" presId="urn:microsoft.com/office/officeart/2005/8/layout/radial5"/>
    <dgm:cxn modelId="{0A2843E0-CAB6-4474-B4D2-918C68C7D3DF}" type="presOf" srcId="{DEB0A0FC-EFBE-4697-BBC8-BCDC7EB87C8C}" destId="{FE38630A-3C4F-4F20-A2F7-D4807C72D900}" srcOrd="0" destOrd="0" presId="urn:microsoft.com/office/officeart/2005/8/layout/radial5"/>
    <dgm:cxn modelId="{1A17CDA0-D9BA-4079-91BD-94D77B4FFD2F}" type="presOf" srcId="{DEB0A0FC-EFBE-4697-BBC8-BCDC7EB87C8C}" destId="{405CCD33-C6EC-4AE5-8978-BE5C5360A4A2}" srcOrd="1" destOrd="0" presId="urn:microsoft.com/office/officeart/2005/8/layout/radial5"/>
    <dgm:cxn modelId="{4D3B4D72-4393-4B17-91E2-FF13A493CA9F}" type="presOf" srcId="{943CDD36-9B0A-4B4A-9CF0-ACC6DE0A8886}" destId="{6DF36D9B-3F75-4DAA-B906-6A0B9532209A}" srcOrd="0" destOrd="0" presId="urn:microsoft.com/office/officeart/2005/8/layout/radial5"/>
    <dgm:cxn modelId="{B2508DF9-8A8E-4CE6-A2E3-EFC1B2F1ABB8}" type="presOf" srcId="{A2BD520A-3D39-45D5-9A6C-6303319F81CA}" destId="{0B415B64-95C1-4469-9D6A-4DB3E3FA8A24}" srcOrd="1" destOrd="0" presId="urn:microsoft.com/office/officeart/2005/8/layout/radial5"/>
    <dgm:cxn modelId="{DAE137C7-8CB4-4C95-91F6-D75ECE1BBD72}" type="presOf" srcId="{F8588541-1F5C-41B3-A89E-8EDB83C05814}" destId="{BCF30A70-20AE-41D6-ABE0-726CA23614CD}" srcOrd="0" destOrd="0" presId="urn:microsoft.com/office/officeart/2005/8/layout/radial5"/>
    <dgm:cxn modelId="{67B780F3-0F38-4C3E-A99D-DB91E7849058}" srcId="{B0577D01-AA26-4241-BBD0-A703E6191102}" destId="{51515D69-7D2C-4152-8818-73B3B75D9E2B}" srcOrd="2" destOrd="0" parTransId="{413DDEB2-44B6-4E8F-A40F-4D0FD80C230A}" sibTransId="{A72FAC29-1BF9-463A-A152-3ED092EA84A1}"/>
    <dgm:cxn modelId="{9C5E2BAF-F1A6-4F4D-A0B6-7E97BB45E66A}" type="presOf" srcId="{51515D69-7D2C-4152-8818-73B3B75D9E2B}" destId="{6C98127F-3D13-4EBD-A4ED-998CB4FFF5B7}" srcOrd="0" destOrd="0" presId="urn:microsoft.com/office/officeart/2005/8/layout/radial5"/>
    <dgm:cxn modelId="{3EF3F8C8-7D97-4F41-9A8A-F29CF0126E23}" type="presOf" srcId="{413DDEB2-44B6-4E8F-A40F-4D0FD80C230A}" destId="{E92B5E7B-76BC-4004-B65F-5743D0D9B6A7}" srcOrd="1" destOrd="0" presId="urn:microsoft.com/office/officeart/2005/8/layout/radial5"/>
    <dgm:cxn modelId="{FA3C07D2-C464-4EC7-9D0C-924419F74B20}" type="presOf" srcId="{79113047-350A-421C-A5A7-33D3BD06CCA2}" destId="{06C99328-3A50-43C6-95D4-1A440577179F}" srcOrd="0" destOrd="0" presId="urn:microsoft.com/office/officeart/2005/8/layout/radial5"/>
    <dgm:cxn modelId="{69ADA8DE-976B-4E26-B09D-D06F1A616A2F}" type="presOf" srcId="{6472F134-09A5-42BC-8103-E83E6734037B}" destId="{D79A9F73-60D0-409F-A8E5-D23EFB031175}" srcOrd="0" destOrd="0" presId="urn:microsoft.com/office/officeart/2005/8/layout/radial5"/>
    <dgm:cxn modelId="{63A02217-DAAE-4E2E-A5E4-33A71D717F01}" type="presParOf" srcId="{9200CFBA-6169-4570-A3AC-347B38B6E819}" destId="{4227483B-D7C1-4BFD-9CCC-A31D5F52B5E2}" srcOrd="0" destOrd="0" presId="urn:microsoft.com/office/officeart/2005/8/layout/radial5"/>
    <dgm:cxn modelId="{F4CE73CA-BA32-4295-A5F1-C5E9498B1A09}" type="presParOf" srcId="{9200CFBA-6169-4570-A3AC-347B38B6E819}" destId="{B7678888-2A46-49B9-A93E-A08FBF9565B4}" srcOrd="1" destOrd="0" presId="urn:microsoft.com/office/officeart/2005/8/layout/radial5"/>
    <dgm:cxn modelId="{9E5F9705-8A27-4E07-8207-13FEF1A09438}" type="presParOf" srcId="{B7678888-2A46-49B9-A93E-A08FBF9565B4}" destId="{D4706980-BBF3-4E12-BE01-FEB88C381B0F}" srcOrd="0" destOrd="0" presId="urn:microsoft.com/office/officeart/2005/8/layout/radial5"/>
    <dgm:cxn modelId="{FF83A588-99AC-4D4A-AFFE-AF0420C77EFF}" type="presParOf" srcId="{9200CFBA-6169-4570-A3AC-347B38B6E819}" destId="{B8F16F50-CD2F-4ED0-A75A-421660C52565}" srcOrd="2" destOrd="0" presId="urn:microsoft.com/office/officeart/2005/8/layout/radial5"/>
    <dgm:cxn modelId="{DAEB2B3E-B98B-44BD-8EE5-EBB76432D9B0}" type="presParOf" srcId="{9200CFBA-6169-4570-A3AC-347B38B6E819}" destId="{2CE25DDD-19EA-4D75-8280-0418F3CF708A}" srcOrd="3" destOrd="0" presId="urn:microsoft.com/office/officeart/2005/8/layout/radial5"/>
    <dgm:cxn modelId="{63119A1D-15DE-48E4-846A-DFC3F3D3D562}" type="presParOf" srcId="{2CE25DDD-19EA-4D75-8280-0418F3CF708A}" destId="{0B415B64-95C1-4469-9D6A-4DB3E3FA8A24}" srcOrd="0" destOrd="0" presId="urn:microsoft.com/office/officeart/2005/8/layout/radial5"/>
    <dgm:cxn modelId="{5664BBDE-8E5F-459A-8FA5-045CF62C6BAD}" type="presParOf" srcId="{9200CFBA-6169-4570-A3AC-347B38B6E819}" destId="{5B258096-BE07-4F46-9446-E46B276C073C}" srcOrd="4" destOrd="0" presId="urn:microsoft.com/office/officeart/2005/8/layout/radial5"/>
    <dgm:cxn modelId="{B2A488EC-2EA9-4E24-91DE-63CECA8D79E0}" type="presParOf" srcId="{9200CFBA-6169-4570-A3AC-347B38B6E819}" destId="{5FB0ECF2-D89B-4E1C-98C3-2757DA286B45}" srcOrd="5" destOrd="0" presId="urn:microsoft.com/office/officeart/2005/8/layout/radial5"/>
    <dgm:cxn modelId="{9BC70373-49C4-4490-BB7F-8D5419D66DA6}" type="presParOf" srcId="{5FB0ECF2-D89B-4E1C-98C3-2757DA286B45}" destId="{E92B5E7B-76BC-4004-B65F-5743D0D9B6A7}" srcOrd="0" destOrd="0" presId="urn:microsoft.com/office/officeart/2005/8/layout/radial5"/>
    <dgm:cxn modelId="{E78C5C67-B71B-4575-94A4-1BB453C0673C}" type="presParOf" srcId="{9200CFBA-6169-4570-A3AC-347B38B6E819}" destId="{6C98127F-3D13-4EBD-A4ED-998CB4FFF5B7}" srcOrd="6" destOrd="0" presId="urn:microsoft.com/office/officeart/2005/8/layout/radial5"/>
    <dgm:cxn modelId="{E4F8D6A6-DB29-4D3E-A109-A1222390ABD8}" type="presParOf" srcId="{9200CFBA-6169-4570-A3AC-347B38B6E819}" destId="{434C0F15-9F16-4922-92C2-02AEE89AD535}" srcOrd="7" destOrd="0" presId="urn:microsoft.com/office/officeart/2005/8/layout/radial5"/>
    <dgm:cxn modelId="{C0A93545-9C3E-4DCE-99DE-9C4E68F6A96F}" type="presParOf" srcId="{434C0F15-9F16-4922-92C2-02AEE89AD535}" destId="{1D14585D-E6FA-4D63-8DB4-BC8CB3F07519}" srcOrd="0" destOrd="0" presId="urn:microsoft.com/office/officeart/2005/8/layout/radial5"/>
    <dgm:cxn modelId="{1035970C-26EE-43A5-A412-AF06B5AEE9FB}" type="presParOf" srcId="{9200CFBA-6169-4570-A3AC-347B38B6E819}" destId="{BCF30A70-20AE-41D6-ABE0-726CA23614CD}" srcOrd="8" destOrd="0" presId="urn:microsoft.com/office/officeart/2005/8/layout/radial5"/>
    <dgm:cxn modelId="{6098D36D-8610-4881-897C-8876A1A7EF85}" type="presParOf" srcId="{9200CFBA-6169-4570-A3AC-347B38B6E819}" destId="{B545D2F3-CA04-482A-8F8F-F83B5BAA79E6}" srcOrd="9" destOrd="0" presId="urn:microsoft.com/office/officeart/2005/8/layout/radial5"/>
    <dgm:cxn modelId="{7E0DB4A3-07EE-4C31-947A-93136A29BA83}" type="presParOf" srcId="{B545D2F3-CA04-482A-8F8F-F83B5BAA79E6}" destId="{7A9F7B79-BA49-4357-9A5F-FAACFFC43ADF}" srcOrd="0" destOrd="0" presId="urn:microsoft.com/office/officeart/2005/8/layout/radial5"/>
    <dgm:cxn modelId="{D0953A15-A095-4622-83CF-BF82E2B2C740}" type="presParOf" srcId="{9200CFBA-6169-4570-A3AC-347B38B6E819}" destId="{06C99328-3A50-43C6-95D4-1A440577179F}" srcOrd="10" destOrd="0" presId="urn:microsoft.com/office/officeart/2005/8/layout/radial5"/>
    <dgm:cxn modelId="{860F6DD3-2EF3-42EB-B8DB-2A816D83075A}" type="presParOf" srcId="{9200CFBA-6169-4570-A3AC-347B38B6E819}" destId="{FE38630A-3C4F-4F20-A2F7-D4807C72D900}" srcOrd="11" destOrd="0" presId="urn:microsoft.com/office/officeart/2005/8/layout/radial5"/>
    <dgm:cxn modelId="{04E4CC76-373F-4EA8-B580-77A45C6ED93A}" type="presParOf" srcId="{FE38630A-3C4F-4F20-A2F7-D4807C72D900}" destId="{405CCD33-C6EC-4AE5-8978-BE5C5360A4A2}" srcOrd="0" destOrd="0" presId="urn:microsoft.com/office/officeart/2005/8/layout/radial5"/>
    <dgm:cxn modelId="{47E330F0-75BE-4F28-9B26-2FF627EABC28}" type="presParOf" srcId="{9200CFBA-6169-4570-A3AC-347B38B6E819}" destId="{D79A9F73-60D0-409F-A8E5-D23EFB031175}" srcOrd="12" destOrd="0" presId="urn:microsoft.com/office/officeart/2005/8/layout/radial5"/>
    <dgm:cxn modelId="{3DB5B880-DC3E-4E8B-905E-628297246DAB}" type="presParOf" srcId="{9200CFBA-6169-4570-A3AC-347B38B6E819}" destId="{9AEC557D-D6FB-40C3-A7B7-5D05BAE05036}" srcOrd="13" destOrd="0" presId="urn:microsoft.com/office/officeart/2005/8/layout/radial5"/>
    <dgm:cxn modelId="{32A042F5-FD35-44C2-A68C-E2F5C78E944E}" type="presParOf" srcId="{9AEC557D-D6FB-40C3-A7B7-5D05BAE05036}" destId="{418106AC-2732-46EF-B391-F8CB4F165AE0}" srcOrd="0" destOrd="0" presId="urn:microsoft.com/office/officeart/2005/8/layout/radial5"/>
    <dgm:cxn modelId="{2091D7B0-74C3-4FB1-8512-EB736BE5B8A5}" type="presParOf" srcId="{9200CFBA-6169-4570-A3AC-347B38B6E819}" destId="{6DF36D9B-3F75-4DAA-B906-6A0B9532209A}" srcOrd="14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21BB0FA-0AF0-41E6-8A42-B34FAE59A7FE}" type="doc">
      <dgm:prSet loTypeId="urn:microsoft.com/office/officeart/2008/layout/RadialCluster" loCatId="cycle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ru-RU"/>
        </a:p>
      </dgm:t>
    </dgm:pt>
    <dgm:pt modelId="{A42D1860-6FB5-443B-B198-9F8D3CDA8D1D}">
      <dgm:prSet phldrT="[Текст]" custT="1"/>
      <dgm:spPr>
        <a:effectLst>
          <a:innerShdw blurRad="114300">
            <a:prstClr val="black"/>
          </a:innerShdw>
        </a:effectLst>
      </dgm:spPr>
      <dgm:t>
        <a:bodyPr/>
        <a:lstStyle/>
        <a:p>
          <a:r>
            <a:rPr lang="ru-RU" sz="2800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Показатели системы оценки качества финансового менеджмента включают в себя:</a:t>
          </a:r>
          <a:endParaRPr lang="ru-RU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F6B53A-6C2D-4289-8FD4-1F1AD9279444}" type="parTrans" cxnId="{94E13A22-2CCB-4721-BB34-CD2772CC34CB}">
      <dgm:prSet/>
      <dgm:spPr/>
      <dgm:t>
        <a:bodyPr/>
        <a:lstStyle/>
        <a:p>
          <a:endParaRPr lang="ru-RU"/>
        </a:p>
      </dgm:t>
    </dgm:pt>
    <dgm:pt modelId="{2A466DC7-3C56-424F-BB33-1E2762858809}" type="sibTrans" cxnId="{94E13A22-2CCB-4721-BB34-CD2772CC34CB}">
      <dgm:prSet/>
      <dgm:spPr/>
      <dgm:t>
        <a:bodyPr/>
        <a:lstStyle/>
        <a:p>
          <a:endParaRPr lang="ru-RU"/>
        </a:p>
      </dgm:t>
    </dgm:pt>
    <dgm:pt modelId="{0CB2A7ED-4C43-4019-8F78-7575A4687D2E}">
      <dgm:prSet phldrT="[Текст]" custT="1"/>
      <dgm:spPr>
        <a:effectLst>
          <a:innerShdw blurRad="114300">
            <a:prstClr val="black"/>
          </a:innerShdw>
        </a:effectLst>
      </dgm:spPr>
      <dgm:t>
        <a:bodyPr/>
        <a:lstStyle/>
        <a:p>
          <a:r>
            <a:rPr lang="ru-RU" sz="25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Показатели операционной</a:t>
          </a:r>
        </a:p>
        <a:p>
          <a:r>
            <a:rPr lang="ru-RU" sz="25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эффективности</a:t>
          </a:r>
          <a:endParaRPr lang="ru-RU" sz="25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151251D-D501-4936-A0FF-2419F7458A16}" type="parTrans" cxnId="{418A6073-866E-4BD0-9E87-7C9C0574392A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E1D0E64-95B7-4761-9274-46682BCA784E}" type="sibTrans" cxnId="{418A6073-866E-4BD0-9E87-7C9C0574392A}">
      <dgm:prSet/>
      <dgm:spPr/>
      <dgm:t>
        <a:bodyPr/>
        <a:lstStyle/>
        <a:p>
          <a:endParaRPr lang="ru-RU"/>
        </a:p>
      </dgm:t>
    </dgm:pt>
    <dgm:pt modelId="{F0B821D0-07F1-49BE-975C-7C5700A570AA}">
      <dgm:prSet phldrT="[Текст]"/>
      <dgm:spPr>
        <a:effectLst>
          <a:innerShdw blurRad="114300">
            <a:prstClr val="black"/>
          </a:innerShdw>
        </a:effectLst>
      </dgm:spPr>
      <dgm:t>
        <a:bodyPr/>
        <a:lstStyle/>
        <a:p>
          <a: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Дисквалифицирующие показатели </a:t>
          </a:r>
          <a:b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</a:br>
          <a:r>
            <a:rPr lang="ru-RU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качества финансового менеджмента</a:t>
          </a:r>
          <a:endParaRPr lang="ru-RU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1AAD492-9CCE-4E85-AEA9-35740B986FCB}" type="parTrans" cxnId="{D420FAA1-390F-41BE-8C09-9BA8AE3892C2}">
      <dgm:prSet/>
      <dgm:spPr/>
      <dgm:t>
        <a:bodyPr/>
        <a:lstStyle/>
        <a:p>
          <a:endParaRPr lang="ru-RU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F3B0E87-AC19-4022-8A1E-640A397E1484}" type="sibTrans" cxnId="{D420FAA1-390F-41BE-8C09-9BA8AE3892C2}">
      <dgm:prSet/>
      <dgm:spPr/>
      <dgm:t>
        <a:bodyPr/>
        <a:lstStyle/>
        <a:p>
          <a:endParaRPr lang="ru-RU"/>
        </a:p>
      </dgm:t>
    </dgm:pt>
    <dgm:pt modelId="{B0DA809A-DDD3-4C50-A823-FC1629E851D0}">
      <dgm:prSet phldrT="[Текст]"/>
      <dgm:spPr>
        <a:scene3d>
          <a:camera prst="orthographicFront"/>
          <a:lightRig rig="threePt" dir="t"/>
        </a:scene3d>
        <a:sp3d>
          <a:bevelT w="139700" h="139700" prst="divot"/>
        </a:sp3d>
      </dgm:spPr>
      <dgm:t>
        <a:bodyPr/>
        <a:lstStyle/>
        <a:p>
          <a:endParaRPr lang="ru-RU"/>
        </a:p>
      </dgm:t>
    </dgm:pt>
    <dgm:pt modelId="{97D97FDF-ED58-487E-B723-C404C6E59CE0}" type="parTrans" cxnId="{32A5DA61-6A72-4AF4-AE3B-602D00259926}">
      <dgm:prSet/>
      <dgm:spPr/>
      <dgm:t>
        <a:bodyPr/>
        <a:lstStyle/>
        <a:p>
          <a:endParaRPr lang="ru-RU"/>
        </a:p>
      </dgm:t>
    </dgm:pt>
    <dgm:pt modelId="{48BB2F13-B388-490B-AADF-A357BA8787F0}" type="sibTrans" cxnId="{32A5DA61-6A72-4AF4-AE3B-602D00259926}">
      <dgm:prSet/>
      <dgm:spPr/>
      <dgm:t>
        <a:bodyPr/>
        <a:lstStyle/>
        <a:p>
          <a:endParaRPr lang="ru-RU"/>
        </a:p>
      </dgm:t>
    </dgm:pt>
    <dgm:pt modelId="{3FCD77C1-E849-4F5F-8B43-EEF93BF1C18C}" type="pres">
      <dgm:prSet presAssocID="{921BB0FA-0AF0-41E6-8A42-B34FAE59A7FE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  <dgm:t>
        <a:bodyPr/>
        <a:lstStyle/>
        <a:p>
          <a:endParaRPr lang="ru-RU"/>
        </a:p>
      </dgm:t>
    </dgm:pt>
    <dgm:pt modelId="{7B25AA60-EC18-42EB-9FEC-405A6A5A7348}" type="pres">
      <dgm:prSet presAssocID="{A42D1860-6FB5-443B-B198-9F8D3CDA8D1D}" presName="singleCycle" presStyleCnt="0"/>
      <dgm:spPr/>
    </dgm:pt>
    <dgm:pt modelId="{A73D396F-963C-403D-8BDA-98491C58683F}" type="pres">
      <dgm:prSet presAssocID="{A42D1860-6FB5-443B-B198-9F8D3CDA8D1D}" presName="singleCenter" presStyleLbl="node1" presStyleIdx="0" presStyleCnt="3" custScaleX="315762" custScaleY="88574" custLinFactNeighborX="-3388" custLinFactNeighborY="-46238">
        <dgm:presLayoutVars>
          <dgm:chMax val="7"/>
          <dgm:chPref val="7"/>
        </dgm:presLayoutVars>
      </dgm:prSet>
      <dgm:spPr/>
      <dgm:t>
        <a:bodyPr/>
        <a:lstStyle/>
        <a:p>
          <a:endParaRPr lang="ru-RU"/>
        </a:p>
      </dgm:t>
    </dgm:pt>
    <dgm:pt modelId="{F8BB656B-FBB5-4144-9548-015951FA1709}" type="pres">
      <dgm:prSet presAssocID="{9151251D-D501-4936-A0FF-2419F7458A16}" presName="Name56" presStyleLbl="parChTrans1D2" presStyleIdx="0" presStyleCnt="2"/>
      <dgm:spPr/>
      <dgm:t>
        <a:bodyPr/>
        <a:lstStyle/>
        <a:p>
          <a:endParaRPr lang="ru-RU"/>
        </a:p>
      </dgm:t>
    </dgm:pt>
    <dgm:pt modelId="{EEC1D123-1372-48F8-9235-C18F7C7ECF98}" type="pres">
      <dgm:prSet presAssocID="{0CB2A7ED-4C43-4019-8F78-7575A4687D2E}" presName="text0" presStyleLbl="node1" presStyleIdx="1" presStyleCnt="3" custScaleX="407129" custScaleY="152961" custRadScaleRad="132063" custRadScaleInc="14274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742742E-FB6F-46B4-8F5E-2EA55821174A}" type="pres">
      <dgm:prSet presAssocID="{51AAD492-9CCE-4E85-AEA9-35740B986FCB}" presName="Name56" presStyleLbl="parChTrans1D2" presStyleIdx="1" presStyleCnt="2"/>
      <dgm:spPr/>
      <dgm:t>
        <a:bodyPr/>
        <a:lstStyle/>
        <a:p>
          <a:endParaRPr lang="ru-RU"/>
        </a:p>
      </dgm:t>
    </dgm:pt>
    <dgm:pt modelId="{4FE7A4EE-CD5A-4767-9B0D-C222A3817190}" type="pres">
      <dgm:prSet presAssocID="{F0B821D0-07F1-49BE-975C-7C5700A570AA}" presName="text0" presStyleLbl="node1" presStyleIdx="2" presStyleCnt="3" custScaleX="405508" custScaleY="151368" custRadScaleRad="134865" custRadScaleInc="5853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418A6073-866E-4BD0-9E87-7C9C0574392A}" srcId="{A42D1860-6FB5-443B-B198-9F8D3CDA8D1D}" destId="{0CB2A7ED-4C43-4019-8F78-7575A4687D2E}" srcOrd="0" destOrd="0" parTransId="{9151251D-D501-4936-A0FF-2419F7458A16}" sibTransId="{EE1D0E64-95B7-4761-9274-46682BCA784E}"/>
    <dgm:cxn modelId="{94E13A22-2CCB-4721-BB34-CD2772CC34CB}" srcId="{921BB0FA-0AF0-41E6-8A42-B34FAE59A7FE}" destId="{A42D1860-6FB5-443B-B198-9F8D3CDA8D1D}" srcOrd="0" destOrd="0" parTransId="{03F6B53A-6C2D-4289-8FD4-1F1AD9279444}" sibTransId="{2A466DC7-3C56-424F-BB33-1E2762858809}"/>
    <dgm:cxn modelId="{D420FAA1-390F-41BE-8C09-9BA8AE3892C2}" srcId="{A42D1860-6FB5-443B-B198-9F8D3CDA8D1D}" destId="{F0B821D0-07F1-49BE-975C-7C5700A570AA}" srcOrd="1" destOrd="0" parTransId="{51AAD492-9CCE-4E85-AEA9-35740B986FCB}" sibTransId="{1F3B0E87-AC19-4022-8A1E-640A397E1484}"/>
    <dgm:cxn modelId="{9602733A-BF79-45D5-870F-805672940A1D}" type="presOf" srcId="{A42D1860-6FB5-443B-B198-9F8D3CDA8D1D}" destId="{A73D396F-963C-403D-8BDA-98491C58683F}" srcOrd="0" destOrd="0" presId="urn:microsoft.com/office/officeart/2008/layout/RadialCluster"/>
    <dgm:cxn modelId="{32A5DA61-6A72-4AF4-AE3B-602D00259926}" srcId="{921BB0FA-0AF0-41E6-8A42-B34FAE59A7FE}" destId="{B0DA809A-DDD3-4C50-A823-FC1629E851D0}" srcOrd="1" destOrd="0" parTransId="{97D97FDF-ED58-487E-B723-C404C6E59CE0}" sibTransId="{48BB2F13-B388-490B-AADF-A357BA8787F0}"/>
    <dgm:cxn modelId="{D143952F-4A9A-42EE-ADAE-7700EAFAE55B}" type="presOf" srcId="{921BB0FA-0AF0-41E6-8A42-B34FAE59A7FE}" destId="{3FCD77C1-E849-4F5F-8B43-EEF93BF1C18C}" srcOrd="0" destOrd="0" presId="urn:microsoft.com/office/officeart/2008/layout/RadialCluster"/>
    <dgm:cxn modelId="{038F632F-8024-426E-942B-9A9DBF68D5CD}" type="presOf" srcId="{0CB2A7ED-4C43-4019-8F78-7575A4687D2E}" destId="{EEC1D123-1372-48F8-9235-C18F7C7ECF98}" srcOrd="0" destOrd="0" presId="urn:microsoft.com/office/officeart/2008/layout/RadialCluster"/>
    <dgm:cxn modelId="{7599AA13-43EC-4104-B900-012A62983D99}" type="presOf" srcId="{F0B821D0-07F1-49BE-975C-7C5700A570AA}" destId="{4FE7A4EE-CD5A-4767-9B0D-C222A3817190}" srcOrd="0" destOrd="0" presId="urn:microsoft.com/office/officeart/2008/layout/RadialCluster"/>
    <dgm:cxn modelId="{DC329949-7918-4E89-8B62-6428C0778F72}" type="presOf" srcId="{51AAD492-9CCE-4E85-AEA9-35740B986FCB}" destId="{2742742E-FB6F-46B4-8F5E-2EA55821174A}" srcOrd="0" destOrd="0" presId="urn:microsoft.com/office/officeart/2008/layout/RadialCluster"/>
    <dgm:cxn modelId="{6F89F0A5-298B-4F90-BA45-8DB191A5C735}" type="presOf" srcId="{9151251D-D501-4936-A0FF-2419F7458A16}" destId="{F8BB656B-FBB5-4144-9548-015951FA1709}" srcOrd="0" destOrd="0" presId="urn:microsoft.com/office/officeart/2008/layout/RadialCluster"/>
    <dgm:cxn modelId="{71481C9B-1394-4F9B-A451-12DB606BEC69}" type="presParOf" srcId="{3FCD77C1-E849-4F5F-8B43-EEF93BF1C18C}" destId="{7B25AA60-EC18-42EB-9FEC-405A6A5A7348}" srcOrd="0" destOrd="0" presId="urn:microsoft.com/office/officeart/2008/layout/RadialCluster"/>
    <dgm:cxn modelId="{7E5BFD19-8EEE-4992-9171-63EAA7101341}" type="presParOf" srcId="{7B25AA60-EC18-42EB-9FEC-405A6A5A7348}" destId="{A73D396F-963C-403D-8BDA-98491C58683F}" srcOrd="0" destOrd="0" presId="urn:microsoft.com/office/officeart/2008/layout/RadialCluster"/>
    <dgm:cxn modelId="{B3B7EC51-04BF-46BB-85B2-DB13815E32FF}" type="presParOf" srcId="{7B25AA60-EC18-42EB-9FEC-405A6A5A7348}" destId="{F8BB656B-FBB5-4144-9548-015951FA1709}" srcOrd="1" destOrd="0" presId="urn:microsoft.com/office/officeart/2008/layout/RadialCluster"/>
    <dgm:cxn modelId="{E007C426-2D9E-4CF5-97DF-2C46CE117702}" type="presParOf" srcId="{7B25AA60-EC18-42EB-9FEC-405A6A5A7348}" destId="{EEC1D123-1372-48F8-9235-C18F7C7ECF98}" srcOrd="2" destOrd="0" presId="urn:microsoft.com/office/officeart/2008/layout/RadialCluster"/>
    <dgm:cxn modelId="{CB6A8F72-7ECF-4D1A-A9E2-2E0C12A49D5F}" type="presParOf" srcId="{7B25AA60-EC18-42EB-9FEC-405A6A5A7348}" destId="{2742742E-FB6F-46B4-8F5E-2EA55821174A}" srcOrd="3" destOrd="0" presId="urn:microsoft.com/office/officeart/2008/layout/RadialCluster"/>
    <dgm:cxn modelId="{AA9C1998-70D5-4AF1-A5DB-2971DBC61B2B}" type="presParOf" srcId="{7B25AA60-EC18-42EB-9FEC-405A6A5A7348}" destId="{4FE7A4EE-CD5A-4767-9B0D-C222A3817190}" srcOrd="4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26EA5C79-D450-48AB-B1D0-9FC2FA95C3DD}" type="doc">
      <dgm:prSet loTypeId="urn:microsoft.com/office/officeart/2005/8/layout/radial4" loCatId="relationship" qsTypeId="urn:microsoft.com/office/officeart/2005/8/quickstyle/simple4" qsCatId="simple" csTypeId="urn:microsoft.com/office/officeart/2005/8/colors/colorful1" csCatId="colorful" phldr="1"/>
      <dgm:spPr/>
      <dgm:t>
        <a:bodyPr/>
        <a:lstStyle/>
        <a:p>
          <a:endParaRPr lang="ru-RU"/>
        </a:p>
      </dgm:t>
    </dgm:pt>
    <dgm:pt modelId="{AEC20B1B-88E4-482B-81B8-4295346E5AD1}">
      <dgm:prSet phldrT="[Текст]" custT="1"/>
      <dgm:spPr/>
      <dgm:t>
        <a:bodyPr/>
        <a:lstStyle/>
        <a:p>
          <a:pPr algn="ctr"/>
          <a:r>
            <a:rPr lang="ru-RU" sz="18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 i </a:t>
          </a:r>
          <a:r>
            <a:rPr lang="ru-RU" sz="1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- вес i-</a:t>
          </a:r>
          <a:r>
            <a:rPr lang="ru-RU" sz="16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го</a:t>
          </a:r>
          <a:r>
            <a:rPr lang="ru-RU" sz="1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направления оценки качества финансового менеджмента в итоговой оценке качества финансового менеджмента </a:t>
          </a:r>
        </a:p>
        <a:p>
          <a:pPr algn="ctr"/>
          <a:r>
            <a:rPr lang="ru-RU" sz="18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(S 1= 0,5; S 2= 0,2; S 3= 0,1; </a:t>
          </a:r>
        </a:p>
        <a:p>
          <a:pPr algn="ctr"/>
          <a:r>
            <a:rPr lang="ru-RU" sz="18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 4= 0,1; S 5= 0,1)</a:t>
          </a:r>
          <a:endParaRPr lang="ru-RU" sz="1800" dirty="0"/>
        </a:p>
      </dgm:t>
    </dgm:pt>
    <dgm:pt modelId="{8CC39078-9095-41CF-9AC8-D80C037E6377}" type="parTrans" cxnId="{F94A9BDF-50D7-4308-9D83-A3D31548C99C}">
      <dgm:prSet/>
      <dgm:spPr/>
      <dgm:t>
        <a:bodyPr/>
        <a:lstStyle/>
        <a:p>
          <a:pPr algn="ctr"/>
          <a:endParaRPr lang="ru-RU"/>
        </a:p>
      </dgm:t>
    </dgm:pt>
    <dgm:pt modelId="{105CF86C-0F22-4916-935E-073ECA80CC44}" type="sibTrans" cxnId="{F94A9BDF-50D7-4308-9D83-A3D31548C99C}">
      <dgm:prSet/>
      <dgm:spPr/>
      <dgm:t>
        <a:bodyPr/>
        <a:lstStyle/>
        <a:p>
          <a:pPr algn="ctr"/>
          <a:endParaRPr lang="ru-RU"/>
        </a:p>
      </dgm:t>
    </dgm:pt>
    <dgm:pt modelId="{2F35C0C6-F740-4C9B-B359-8311CD583B94}">
      <dgm:prSet phldrT="[Текст]" custT="1"/>
      <dgm:spPr/>
      <dgm:t>
        <a:bodyPr/>
        <a:lstStyle/>
        <a:p>
          <a:pPr algn="ctr"/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 1 - оценка качества управления расходами бюджета;</a:t>
          </a:r>
          <a:endParaRPr lang="ru-RU" sz="1400" dirty="0"/>
        </a:p>
      </dgm:t>
    </dgm:pt>
    <dgm:pt modelId="{D2041866-A234-4675-9075-E6E4D60E6F61}" type="parTrans" cxnId="{660149E8-071C-45E6-8B78-1D3FA9D7BF2B}">
      <dgm:prSet/>
      <dgm:spPr/>
      <dgm:t>
        <a:bodyPr/>
        <a:lstStyle/>
        <a:p>
          <a:pPr algn="ctr"/>
          <a:endParaRPr lang="ru-RU"/>
        </a:p>
      </dgm:t>
    </dgm:pt>
    <dgm:pt modelId="{0D74659A-9891-4AF4-BCBB-877A2754959D}" type="sibTrans" cxnId="{660149E8-071C-45E6-8B78-1D3FA9D7BF2B}">
      <dgm:prSet/>
      <dgm:spPr/>
      <dgm:t>
        <a:bodyPr/>
        <a:lstStyle/>
        <a:p>
          <a:pPr algn="ctr"/>
          <a:endParaRPr lang="ru-RU"/>
        </a:p>
      </dgm:t>
    </dgm:pt>
    <dgm:pt modelId="{5CC4EEB1-7CB4-4F9C-84AF-D06456BF876E}">
      <dgm:prSet phldrT="[Текст]" custT="1"/>
      <dgm:spPr/>
      <dgm:t>
        <a:bodyPr/>
        <a:lstStyle/>
        <a:p>
          <a:pPr algn="ctr"/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 2 - оценка качества управления доходами бюджета;</a:t>
          </a:r>
          <a:endParaRPr lang="ru-RU" sz="1400" dirty="0"/>
        </a:p>
      </dgm:t>
    </dgm:pt>
    <dgm:pt modelId="{8C7EA842-7F9D-4E49-BF35-EB2A757511D3}" type="parTrans" cxnId="{DCB49D83-9460-4CD9-8C0C-92D855B89C41}">
      <dgm:prSet/>
      <dgm:spPr/>
      <dgm:t>
        <a:bodyPr/>
        <a:lstStyle/>
        <a:p>
          <a:pPr algn="ctr"/>
          <a:endParaRPr lang="ru-RU"/>
        </a:p>
      </dgm:t>
    </dgm:pt>
    <dgm:pt modelId="{2762B5BF-4460-4941-A836-7E72567E6128}" type="sibTrans" cxnId="{DCB49D83-9460-4CD9-8C0C-92D855B89C41}">
      <dgm:prSet/>
      <dgm:spPr/>
      <dgm:t>
        <a:bodyPr/>
        <a:lstStyle/>
        <a:p>
          <a:pPr algn="ctr"/>
          <a:endParaRPr lang="ru-RU"/>
        </a:p>
      </dgm:t>
    </dgm:pt>
    <dgm:pt modelId="{64ABD12E-C68A-4172-B4F6-76449C28FD6C}">
      <dgm:prSet phldrT="[Текст]" custT="1"/>
      <dgm:spPr/>
      <dgm:t>
        <a:bodyPr/>
        <a:lstStyle/>
        <a:p>
          <a:pPr algn="ctr"/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 3 - оценка качества ведения учета и составления бюджетной отчетности;</a:t>
          </a:r>
          <a:endParaRPr lang="ru-RU" sz="1400" dirty="0"/>
        </a:p>
      </dgm:t>
    </dgm:pt>
    <dgm:pt modelId="{B981203E-20C7-4B8D-B6FC-80490388FEC2}" type="parTrans" cxnId="{786A05A9-BC18-4666-961C-073778298123}">
      <dgm:prSet/>
      <dgm:spPr/>
      <dgm:t>
        <a:bodyPr/>
        <a:lstStyle/>
        <a:p>
          <a:pPr algn="ctr"/>
          <a:endParaRPr lang="ru-RU"/>
        </a:p>
      </dgm:t>
    </dgm:pt>
    <dgm:pt modelId="{8B12EC66-7447-43A4-AEFB-327E649370CC}" type="sibTrans" cxnId="{786A05A9-BC18-4666-961C-073778298123}">
      <dgm:prSet/>
      <dgm:spPr/>
      <dgm:t>
        <a:bodyPr/>
        <a:lstStyle/>
        <a:p>
          <a:pPr algn="ctr"/>
          <a:endParaRPr lang="ru-RU"/>
        </a:p>
      </dgm:t>
    </dgm:pt>
    <dgm:pt modelId="{272F4215-82FD-4173-BBBD-2009D5F46381}">
      <dgm:prSet phldrT="[Текст]" custT="1"/>
      <dgm:spPr/>
      <dgm:t>
        <a:bodyPr/>
        <a:lstStyle/>
        <a:p>
          <a:pPr algn="ctr"/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 5 - оценка качества управления активами.</a:t>
          </a:r>
          <a:endParaRPr lang="ru-RU" sz="1400" dirty="0"/>
        </a:p>
      </dgm:t>
    </dgm:pt>
    <dgm:pt modelId="{DB6A1628-8B9F-462E-8667-43D06396AF00}" type="parTrans" cxnId="{BB43C1CF-3D75-4DF1-B706-65975EA9E63C}">
      <dgm:prSet/>
      <dgm:spPr/>
      <dgm:t>
        <a:bodyPr/>
        <a:lstStyle/>
        <a:p>
          <a:pPr algn="ctr"/>
          <a:endParaRPr lang="ru-RU"/>
        </a:p>
      </dgm:t>
    </dgm:pt>
    <dgm:pt modelId="{C2EFC09D-D959-45B1-BD89-3EB04E1F1995}" type="sibTrans" cxnId="{BB43C1CF-3D75-4DF1-B706-65975EA9E63C}">
      <dgm:prSet/>
      <dgm:spPr/>
      <dgm:t>
        <a:bodyPr/>
        <a:lstStyle/>
        <a:p>
          <a:pPr algn="ctr"/>
          <a:endParaRPr lang="ru-RU"/>
        </a:p>
      </dgm:t>
    </dgm:pt>
    <dgm:pt modelId="{E8C128FF-C98D-44F5-8675-CFE28C8C4553}">
      <dgm:prSet phldrT="[Текст]" custT="1"/>
      <dgm:spPr/>
      <dgm:t>
        <a:bodyPr/>
        <a:lstStyle/>
        <a:p>
          <a:pPr algn="ctr"/>
          <a:r>
            <a:rPr lang="ru-RU" sz="1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 4 - оценка качества организации и осуществления внутреннего финансового контроля и аудита;</a:t>
          </a:r>
          <a:endParaRPr lang="ru-RU" sz="1400" dirty="0"/>
        </a:p>
      </dgm:t>
    </dgm:pt>
    <dgm:pt modelId="{FD92551B-F939-4095-B5A2-924D0A047B6B}" type="parTrans" cxnId="{B563F74E-5E0B-4C75-9E0E-2EB72C5629AF}">
      <dgm:prSet/>
      <dgm:spPr/>
      <dgm:t>
        <a:bodyPr/>
        <a:lstStyle/>
        <a:p>
          <a:pPr algn="ctr"/>
          <a:endParaRPr lang="ru-RU"/>
        </a:p>
      </dgm:t>
    </dgm:pt>
    <dgm:pt modelId="{9A9297E3-1DB1-4E1D-A439-51E6E4AD5046}" type="sibTrans" cxnId="{B563F74E-5E0B-4C75-9E0E-2EB72C5629AF}">
      <dgm:prSet/>
      <dgm:spPr/>
      <dgm:t>
        <a:bodyPr/>
        <a:lstStyle/>
        <a:p>
          <a:pPr algn="ctr"/>
          <a:endParaRPr lang="ru-RU"/>
        </a:p>
      </dgm:t>
    </dgm:pt>
    <dgm:pt modelId="{C57CF49F-3E69-4316-A6D1-0B80D4D678D6}" type="pres">
      <dgm:prSet presAssocID="{26EA5C79-D450-48AB-B1D0-9FC2FA95C3DD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8D7FB10-342B-45DD-8172-E9F994B4A4EF}" type="pres">
      <dgm:prSet presAssocID="{AEC20B1B-88E4-482B-81B8-4295346E5AD1}" presName="centerShape" presStyleLbl="node0" presStyleIdx="0" presStyleCnt="1" custScaleX="208596" custScaleY="103357" custLinFactNeighborX="-475" custLinFactNeighborY="40"/>
      <dgm:spPr/>
      <dgm:t>
        <a:bodyPr/>
        <a:lstStyle/>
        <a:p>
          <a:endParaRPr lang="ru-RU"/>
        </a:p>
      </dgm:t>
    </dgm:pt>
    <dgm:pt modelId="{1D552743-AB1C-4738-9C40-BC64CE6DF9A9}" type="pres">
      <dgm:prSet presAssocID="{D2041866-A234-4675-9075-E6E4D60E6F61}" presName="parTrans" presStyleLbl="bgSibTrans2D1" presStyleIdx="0" presStyleCnt="5"/>
      <dgm:spPr/>
      <dgm:t>
        <a:bodyPr/>
        <a:lstStyle/>
        <a:p>
          <a:endParaRPr lang="ru-RU"/>
        </a:p>
      </dgm:t>
    </dgm:pt>
    <dgm:pt modelId="{A6D63862-DB87-48A6-AA1B-C68320DBC284}" type="pres">
      <dgm:prSet presAssocID="{2F35C0C6-F740-4C9B-B359-8311CD583B94}" presName="node" presStyleLbl="node1" presStyleIdx="0" presStyleCnt="5" custScaleX="100000" custScaleY="52641" custRadScaleRad="113522" custRadScaleInc="49381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BA74FD1-5D22-47E9-8A21-F191F4E34319}" type="pres">
      <dgm:prSet presAssocID="{8C7EA842-7F9D-4E49-BF35-EB2A757511D3}" presName="parTrans" presStyleLbl="bgSibTrans2D1" presStyleIdx="1" presStyleCnt="5"/>
      <dgm:spPr/>
      <dgm:t>
        <a:bodyPr/>
        <a:lstStyle/>
        <a:p>
          <a:endParaRPr lang="ru-RU"/>
        </a:p>
      </dgm:t>
    </dgm:pt>
    <dgm:pt modelId="{346BB916-2854-430D-BB9D-F49CF00101B1}" type="pres">
      <dgm:prSet presAssocID="{5CC4EEB1-7CB4-4F9C-84AF-D06456BF876E}" presName="node" presStyleLbl="node1" presStyleIdx="1" presStyleCnt="5" custScaleX="88915" custScaleY="85796" custRadScaleRad="107834" custRadScaleInc="546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FF783C3-7A36-42D0-8713-1FDAA87A1B33}" type="pres">
      <dgm:prSet presAssocID="{B981203E-20C7-4B8D-B6FC-80490388FEC2}" presName="parTrans" presStyleLbl="bgSibTrans2D1" presStyleIdx="2" presStyleCnt="5"/>
      <dgm:spPr/>
      <dgm:t>
        <a:bodyPr/>
        <a:lstStyle/>
        <a:p>
          <a:endParaRPr lang="ru-RU"/>
        </a:p>
      </dgm:t>
    </dgm:pt>
    <dgm:pt modelId="{2D58B847-E0E1-49C2-A9D0-A2117F4E00B9}" type="pres">
      <dgm:prSet presAssocID="{64ABD12E-C68A-4172-B4F6-76449C28FD6C}" presName="node" presStyleLbl="node1" presStyleIdx="2" presStyleCnt="5" custScaleX="93542" custScaleY="81816" custRadScaleRad="85308" custRadScaleInc="-177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4472274-09B1-427A-AA08-1D66A8976816}" type="pres">
      <dgm:prSet presAssocID="{FD92551B-F939-4095-B5A2-924D0A047B6B}" presName="parTrans" presStyleLbl="bgSibTrans2D1" presStyleIdx="3" presStyleCnt="5"/>
      <dgm:spPr/>
      <dgm:t>
        <a:bodyPr/>
        <a:lstStyle/>
        <a:p>
          <a:endParaRPr lang="ru-RU"/>
        </a:p>
      </dgm:t>
    </dgm:pt>
    <dgm:pt modelId="{ADF2E72D-A127-4AF4-BE72-FB51AA1F4615}" type="pres">
      <dgm:prSet presAssocID="{E8C128FF-C98D-44F5-8675-CFE28C8C4553}" presName="node" presStyleLbl="node1" presStyleIdx="3" presStyleCnt="5" custScaleX="97943" custScaleY="90336" custRadScaleRad="109102" custRadScaleInc="-5668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F3A5F3A-5AAF-4F13-98A3-C0E8E5ABBD52}" type="pres">
      <dgm:prSet presAssocID="{DB6A1628-8B9F-462E-8667-43D06396AF00}" presName="parTrans" presStyleLbl="bgSibTrans2D1" presStyleIdx="4" presStyleCnt="5"/>
      <dgm:spPr/>
      <dgm:t>
        <a:bodyPr/>
        <a:lstStyle/>
        <a:p>
          <a:endParaRPr lang="ru-RU"/>
        </a:p>
      </dgm:t>
    </dgm:pt>
    <dgm:pt modelId="{93B07234-E6E6-45C3-96EE-69214CA33064}" type="pres">
      <dgm:prSet presAssocID="{272F4215-82FD-4173-BBBD-2009D5F46381}" presName="node" presStyleLbl="node1" presStyleIdx="4" presStyleCnt="5" custScaleX="91204" custScaleY="65935" custRadScaleRad="111888" custRadScaleInc="-4501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06B7D48-E41C-423C-B054-25D24C743830}" type="presOf" srcId="{26EA5C79-D450-48AB-B1D0-9FC2FA95C3DD}" destId="{C57CF49F-3E69-4316-A6D1-0B80D4D678D6}" srcOrd="0" destOrd="0" presId="urn:microsoft.com/office/officeart/2005/8/layout/radial4"/>
    <dgm:cxn modelId="{87993AC7-DFA5-4659-BB01-8EB1EF132621}" type="presOf" srcId="{B981203E-20C7-4B8D-B6FC-80490388FEC2}" destId="{0FF783C3-7A36-42D0-8713-1FDAA87A1B33}" srcOrd="0" destOrd="0" presId="urn:microsoft.com/office/officeart/2005/8/layout/radial4"/>
    <dgm:cxn modelId="{660149E8-071C-45E6-8B78-1D3FA9D7BF2B}" srcId="{AEC20B1B-88E4-482B-81B8-4295346E5AD1}" destId="{2F35C0C6-F740-4C9B-B359-8311CD583B94}" srcOrd="0" destOrd="0" parTransId="{D2041866-A234-4675-9075-E6E4D60E6F61}" sibTransId="{0D74659A-9891-4AF4-BCBB-877A2754959D}"/>
    <dgm:cxn modelId="{786A05A9-BC18-4666-961C-073778298123}" srcId="{AEC20B1B-88E4-482B-81B8-4295346E5AD1}" destId="{64ABD12E-C68A-4172-B4F6-76449C28FD6C}" srcOrd="2" destOrd="0" parTransId="{B981203E-20C7-4B8D-B6FC-80490388FEC2}" sibTransId="{8B12EC66-7447-43A4-AEFB-327E649370CC}"/>
    <dgm:cxn modelId="{06D5DBA2-8B0A-4084-995C-89CBE152C4F3}" type="presOf" srcId="{DB6A1628-8B9F-462E-8667-43D06396AF00}" destId="{CF3A5F3A-5AAF-4F13-98A3-C0E8E5ABBD52}" srcOrd="0" destOrd="0" presId="urn:microsoft.com/office/officeart/2005/8/layout/radial4"/>
    <dgm:cxn modelId="{B244EBAC-E4F3-4BB6-AF5D-8E827367964B}" type="presOf" srcId="{5CC4EEB1-7CB4-4F9C-84AF-D06456BF876E}" destId="{346BB916-2854-430D-BB9D-F49CF00101B1}" srcOrd="0" destOrd="0" presId="urn:microsoft.com/office/officeart/2005/8/layout/radial4"/>
    <dgm:cxn modelId="{77D7A90C-B8FD-407F-B098-82881D75C3B6}" type="presOf" srcId="{64ABD12E-C68A-4172-B4F6-76449C28FD6C}" destId="{2D58B847-E0E1-49C2-A9D0-A2117F4E00B9}" srcOrd="0" destOrd="0" presId="urn:microsoft.com/office/officeart/2005/8/layout/radial4"/>
    <dgm:cxn modelId="{BB43C1CF-3D75-4DF1-B706-65975EA9E63C}" srcId="{AEC20B1B-88E4-482B-81B8-4295346E5AD1}" destId="{272F4215-82FD-4173-BBBD-2009D5F46381}" srcOrd="4" destOrd="0" parTransId="{DB6A1628-8B9F-462E-8667-43D06396AF00}" sibTransId="{C2EFC09D-D959-45B1-BD89-3EB04E1F1995}"/>
    <dgm:cxn modelId="{3C57C7F4-57D4-4AE2-8B2A-7AFC09FECB66}" type="presOf" srcId="{272F4215-82FD-4173-BBBD-2009D5F46381}" destId="{93B07234-E6E6-45C3-96EE-69214CA33064}" srcOrd="0" destOrd="0" presId="urn:microsoft.com/office/officeart/2005/8/layout/radial4"/>
    <dgm:cxn modelId="{58E8170D-65D1-4542-8E42-FE61D1811B8B}" type="presOf" srcId="{E8C128FF-C98D-44F5-8675-CFE28C8C4553}" destId="{ADF2E72D-A127-4AF4-BE72-FB51AA1F4615}" srcOrd="0" destOrd="0" presId="urn:microsoft.com/office/officeart/2005/8/layout/radial4"/>
    <dgm:cxn modelId="{9607B255-745E-4274-A022-1980EF318A3A}" type="presOf" srcId="{AEC20B1B-88E4-482B-81B8-4295346E5AD1}" destId="{A8D7FB10-342B-45DD-8172-E9F994B4A4EF}" srcOrd="0" destOrd="0" presId="urn:microsoft.com/office/officeart/2005/8/layout/radial4"/>
    <dgm:cxn modelId="{F94A9BDF-50D7-4308-9D83-A3D31548C99C}" srcId="{26EA5C79-D450-48AB-B1D0-9FC2FA95C3DD}" destId="{AEC20B1B-88E4-482B-81B8-4295346E5AD1}" srcOrd="0" destOrd="0" parTransId="{8CC39078-9095-41CF-9AC8-D80C037E6377}" sibTransId="{105CF86C-0F22-4916-935E-073ECA80CC44}"/>
    <dgm:cxn modelId="{DCB49D83-9460-4CD9-8C0C-92D855B89C41}" srcId="{AEC20B1B-88E4-482B-81B8-4295346E5AD1}" destId="{5CC4EEB1-7CB4-4F9C-84AF-D06456BF876E}" srcOrd="1" destOrd="0" parTransId="{8C7EA842-7F9D-4E49-BF35-EB2A757511D3}" sibTransId="{2762B5BF-4460-4941-A836-7E72567E6128}"/>
    <dgm:cxn modelId="{120A40AD-57FC-4088-9423-178ECE6AE47F}" type="presOf" srcId="{8C7EA842-7F9D-4E49-BF35-EB2A757511D3}" destId="{7BA74FD1-5D22-47E9-8A21-F191F4E34319}" srcOrd="0" destOrd="0" presId="urn:microsoft.com/office/officeart/2005/8/layout/radial4"/>
    <dgm:cxn modelId="{B3A9876C-F66E-4BA4-B2A1-CEEA7AD8880C}" type="presOf" srcId="{D2041866-A234-4675-9075-E6E4D60E6F61}" destId="{1D552743-AB1C-4738-9C40-BC64CE6DF9A9}" srcOrd="0" destOrd="0" presId="urn:microsoft.com/office/officeart/2005/8/layout/radial4"/>
    <dgm:cxn modelId="{A258633B-2072-46BF-A31D-CFC078646E0F}" type="presOf" srcId="{2F35C0C6-F740-4C9B-B359-8311CD583B94}" destId="{A6D63862-DB87-48A6-AA1B-C68320DBC284}" srcOrd="0" destOrd="0" presId="urn:microsoft.com/office/officeart/2005/8/layout/radial4"/>
    <dgm:cxn modelId="{B563F74E-5E0B-4C75-9E0E-2EB72C5629AF}" srcId="{AEC20B1B-88E4-482B-81B8-4295346E5AD1}" destId="{E8C128FF-C98D-44F5-8675-CFE28C8C4553}" srcOrd="3" destOrd="0" parTransId="{FD92551B-F939-4095-B5A2-924D0A047B6B}" sibTransId="{9A9297E3-1DB1-4E1D-A439-51E6E4AD5046}"/>
    <dgm:cxn modelId="{4BAB98DB-F549-42A6-B2F5-C1882E105A0D}" type="presOf" srcId="{FD92551B-F939-4095-B5A2-924D0A047B6B}" destId="{04472274-09B1-427A-AA08-1D66A8976816}" srcOrd="0" destOrd="0" presId="urn:microsoft.com/office/officeart/2005/8/layout/radial4"/>
    <dgm:cxn modelId="{942097FA-A477-4491-8F51-CE212E7B4506}" type="presParOf" srcId="{C57CF49F-3E69-4316-A6D1-0B80D4D678D6}" destId="{A8D7FB10-342B-45DD-8172-E9F994B4A4EF}" srcOrd="0" destOrd="0" presId="urn:microsoft.com/office/officeart/2005/8/layout/radial4"/>
    <dgm:cxn modelId="{2C19E09E-3A71-4FE6-BFB1-B7988F49CF2B}" type="presParOf" srcId="{C57CF49F-3E69-4316-A6D1-0B80D4D678D6}" destId="{1D552743-AB1C-4738-9C40-BC64CE6DF9A9}" srcOrd="1" destOrd="0" presId="urn:microsoft.com/office/officeart/2005/8/layout/radial4"/>
    <dgm:cxn modelId="{B50B81AF-BF72-41DE-859D-1CA11ED7E370}" type="presParOf" srcId="{C57CF49F-3E69-4316-A6D1-0B80D4D678D6}" destId="{A6D63862-DB87-48A6-AA1B-C68320DBC284}" srcOrd="2" destOrd="0" presId="urn:microsoft.com/office/officeart/2005/8/layout/radial4"/>
    <dgm:cxn modelId="{997D2229-2C8A-4861-B4DA-05AB3FF685A6}" type="presParOf" srcId="{C57CF49F-3E69-4316-A6D1-0B80D4D678D6}" destId="{7BA74FD1-5D22-47E9-8A21-F191F4E34319}" srcOrd="3" destOrd="0" presId="urn:microsoft.com/office/officeart/2005/8/layout/radial4"/>
    <dgm:cxn modelId="{9EB1EC6F-A7CE-402E-ACEF-3F2851AA1FE1}" type="presParOf" srcId="{C57CF49F-3E69-4316-A6D1-0B80D4D678D6}" destId="{346BB916-2854-430D-BB9D-F49CF00101B1}" srcOrd="4" destOrd="0" presId="urn:microsoft.com/office/officeart/2005/8/layout/radial4"/>
    <dgm:cxn modelId="{C1051CE0-8CB5-4445-A62D-331E868252A8}" type="presParOf" srcId="{C57CF49F-3E69-4316-A6D1-0B80D4D678D6}" destId="{0FF783C3-7A36-42D0-8713-1FDAA87A1B33}" srcOrd="5" destOrd="0" presId="urn:microsoft.com/office/officeart/2005/8/layout/radial4"/>
    <dgm:cxn modelId="{3E32210A-F871-401F-80C3-1E5A63D09D15}" type="presParOf" srcId="{C57CF49F-3E69-4316-A6D1-0B80D4D678D6}" destId="{2D58B847-E0E1-49C2-A9D0-A2117F4E00B9}" srcOrd="6" destOrd="0" presId="urn:microsoft.com/office/officeart/2005/8/layout/radial4"/>
    <dgm:cxn modelId="{CF28EFCA-87F6-4E8D-91AA-393B9723EE22}" type="presParOf" srcId="{C57CF49F-3E69-4316-A6D1-0B80D4D678D6}" destId="{04472274-09B1-427A-AA08-1D66A8976816}" srcOrd="7" destOrd="0" presId="urn:microsoft.com/office/officeart/2005/8/layout/radial4"/>
    <dgm:cxn modelId="{070F9FB9-C3F8-44C3-97D5-E4BDAD2D3815}" type="presParOf" srcId="{C57CF49F-3E69-4316-A6D1-0B80D4D678D6}" destId="{ADF2E72D-A127-4AF4-BE72-FB51AA1F4615}" srcOrd="8" destOrd="0" presId="urn:microsoft.com/office/officeart/2005/8/layout/radial4"/>
    <dgm:cxn modelId="{A5311441-FDA8-4DB4-B686-4675EBD3C6F5}" type="presParOf" srcId="{C57CF49F-3E69-4316-A6D1-0B80D4D678D6}" destId="{CF3A5F3A-5AAF-4F13-98A3-C0E8E5ABBD52}" srcOrd="9" destOrd="0" presId="urn:microsoft.com/office/officeart/2005/8/layout/radial4"/>
    <dgm:cxn modelId="{C3D3C9B5-EE69-408F-962D-A95458856E44}" type="presParOf" srcId="{C57CF49F-3E69-4316-A6D1-0B80D4D678D6}" destId="{93B07234-E6E6-45C3-96EE-69214CA33064}" srcOrd="10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529253-F461-4069-B05D-BA5555534B24}">
      <dsp:nvSpPr>
        <dsp:cNvPr id="0" name=""/>
        <dsp:cNvSpPr/>
      </dsp:nvSpPr>
      <dsp:spPr>
        <a:xfrm>
          <a:off x="-5804884" y="-888443"/>
          <a:ext cx="6910861" cy="6910861"/>
        </a:xfrm>
        <a:prstGeom prst="blockArc">
          <a:avLst>
            <a:gd name="adj1" fmla="val 18900000"/>
            <a:gd name="adj2" fmla="val 2700000"/>
            <a:gd name="adj3" fmla="val 313"/>
          </a:avLst>
        </a:pr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42AF694-9BD1-4C4E-9EE3-F86B54F4DF07}">
      <dsp:nvSpPr>
        <dsp:cNvPr id="0" name=""/>
        <dsp:cNvSpPr/>
      </dsp:nvSpPr>
      <dsp:spPr>
        <a:xfrm>
          <a:off x="578902" y="394699"/>
          <a:ext cx="7570675" cy="789810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tint val="1000"/>
                <a:satMod val="255000"/>
              </a:schemeClr>
            </a:gs>
            <a:gs pos="55000">
              <a:schemeClr val="accent5">
                <a:hueOff val="0"/>
                <a:satOff val="0"/>
                <a:lumOff val="0"/>
                <a:alphaOff val="0"/>
                <a:tint val="12000"/>
                <a:satMod val="255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>
          <a:noFill/>
        </a:ln>
        <a:effectLst>
          <a:outerShdw blurRad="51500" dist="25400" dir="5400000" rotWithShape="0">
            <a:srgbClr val="000000">
              <a:alpha val="40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26912" tIns="40640" rIns="40640" bIns="40640" numCol="1" spcCol="1270" anchor="ctr" anchorCtr="0">
          <a:noAutofit/>
        </a:bodyPr>
        <a:lstStyle/>
        <a:p>
          <a:pPr lvl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Формирование (актуализация) карт</a:t>
          </a:r>
          <a:r>
            <a:rPr lang="ru-RU" sz="1600" b="0" kern="1200" dirty="0" smtClean="0"/>
            <a:t> внутреннего финансового контроля – плана проведения контрольных действий в ходе исполнения процедур</a:t>
          </a:r>
          <a:endParaRPr lang="ru-RU" sz="1600" b="0" kern="1200" dirty="0"/>
        </a:p>
      </dsp:txBody>
      <dsp:txXfrm>
        <a:off x="578902" y="394699"/>
        <a:ext cx="7570675" cy="789810"/>
      </dsp:txXfrm>
    </dsp:sp>
    <dsp:sp modelId="{60A2F7FA-0D3F-4AE8-B18E-5877EA22A4C4}">
      <dsp:nvSpPr>
        <dsp:cNvPr id="0" name=""/>
        <dsp:cNvSpPr/>
      </dsp:nvSpPr>
      <dsp:spPr>
        <a:xfrm>
          <a:off x="85270" y="295973"/>
          <a:ext cx="987263" cy="987263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"/>
                <a:satMod val="255000"/>
              </a:schemeClr>
            </a:gs>
            <a:gs pos="55000">
              <a:schemeClr val="lt1">
                <a:hueOff val="0"/>
                <a:satOff val="0"/>
                <a:lumOff val="0"/>
                <a:alphaOff val="0"/>
                <a:tint val="12000"/>
                <a:satMod val="255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 w="952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AC816535-A939-44F9-A1F8-6E85C1D78F4C}">
      <dsp:nvSpPr>
        <dsp:cNvPr id="0" name=""/>
        <dsp:cNvSpPr/>
      </dsp:nvSpPr>
      <dsp:spPr>
        <a:xfrm>
          <a:off x="1031718" y="1579621"/>
          <a:ext cx="7117858" cy="789810"/>
        </a:xfrm>
        <a:prstGeom prst="rect">
          <a:avLst/>
        </a:prstGeom>
        <a:gradFill rotWithShape="0">
          <a:gsLst>
            <a:gs pos="0">
              <a:schemeClr val="accent5">
                <a:hueOff val="3579639"/>
                <a:satOff val="-481"/>
                <a:lumOff val="4771"/>
                <a:alphaOff val="0"/>
                <a:tint val="1000"/>
                <a:satMod val="255000"/>
              </a:schemeClr>
            </a:gs>
            <a:gs pos="55000">
              <a:schemeClr val="accent5">
                <a:hueOff val="3579639"/>
                <a:satOff val="-481"/>
                <a:lumOff val="4771"/>
                <a:alphaOff val="0"/>
                <a:tint val="12000"/>
                <a:satMod val="255000"/>
              </a:schemeClr>
            </a:gs>
            <a:gs pos="100000">
              <a:schemeClr val="accent5">
                <a:hueOff val="3579639"/>
                <a:satOff val="-481"/>
                <a:lumOff val="4771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>
          <a:noFill/>
        </a:ln>
        <a:effectLst>
          <a:outerShdw blurRad="51500" dist="25400" dir="5400000" rotWithShape="0">
            <a:srgbClr val="000000">
              <a:alpha val="40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26912" tIns="40640" rIns="40640" bIns="40640" numCol="1" spcCol="1270" anchor="ctr" anchorCtr="0">
          <a:noAutofit/>
        </a:bodyPr>
        <a:lstStyle/>
        <a:p>
          <a:pPr lvl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Проведение</a:t>
          </a:r>
          <a:r>
            <a:rPr lang="ru-RU" sz="1600" b="0" kern="1200" dirty="0" smtClean="0"/>
            <a:t> контрольных действий в ходе самоконтроля, контроля по подчиненности, смежного контроля и контроля по подведомственности</a:t>
          </a:r>
          <a:endParaRPr lang="ru-RU" sz="1600" b="0" kern="1200" dirty="0"/>
        </a:p>
      </dsp:txBody>
      <dsp:txXfrm>
        <a:off x="1031718" y="1579621"/>
        <a:ext cx="7117858" cy="789810"/>
      </dsp:txXfrm>
    </dsp:sp>
    <dsp:sp modelId="{A39A7284-1670-429D-970C-4B4686980BEE}">
      <dsp:nvSpPr>
        <dsp:cNvPr id="0" name=""/>
        <dsp:cNvSpPr/>
      </dsp:nvSpPr>
      <dsp:spPr>
        <a:xfrm>
          <a:off x="538087" y="1480894"/>
          <a:ext cx="987263" cy="987263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"/>
                <a:satMod val="255000"/>
              </a:schemeClr>
            </a:gs>
            <a:gs pos="55000">
              <a:schemeClr val="lt1">
                <a:hueOff val="0"/>
                <a:satOff val="0"/>
                <a:lumOff val="0"/>
                <a:alphaOff val="0"/>
                <a:tint val="12000"/>
                <a:satMod val="255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 w="9525" cap="flat" cmpd="sng" algn="ctr">
          <a:solidFill>
            <a:schemeClr val="accent5">
              <a:hueOff val="3579639"/>
              <a:satOff val="-481"/>
              <a:lumOff val="4771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DA20CA43-B235-4A85-8E54-D4A8A747F113}">
      <dsp:nvSpPr>
        <dsp:cNvPr id="0" name=""/>
        <dsp:cNvSpPr/>
      </dsp:nvSpPr>
      <dsp:spPr>
        <a:xfrm>
          <a:off x="1031718" y="2764542"/>
          <a:ext cx="7117858" cy="789810"/>
        </a:xfrm>
        <a:prstGeom prst="rect">
          <a:avLst/>
        </a:prstGeom>
        <a:gradFill rotWithShape="0">
          <a:gsLst>
            <a:gs pos="0">
              <a:schemeClr val="accent5">
                <a:hueOff val="7159277"/>
                <a:satOff val="-963"/>
                <a:lumOff val="9542"/>
                <a:alphaOff val="0"/>
                <a:tint val="1000"/>
                <a:satMod val="255000"/>
              </a:schemeClr>
            </a:gs>
            <a:gs pos="55000">
              <a:schemeClr val="accent5">
                <a:hueOff val="7159277"/>
                <a:satOff val="-963"/>
                <a:lumOff val="9542"/>
                <a:alphaOff val="0"/>
                <a:tint val="12000"/>
                <a:satMod val="255000"/>
              </a:schemeClr>
            </a:gs>
            <a:gs pos="100000">
              <a:schemeClr val="accent5">
                <a:hueOff val="7159277"/>
                <a:satOff val="-963"/>
                <a:lumOff val="9542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>
          <a:noFill/>
        </a:ln>
        <a:effectLst>
          <a:outerShdw blurRad="51500" dist="25400" dir="5400000" rotWithShape="0">
            <a:srgbClr val="000000">
              <a:alpha val="40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26912" tIns="40640" rIns="40640" bIns="40640" numCol="1" spcCol="1270" anchor="ctr" anchorCtr="0">
          <a:noAutofit/>
        </a:bodyPr>
        <a:lstStyle/>
        <a:p>
          <a:pPr lvl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Регистрация результато</a:t>
          </a:r>
          <a:r>
            <a:rPr lang="ru-RU" sz="1600" b="0" kern="1200" dirty="0" smtClean="0"/>
            <a:t>в внутреннего финансового контроля, сбор и анализ информации о результатах внутреннего финансового контроля</a:t>
          </a:r>
          <a:endParaRPr lang="ru-RU" sz="1600" b="0" kern="1200" dirty="0"/>
        </a:p>
      </dsp:txBody>
      <dsp:txXfrm>
        <a:off x="1031718" y="2764542"/>
        <a:ext cx="7117858" cy="789810"/>
      </dsp:txXfrm>
    </dsp:sp>
    <dsp:sp modelId="{B22CFAE6-DEC9-4733-8050-006C6C585B17}">
      <dsp:nvSpPr>
        <dsp:cNvPr id="0" name=""/>
        <dsp:cNvSpPr/>
      </dsp:nvSpPr>
      <dsp:spPr>
        <a:xfrm>
          <a:off x="538087" y="2665815"/>
          <a:ext cx="987263" cy="987263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"/>
                <a:satMod val="255000"/>
              </a:schemeClr>
            </a:gs>
            <a:gs pos="55000">
              <a:schemeClr val="lt1">
                <a:hueOff val="0"/>
                <a:satOff val="0"/>
                <a:lumOff val="0"/>
                <a:alphaOff val="0"/>
                <a:tint val="12000"/>
                <a:satMod val="255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 w="9525" cap="flat" cmpd="sng" algn="ctr">
          <a:solidFill>
            <a:schemeClr val="accent5">
              <a:hueOff val="7159277"/>
              <a:satOff val="-963"/>
              <a:lumOff val="9542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DA00FC7F-FF86-4B6C-AD71-3BA5A81E53A6}">
      <dsp:nvSpPr>
        <dsp:cNvPr id="0" name=""/>
        <dsp:cNvSpPr/>
      </dsp:nvSpPr>
      <dsp:spPr>
        <a:xfrm>
          <a:off x="578902" y="3949463"/>
          <a:ext cx="7570675" cy="789810"/>
        </a:xfrm>
        <a:prstGeom prst="rect">
          <a:avLst/>
        </a:prstGeom>
        <a:gradFill rotWithShape="0">
          <a:gsLst>
            <a:gs pos="0">
              <a:schemeClr val="accent5">
                <a:hueOff val="10738916"/>
                <a:satOff val="-1444"/>
                <a:lumOff val="14313"/>
                <a:alphaOff val="0"/>
                <a:tint val="1000"/>
                <a:satMod val="255000"/>
              </a:schemeClr>
            </a:gs>
            <a:gs pos="55000">
              <a:schemeClr val="accent5">
                <a:hueOff val="10738916"/>
                <a:satOff val="-1444"/>
                <a:lumOff val="14313"/>
                <a:alphaOff val="0"/>
                <a:tint val="12000"/>
                <a:satMod val="255000"/>
              </a:schemeClr>
            </a:gs>
            <a:gs pos="100000">
              <a:schemeClr val="accent5">
                <a:hueOff val="10738916"/>
                <a:satOff val="-1444"/>
                <a:lumOff val="14313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>
          <a:noFill/>
        </a:ln>
        <a:effectLst>
          <a:outerShdw blurRad="51500" dist="25400" dir="5400000" rotWithShape="0">
            <a:srgbClr val="000000">
              <a:alpha val="40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626912" tIns="40640" rIns="40640" bIns="40640" numCol="1" spcCol="1270" anchor="ctr" anchorCtr="0">
          <a:noAutofit/>
        </a:bodyPr>
        <a:lstStyle/>
        <a:p>
          <a:pPr lvl="0" algn="just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/>
            <a:t>Формирование</a:t>
          </a:r>
          <a:r>
            <a:rPr lang="ru-RU" sz="1600" b="0" kern="1200" dirty="0" smtClean="0"/>
            <a:t> корректирующих системных решений</a:t>
          </a:r>
          <a:endParaRPr lang="ru-RU" sz="1600" b="0" kern="1200" dirty="0"/>
        </a:p>
      </dsp:txBody>
      <dsp:txXfrm>
        <a:off x="578902" y="3949463"/>
        <a:ext cx="7570675" cy="789810"/>
      </dsp:txXfrm>
    </dsp:sp>
    <dsp:sp modelId="{57771280-34E1-4432-BA95-37FCA7434E0E}">
      <dsp:nvSpPr>
        <dsp:cNvPr id="0" name=""/>
        <dsp:cNvSpPr/>
      </dsp:nvSpPr>
      <dsp:spPr>
        <a:xfrm>
          <a:off x="85270" y="3850737"/>
          <a:ext cx="987263" cy="987263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"/>
                <a:satMod val="255000"/>
              </a:schemeClr>
            </a:gs>
            <a:gs pos="55000">
              <a:schemeClr val="lt1">
                <a:hueOff val="0"/>
                <a:satOff val="0"/>
                <a:lumOff val="0"/>
                <a:alphaOff val="0"/>
                <a:tint val="12000"/>
                <a:satMod val="255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ln w="9525" cap="flat" cmpd="sng" algn="ctr">
          <a:solidFill>
            <a:schemeClr val="accent5">
              <a:hueOff val="10738916"/>
              <a:satOff val="-1444"/>
              <a:lumOff val="14313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2BEA16-F728-C741-85A0-46CE6E5B4DBF}">
      <dsp:nvSpPr>
        <dsp:cNvPr id="0" name=""/>
        <dsp:cNvSpPr/>
      </dsp:nvSpPr>
      <dsp:spPr>
        <a:xfrm rot="16200000">
          <a:off x="839002" y="-842054"/>
          <a:ext cx="2804454" cy="4472352"/>
        </a:xfrm>
        <a:prstGeom prst="round1Rect">
          <a:avLst/>
        </a:prstGeom>
        <a:solidFill>
          <a:srgbClr val="0070C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i="1" kern="1200" dirty="0" smtClean="0"/>
            <a:t>Проверка </a:t>
          </a:r>
          <a:r>
            <a:rPr lang="ru-RU" sz="1800" b="0" i="1" kern="1200" dirty="0" smtClean="0"/>
            <a:t>надежности ВФК в отношении процедур учета при первом применении стандартов по бухучету </a:t>
          </a:r>
          <a:endParaRPr lang="ru-RU" sz="1800" i="1" kern="1200" dirty="0" smtClean="0"/>
        </a:p>
      </dsp:txBody>
      <dsp:txXfrm rot="5400000">
        <a:off x="5053" y="-8105"/>
        <a:ext cx="4472352" cy="2103340"/>
      </dsp:txXfrm>
    </dsp:sp>
    <dsp:sp modelId="{9C8AFDC5-438B-114A-B314-7D8941B34520}">
      <dsp:nvSpPr>
        <dsp:cNvPr id="0" name=""/>
        <dsp:cNvSpPr/>
      </dsp:nvSpPr>
      <dsp:spPr>
        <a:xfrm>
          <a:off x="4472352" y="-8105"/>
          <a:ext cx="4472352" cy="2804454"/>
        </a:xfrm>
        <a:prstGeom prst="round1Rect">
          <a:avLst/>
        </a:prstGeom>
        <a:solidFill>
          <a:srgbClr val="0070C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b="0" i="1" kern="1200" dirty="0" smtClean="0"/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b="0" i="1" kern="1200" dirty="0" smtClean="0"/>
            <a:t>Проверка надежности ВФК при составлении и представлении  проекта федерального бюджета по главе 092 на очередной финансовый год и плановый период департаментами Минфина России          </a:t>
          </a:r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400" b="0" i="1" kern="1200" dirty="0" smtClean="0"/>
        </a:p>
      </dsp:txBody>
      <dsp:txXfrm>
        <a:off x="4472352" y="-8105"/>
        <a:ext cx="4472352" cy="2103340"/>
      </dsp:txXfrm>
    </dsp:sp>
    <dsp:sp modelId="{85BAEAE0-1878-2149-80C5-3667DB9B9E2F}">
      <dsp:nvSpPr>
        <dsp:cNvPr id="0" name=""/>
        <dsp:cNvSpPr/>
      </dsp:nvSpPr>
      <dsp:spPr>
        <a:xfrm rot="10800000">
          <a:off x="12925" y="2765216"/>
          <a:ext cx="4472352" cy="2956195"/>
        </a:xfrm>
        <a:prstGeom prst="round1Rect">
          <a:avLst/>
        </a:prstGeom>
        <a:solidFill>
          <a:srgbClr val="0070C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i="1" kern="1200" dirty="0" smtClean="0"/>
            <a:t>Проверка эффективности администрирования дебиторской задолженностью</a:t>
          </a:r>
        </a:p>
      </dsp:txBody>
      <dsp:txXfrm rot="10800000">
        <a:off x="12925" y="3504264"/>
        <a:ext cx="4472352" cy="2217146"/>
      </dsp:txXfrm>
    </dsp:sp>
    <dsp:sp modelId="{AFCC72A1-6219-8346-AC7B-94204CF33CC0}">
      <dsp:nvSpPr>
        <dsp:cNvPr id="0" name=""/>
        <dsp:cNvSpPr/>
      </dsp:nvSpPr>
      <dsp:spPr>
        <a:xfrm rot="5400000">
          <a:off x="5276471" y="2036981"/>
          <a:ext cx="2864113" cy="4472352"/>
        </a:xfrm>
        <a:prstGeom prst="round1Rect">
          <a:avLst/>
        </a:prstGeom>
        <a:solidFill>
          <a:srgbClr val="0070C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i="1" kern="1200" dirty="0" smtClean="0"/>
            <a:t>Проверка своевременности и полноты принятия бюджетных обязательств, составления и исполнения бюджетной сметы</a:t>
          </a:r>
        </a:p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100" i="1" kern="1200" dirty="0" smtClean="0"/>
        </a:p>
      </dsp:txBody>
      <dsp:txXfrm rot="-5400000">
        <a:off x="4472352" y="3557129"/>
        <a:ext cx="4472352" cy="2148085"/>
      </dsp:txXfrm>
    </dsp:sp>
    <dsp:sp modelId="{DEE94F21-7DC6-AA41-945B-94E087714761}">
      <dsp:nvSpPr>
        <dsp:cNvPr id="0" name=""/>
        <dsp:cNvSpPr/>
      </dsp:nvSpPr>
      <dsp:spPr>
        <a:xfrm>
          <a:off x="218519" y="2059877"/>
          <a:ext cx="8726184" cy="1166539"/>
        </a:xfrm>
        <a:prstGeom prst="roundRect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i="0" u="none" kern="1200" dirty="0" smtClean="0"/>
            <a:t>              </a:t>
          </a:r>
          <a:endParaRPr lang="ru-RU" sz="1600" b="1" kern="1200" dirty="0" smtClean="0"/>
        </a:p>
      </dsp:txBody>
      <dsp:txXfrm>
        <a:off x="275465" y="2116823"/>
        <a:ext cx="8612292" cy="1052647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matrix1">
  <dgm:title val=""/>
  <dgm:desc val=""/>
  <dgm:catLst>
    <dgm:cat type="matrix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clrData>
  <dgm:layoutNode name="diagram">
    <dgm:varLst>
      <dgm:chMax val="1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ctrX" for="ch" forName="matrix" refType="w" fact="0.5"/>
      <dgm:constr type="ctrY" for="ch" forName="matrix" refType="h" fact="0.5"/>
      <dgm:constr type="w" for="ch" forName="matrix" refType="w"/>
      <dgm:constr type="h" for="ch" forName="matrix" refType="h"/>
      <dgm:constr type="ctrX" for="ch" forName="centerTile" refType="w" fact="0.5"/>
      <dgm:constr type="ctrY" for="ch" forName="centerTile" refType="h" fact="0.5"/>
      <dgm:constr type="w" for="ch" forName="centerTile" refType="w" fact="0.3"/>
      <dgm:constr type="h" for="ch" forName="centerTile" refType="h" fact="0.25"/>
      <dgm:constr type="primFontSz" for="des" ptType="node" op="equ" val="65"/>
    </dgm:constrLst>
    <dgm:ruleLst/>
    <dgm:choose name="Name0">
      <dgm:if name="Name1" axis="ch" ptType="node" func="cnt" op="gte" val="1">
        <dgm:layoutNode name="matrix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l" for="ch" forName="tile1"/>
            <dgm:constr type="t" for="ch" forName="tile1"/>
            <dgm:constr type="r" for="ch" forName="tile1" refType="w" fact="0.5"/>
            <dgm:constr type="b" for="ch" forName="tile1" refType="h" fact="0.5"/>
            <dgm:constr type="l" for="ch" forName="tile1text" refType="l" refFor="ch" refForName="tile1"/>
            <dgm:constr type="t" for="ch" forName="tile1text" refType="t" refFor="ch" refForName="tile1"/>
            <dgm:constr type="w" for="ch" forName="tile1text" refType="w" refFor="ch" refForName="tile1"/>
            <dgm:constr type="h" for="ch" forName="tile1text" refType="h" refFor="ch" refForName="tile1" fact="0.75"/>
            <dgm:constr type="r" for="ch" forName="tile2" refType="w"/>
            <dgm:constr type="t" for="ch" forName="tile2"/>
            <dgm:constr type="l" for="ch" forName="tile2" refType="w" fact="0.5"/>
            <dgm:constr type="b" for="ch" forName="tile2" refType="h" fact="0.5"/>
            <dgm:constr type="r" for="ch" forName="tile2text" refType="r" refFor="ch" refForName="tile2"/>
            <dgm:constr type="t" for="ch" forName="tile2text" refType="t" refFor="ch" refForName="tile2"/>
            <dgm:constr type="w" for="ch" forName="tile2text" refType="w" refFor="ch" refForName="tile2"/>
            <dgm:constr type="h" for="ch" forName="tile2text" refType="h" refFor="ch" refForName="tile2" fact="0.75"/>
            <dgm:constr type="l" for="ch" forName="tile3"/>
            <dgm:constr type="b" for="ch" forName="tile3" refType="h"/>
            <dgm:constr type="r" for="ch" forName="tile3" refType="w" fact="0.5"/>
            <dgm:constr type="t" for="ch" forName="tile3" refType="h" fact="0.5"/>
            <dgm:constr type="l" for="ch" forName="tile3text" refType="l" refFor="ch" refForName="tile3"/>
            <dgm:constr type="b" for="ch" forName="tile3text" refType="b" refFor="ch" refForName="tile3"/>
            <dgm:constr type="w" for="ch" forName="tile3text" refType="w" refFor="ch" refForName="tile3"/>
            <dgm:constr type="h" for="ch" forName="tile3text" refType="h" refFor="ch" refForName="tile3" fact="0.75"/>
            <dgm:constr type="r" for="ch" forName="tile4" refType="w"/>
            <dgm:constr type="b" for="ch" forName="tile4" refType="h"/>
            <dgm:constr type="l" for="ch" forName="tile4" refType="w" fact="0.5"/>
            <dgm:constr type="t" for="ch" forName="tile4" refType="h" fact="0.5"/>
            <dgm:constr type="r" for="ch" forName="tile4text" refType="r" refFor="ch" refForName="tile4"/>
            <dgm:constr type="b" for="ch" forName="tile4text" refType="b" refFor="ch" refForName="tile4"/>
            <dgm:constr type="w" for="ch" forName="tile4text" refType="w" refFor="ch" refForName="tile4"/>
            <dgm:constr type="h" for="ch" forName="tile4text" refType="h" refFor="ch" refForName="tile4" fact="0.75"/>
          </dgm:constrLst>
          <dgm:ruleLst/>
          <dgm:layoutNode name="tile1" styleLbl="node1">
            <dgm:alg type="sp"/>
            <dgm:shape xmlns:r="http://schemas.openxmlformats.org/officeDocument/2006/relationships" rot="270" type="round1Rect" r:blip="">
              <dgm:adjLst/>
            </dgm:shape>
            <dgm:choose name="Name2">
              <dgm:if name="Name3" func="var" arg="dir" op="equ" val="norm">
                <dgm:presOf axis="ch ch desOrSelf" ptType="node node node" st="1 1 1" cnt="1 1 0"/>
              </dgm:if>
              <dgm:else name="Name4">
                <dgm:presOf axis="ch ch desOrSelf" ptType="node node node" st="1 2 1" cnt="1 1 0"/>
              </dgm:else>
            </dgm:choose>
            <dgm:constrLst/>
            <dgm:ruleLst/>
          </dgm:layoutNode>
          <dgm:layoutNode name="tile1text" styleLbl="node1">
            <dgm:varLst>
              <dgm:chMax val="0"/>
              <dgm:chPref val="0"/>
              <dgm:bulletEnabled val="1"/>
            </dgm:varLst>
            <dgm:choose name="Name5">
              <dgm:if name="Name6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7">
                <dgm:alg type="tx"/>
              </dgm:else>
            </dgm:choose>
            <dgm:shape xmlns:r="http://schemas.openxmlformats.org/officeDocument/2006/relationships" rot="270" type="rect" r:blip="" hideGeom="1">
              <dgm:adjLst>
                <dgm:adj idx="1" val="0.2"/>
              </dgm:adjLst>
            </dgm:shape>
            <dgm:choose name="Name8">
              <dgm:if name="Name9" func="var" arg="dir" op="equ" val="norm">
                <dgm:presOf axis="ch ch desOrSelf" ptType="node node node" st="1 1 1" cnt="1 1 0"/>
              </dgm:if>
              <dgm:else name="Name10">
                <dgm:presOf axis="ch ch desOrSelf" ptType="node node node" st="1 2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2" styleLbl="node1">
            <dgm:alg type="sp"/>
            <dgm:shape xmlns:r="http://schemas.openxmlformats.org/officeDocument/2006/relationships" type="round1Rect" r:blip="">
              <dgm:adjLst/>
            </dgm:shape>
            <dgm:choose name="Name11">
              <dgm:if name="Name12" func="var" arg="dir" op="equ" val="norm">
                <dgm:presOf axis="ch ch desOrSelf" ptType="node node node" st="1 2 1" cnt="1 1 0"/>
              </dgm:if>
              <dgm:else name="Name13">
                <dgm:presOf axis="ch ch desOrSelf" ptType="node node node" st="1 1 1" cnt="1 1 0"/>
              </dgm:else>
            </dgm:choose>
            <dgm:constrLst/>
            <dgm:ruleLst/>
          </dgm:layoutNode>
          <dgm:layoutNode name="tile2text" styleLbl="node1">
            <dgm:varLst>
              <dgm:chMax val="0"/>
              <dgm:chPref val="0"/>
              <dgm:bulletEnabled val="1"/>
            </dgm:varLst>
            <dgm:choose name="Name14">
              <dgm:if name="Name15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16">
                <dgm:alg type="tx"/>
              </dgm:else>
            </dgm:choose>
            <dgm:shape xmlns:r="http://schemas.openxmlformats.org/officeDocument/2006/relationships" type="rect" r:blip="" hideGeom="1">
              <dgm:adjLst/>
            </dgm:shape>
            <dgm:choose name="Name17">
              <dgm:if name="Name18" func="var" arg="dir" op="equ" val="norm">
                <dgm:presOf axis="ch ch desOrSelf" ptType="node node node" st="1 2 1" cnt="1 1 0"/>
              </dgm:if>
              <dgm:else name="Name19">
                <dgm:presOf axis="ch ch desOrSelf" ptType="node node node" st="1 1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3" styleLbl="node1">
            <dgm:alg type="sp"/>
            <dgm:shape xmlns:r="http://schemas.openxmlformats.org/officeDocument/2006/relationships" rot="180" type="round1Rect" r:blip="">
              <dgm:adjLst/>
            </dgm:shape>
            <dgm:choose name="Name20">
              <dgm:if name="Name21" func="var" arg="dir" op="equ" val="norm">
                <dgm:presOf axis="ch ch desOrSelf" ptType="node node node" st="1 3 1" cnt="1 1 0"/>
              </dgm:if>
              <dgm:else name="Name22">
                <dgm:presOf axis="ch ch desOrSelf" ptType="node node node" st="1 4 1" cnt="1 1 0"/>
              </dgm:else>
            </dgm:choose>
            <dgm:constrLst/>
            <dgm:ruleLst/>
          </dgm:layoutNode>
          <dgm:layoutNode name="tile3text" styleLbl="node1">
            <dgm:varLst>
              <dgm:chMax val="0"/>
              <dgm:chPref val="0"/>
              <dgm:bulletEnabled val="1"/>
            </dgm:varLst>
            <dgm:choose name="Name23">
              <dgm:if name="Name24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25">
                <dgm:alg type="tx"/>
              </dgm:else>
            </dgm:choose>
            <dgm:shape xmlns:r="http://schemas.openxmlformats.org/officeDocument/2006/relationships" rot="180" type="rect" r:blip="" hideGeom="1">
              <dgm:adjLst/>
            </dgm:shape>
            <dgm:choose name="Name26">
              <dgm:if name="Name27" func="var" arg="dir" op="equ" val="norm">
                <dgm:presOf axis="ch ch desOrSelf" ptType="node node node" st="1 3 1" cnt="1 1 0"/>
              </dgm:if>
              <dgm:else name="Name28">
                <dgm:presOf axis="ch ch desOrSelf" ptType="node node node" st="1 4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4" styleLbl="node1">
            <dgm:alg type="sp"/>
            <dgm:shape xmlns:r="http://schemas.openxmlformats.org/officeDocument/2006/relationships" rot="90" type="round1Rect" r:blip="">
              <dgm:adjLst/>
            </dgm:shape>
            <dgm:choose name="Name29">
              <dgm:if name="Name30" func="var" arg="dir" op="equ" val="norm">
                <dgm:presOf axis="ch ch desOrSelf" ptType="node node node" st="1 4 1" cnt="1 1 0"/>
              </dgm:if>
              <dgm:else name="Name31">
                <dgm:presOf axis="ch ch desOrSelf" ptType="node node node" st="1 3 1" cnt="1 1 0"/>
              </dgm:else>
            </dgm:choose>
            <dgm:constrLst/>
            <dgm:ruleLst/>
          </dgm:layoutNode>
          <dgm:layoutNode name="tile4text" styleLbl="node1">
            <dgm:varLst>
              <dgm:chMax val="0"/>
              <dgm:chPref val="0"/>
              <dgm:bulletEnabled val="1"/>
            </dgm:varLst>
            <dgm:choose name="Name32">
              <dgm:if name="Name33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34">
                <dgm:alg type="tx"/>
              </dgm:else>
            </dgm:choose>
            <dgm:shape xmlns:r="http://schemas.openxmlformats.org/officeDocument/2006/relationships" rot="90" type="rect" r:blip="" hideGeom="1">
              <dgm:adjLst/>
            </dgm:shape>
            <dgm:choose name="Name35">
              <dgm:if name="Name36" func="var" arg="dir" op="equ" val="norm">
                <dgm:presOf axis="ch ch desOrSelf" ptType="node node node" st="1 4 1" cnt="1 1 0"/>
              </dgm:if>
              <dgm:else name="Name37">
                <dgm:presOf axis="ch ch desOrSelf" ptType="node node node" st="1 3 1" cnt="1 1 0"/>
              </dgm:else>
            </dgm:choose>
            <dgm:constrLst/>
            <dgm:ruleLst>
              <dgm:rule type="primFontSz" val="5" fact="NaN" max="NaN"/>
            </dgm:ruleLst>
          </dgm:layoutNode>
        </dgm:layoutNode>
        <dgm:layoutNode name="centerTile" styleLbl="fgShp">
          <dgm:varLst>
            <dgm:chMax val="0"/>
            <dgm:chPref val="0"/>
          </dgm:varLst>
          <dgm:alg type="tx"/>
          <dgm:shape xmlns:r="http://schemas.openxmlformats.org/officeDocument/2006/relationships" type="roundRect" r:blip="">
            <dgm:adjLst/>
          </dgm:shape>
          <dgm:presOf axis="ch" ptType="node" cnt="1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8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radial2">
  <dgm:title val=""/>
  <dgm:desc val=""/>
  <dgm:catLst>
    <dgm:cat type="relationship" pri="20000"/>
    <dgm:cat type="conver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ite">
    <dgm:varLst>
      <dgm:chMax val="5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cycle" refType="w"/>
      <dgm:constr type="h" for="ch" forName="cycle" refType="h"/>
    </dgm:constrLst>
    <dgm:ruleLst/>
    <dgm:layoutNode name="cycle">
      <dgm:choose name="Name0">
        <dgm:if name="Name1" func="var" arg="dir" op="equ" val="norm">
          <dgm:choose name="Name2">
            <dgm:if name="Name3" axis="ch" ptType="node" func="cnt" op="lte" val="1">
              <dgm:alg type="cycle">
                <dgm:param type="stAng" val="90"/>
                <dgm:param type="spanAng" val="360"/>
                <dgm:param type="ctrShpMap" val="fNode"/>
              </dgm:alg>
            </dgm:if>
            <dgm:if name="Name4" axis="ch" ptType="node" func="cnt" op="equ" val="2">
              <dgm:alg type="cycle">
                <dgm:param type="stAng" val="70"/>
                <dgm:param type="spanAng" val="40"/>
                <dgm:param type="ctrShpMap" val="fNode"/>
              </dgm:alg>
            </dgm:if>
            <dgm:if name="Name5" axis="ch" ptType="node" func="cnt" op="equ" val="3">
              <dgm:alg type="cycle">
                <dgm:param type="stAng" val="60"/>
                <dgm:param type="spanAng" val="60"/>
                <dgm:param type="ctrShpMap" val="fNode"/>
              </dgm:alg>
            </dgm:if>
            <dgm:else name="Name6">
              <dgm:alg type="cycle">
                <dgm:param type="stAng" val="45"/>
                <dgm:param type="spanAng" val="90"/>
                <dgm:param type="ctrShpMap" val="fNode"/>
              </dgm:alg>
            </dgm:else>
          </dgm:choose>
        </dgm:if>
        <dgm:else name="Name7">
          <dgm:choose name="Name8">
            <dgm:if name="Name9" axis="ch" ptType="node" func="cnt" op="lte" val="1">
              <dgm:alg type="cycle">
                <dgm:param type="stAng" val="-90"/>
                <dgm:param type="spanAng" val="-360"/>
                <dgm:param type="ctrShpMap" val="fNode"/>
              </dgm:alg>
            </dgm:if>
            <dgm:if name="Name10" axis="ch" ptType="node" func="cnt" op="equ" val="2">
              <dgm:alg type="cycle">
                <dgm:param type="stAng" val="-70"/>
                <dgm:param type="spanAng" val="-40"/>
                <dgm:param type="ctrShpMap" val="fNode"/>
              </dgm:alg>
            </dgm:if>
            <dgm:if name="Name11" axis="ch" ptType="node" func="cnt" op="equ" val="3">
              <dgm:alg type="cycle">
                <dgm:param type="stAng" val="-60"/>
                <dgm:param type="spanAng" val="-60"/>
                <dgm:param type="ctrShpMap" val="fNode"/>
              </dgm:alg>
            </dgm:if>
            <dgm:else name="Name12">
              <dgm:alg type="cycle">
                <dgm:param type="stAng" val="-45"/>
                <dgm:param type="spanAng" val="-90"/>
                <dgm:param type="ctrShpMap" val="fNode"/>
              </dgm:alg>
            </dgm:else>
          </dgm:choose>
        </dgm:else>
      </dgm:choose>
      <dgm:shape xmlns:r="http://schemas.openxmlformats.org/officeDocument/2006/relationships" r:blip="">
        <dgm:adjLst/>
      </dgm:shape>
      <dgm:presOf/>
      <dgm:constrLst>
        <dgm:constr type="sp" val="20"/>
        <dgm:constr type="w" for="ch" forName="centerShape" refType="w"/>
        <dgm:constr type="w" for="ch" forName="node" refType="w" refFor="ch" refForName="centerShape" fact="1.5"/>
        <dgm:constr type="sibSp" refType="w" refFor="ch" refForName="centerShape" op="equ" fact="0.08"/>
        <dgm:constr type="primFontSz" for="des" forName="parentNode" op="equ" val="65"/>
        <dgm:constr type="secFontSz" for="des" forName="childNode" op="equ" val="65"/>
      </dgm:constrLst>
      <dgm:ruleLst/>
      <dgm:choose name="Name13">
        <dgm:if name="Name14" axis="ch" ptType="node" hideLastTrans="0" func="cnt" op="gte" val="1">
          <dgm:layoutNode name="centerShape" styleLbl="node0">
            <dgm:alg type="composite"/>
            <dgm:shape xmlns:r="http://schemas.openxmlformats.org/officeDocument/2006/relationships" r:blip="">
              <dgm:adjLst/>
            </dgm:shape>
            <dgm:presOf axis="ch" ptType="node" cnt="1"/>
            <dgm:constrLst>
              <dgm:constr type="w" for="ch" forName="connSite" refType="w" fact="0.7"/>
              <dgm:constr type="h" for="ch" forName="connSite" refType="w" fact="0.7"/>
              <dgm:constr type="ctrX" for="ch" forName="connSite" refType="w" fact="0.5"/>
              <dgm:constr type="ctrY" for="ch" forName="connSite" refType="h" fact="0.5"/>
              <dgm:constr type="w" for="ch" forName="visible" refType="w"/>
              <dgm:constr type="h" for="ch" forName="visible" refType="w"/>
              <dgm:constr type="ctrX" for="ch" forName="visible" refType="w" fact="0.5"/>
              <dgm:constr type="ctrY" for="ch" forName="visible" refType="h" fact="0.5"/>
            </dgm:constrLst>
            <dgm:ruleLst/>
            <dgm:layoutNode name="connSite">
              <dgm:alg type="sp"/>
              <dgm:shape xmlns:r="http://schemas.openxmlformats.org/officeDocument/2006/relationships" type="ellipse" r:blip="" hideGeom="1">
                <dgm:adjLst/>
              </dgm:shape>
              <dgm:presOf/>
              <dgm:constrLst/>
              <dgm:ruleLst/>
            </dgm:layoutNode>
            <dgm:layoutNode name="visible">
              <dgm:alg type="sp"/>
              <dgm:shape xmlns:r="http://schemas.openxmlformats.org/officeDocument/2006/relationships" type="ellipse" r:blip="" blipPhldr="1">
                <dgm:adjLst/>
              </dgm:shape>
              <dgm:presOf/>
              <dgm:constrLst/>
              <dgm:ruleLst/>
            </dgm:layoutNode>
          </dgm:layoutNode>
        </dgm:if>
        <dgm:else name="Name15"/>
      </dgm:choose>
      <dgm:forEach name="Name16" axis="ch">
        <dgm:forEach name="Name17" axis="self" ptType="node">
          <dgm:layoutNode name="node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func="var" arg="dir" op="equ" val="norm">
                <dgm:constrLst>
                  <dgm:constr type="t" for="ch" forName="parentNode"/>
                  <dgm:constr type="l" for="ch" forName="parentNode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 refType="w" refFor="ch" refForName="parentNode" op="equ" fact="1.1"/>
                  <dgm:constr type="w" for="ch" forName="childNode" refType="w" fact="0.6"/>
                  <dgm:constr type="h" for="ch" forName="childNode" refType="h" refFor="ch" refForName="parentNode"/>
                </dgm:constrLst>
              </dgm:if>
              <dgm:else name="Name20">
                <dgm:constrLst>
                  <dgm:constr type="t" for="ch" forName="parentNode"/>
                  <dgm:constr type="r" for="ch" forName="parentNode" refType="w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/>
                  <dgm:constr type="w" for="ch" forName="childNode" refType="w" fact="0.6"/>
                  <dgm:constr type="h" for="ch" forName="childNode" refType="h" refFor="ch" refForName="parentNode"/>
                </dgm:constrLst>
              </dgm:else>
            </dgm:choose>
            <dgm:ruleLst/>
            <dgm:layoutNode name="parentNode" styleLbl="node1">
              <dgm:varLst>
                <dgm:chMax val="1"/>
                <dgm:bulletEnabled val="1"/>
              </dgm:varLst>
              <dgm:alg type="tx"/>
              <dgm:shape xmlns:r="http://schemas.openxmlformats.org/officeDocument/2006/relationships" type="ellipse" r:blip="">
                <dgm:adjLst/>
              </dgm:shape>
              <dgm:presOf axis="self"/>
              <dgm:constrLst>
                <dgm:constr type="tMarg" refType="primFontSz" fact="0.05"/>
                <dgm:constr type="bMarg" refType="primFontSz" fact="0.05"/>
                <dgm:constr type="lMarg" refType="primFontSz" fact="0.05"/>
                <dgm:constr type="rMarg" refType="primFontSz" fact="0.05"/>
              </dgm:constrLst>
              <dgm:ruleLst>
                <dgm:rule type="primFontSz" val="5" fact="NaN" max="NaN"/>
              </dgm:ruleLst>
            </dgm:layoutNode>
            <dgm:layoutNode name="childNode" styleLbl="revTx" moveWith="parentNode">
              <dgm:varLst>
                <dgm:bulletEnabled val="1"/>
              </dgm:varLst>
              <dgm:alg type="tx">
                <dgm:param type="txAnchorVertCh" val="mid"/>
                <dgm:param type="stBulletLvl" val="1"/>
              </dgm:alg>
              <dgm:choose name="Name21">
                <dgm:if name="Name22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23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tMarg"/>
                <dgm:constr type="bMarg"/>
                <dgm:constr type="lMarg"/>
                <dgm:constr type="rMarg"/>
              </dgm:constrLst>
              <dgm:ruleLst>
                <dgm:rule type="secFontSz" val="5" fact="NaN" max="NaN"/>
              </dgm:ruleLst>
            </dgm:layoutNode>
          </dgm:layoutNode>
        </dgm:forEach>
        <dgm:forEach name="Name24" axis="self" ptType="parTrans" cnt="1">
          <dgm:layoutNode name="Name25">
            <dgm:alg type="conn">
              <dgm:param type="dim" val="1D"/>
              <dgm:param type="endSty" val="noArr"/>
              <dgm:param type="begPts" val="auto"/>
              <dgm:param type="endPts" val="auto"/>
              <dgm:param type="srcNode" val="connSite"/>
              <dgm:param type="dstNode" val="parentNode"/>
            </dgm:alg>
            <dgm:shape xmlns:r="http://schemas.openxmlformats.org/officeDocument/2006/relationships" type="conn" r:blip="" zOrderOff="-99">
              <dgm:adjLst/>
            </dgm:shape>
            <dgm:presOf axis="self"/>
            <dgm:constrLst>
              <dgm:constr type="connDist"/>
              <dgm:constr type="w" val="1"/>
              <dgm:constr type="h" val="5"/>
              <dgm:constr type="begPad"/>
              <dgm:constr type="endPad"/>
            </dgm:constrLst>
            <dgm:ruleLst/>
          </dgm:layoutNode>
        </dgm:forEach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1"/>
            <a:ext cx="2890665" cy="497927"/>
          </a:xfrm>
          <a:prstGeom prst="rect">
            <a:avLst/>
          </a:prstGeom>
        </p:spPr>
        <p:txBody>
          <a:bodyPr vert="horz" lIns="91025" tIns="45512" rIns="91025" bIns="45512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776867" y="1"/>
            <a:ext cx="2890665" cy="497927"/>
          </a:xfrm>
          <a:prstGeom prst="rect">
            <a:avLst/>
          </a:prstGeom>
        </p:spPr>
        <p:txBody>
          <a:bodyPr vert="horz" lIns="91025" tIns="45512" rIns="91025" bIns="45512" rtlCol="0"/>
          <a:lstStyle>
            <a:lvl1pPr algn="r">
              <a:defRPr sz="1200"/>
            </a:lvl1pPr>
          </a:lstStyle>
          <a:p>
            <a:fld id="{1C2782DD-ED2F-194E-A5A5-818CA6972099}" type="datetimeFigureOut">
              <a:rPr lang="ru-RU" smtClean="0"/>
              <a:t>22.10.2019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2" y="9428713"/>
            <a:ext cx="2890665" cy="497927"/>
          </a:xfrm>
          <a:prstGeom prst="rect">
            <a:avLst/>
          </a:prstGeom>
        </p:spPr>
        <p:txBody>
          <a:bodyPr vert="horz" lIns="91025" tIns="45512" rIns="91025" bIns="45512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776867" y="9428713"/>
            <a:ext cx="2890665" cy="497927"/>
          </a:xfrm>
          <a:prstGeom prst="rect">
            <a:avLst/>
          </a:prstGeom>
        </p:spPr>
        <p:txBody>
          <a:bodyPr vert="horz" lIns="91025" tIns="45512" rIns="91025" bIns="45512" rtlCol="0" anchor="b"/>
          <a:lstStyle>
            <a:lvl1pPr algn="r">
              <a:defRPr sz="1200"/>
            </a:lvl1pPr>
          </a:lstStyle>
          <a:p>
            <a:fld id="{F8E24DF1-D5B4-344E-ADF4-30023BAE2F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27992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4" y="2"/>
            <a:ext cx="2889938" cy="496333"/>
          </a:xfrm>
          <a:prstGeom prst="rect">
            <a:avLst/>
          </a:prstGeom>
        </p:spPr>
        <p:txBody>
          <a:bodyPr vert="horz" lIns="90579" tIns="45289" rIns="90579" bIns="45289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777612" y="2"/>
            <a:ext cx="2889938" cy="496333"/>
          </a:xfrm>
          <a:prstGeom prst="rect">
            <a:avLst/>
          </a:prstGeom>
        </p:spPr>
        <p:txBody>
          <a:bodyPr vert="horz" lIns="90579" tIns="45289" rIns="90579" bIns="45289" rtlCol="0"/>
          <a:lstStyle>
            <a:lvl1pPr algn="r">
              <a:defRPr sz="1200"/>
            </a:lvl1pPr>
          </a:lstStyle>
          <a:p>
            <a:fld id="{0685EFD8-5627-4145-8736-D0B6DADA8466}" type="datetimeFigureOut">
              <a:rPr lang="ru-RU" smtClean="0"/>
              <a:t>22.10.2019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854075" y="744538"/>
            <a:ext cx="4960938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579" tIns="45289" rIns="90579" bIns="45289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66910" y="4715155"/>
            <a:ext cx="5335270" cy="4466987"/>
          </a:xfrm>
          <a:prstGeom prst="rect">
            <a:avLst/>
          </a:prstGeom>
        </p:spPr>
        <p:txBody>
          <a:bodyPr vert="horz" lIns="90579" tIns="45289" rIns="90579" bIns="45289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4" y="9428586"/>
            <a:ext cx="2889938" cy="496333"/>
          </a:xfrm>
          <a:prstGeom prst="rect">
            <a:avLst/>
          </a:prstGeom>
        </p:spPr>
        <p:txBody>
          <a:bodyPr vert="horz" lIns="90579" tIns="45289" rIns="90579" bIns="45289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777612" y="9428586"/>
            <a:ext cx="2889938" cy="496333"/>
          </a:xfrm>
          <a:prstGeom prst="rect">
            <a:avLst/>
          </a:prstGeom>
        </p:spPr>
        <p:txBody>
          <a:bodyPr vert="horz" lIns="90579" tIns="45289" rIns="90579" bIns="45289" rtlCol="0" anchor="b"/>
          <a:lstStyle>
            <a:lvl1pPr algn="r">
              <a:defRPr sz="1200"/>
            </a:lvl1pPr>
          </a:lstStyle>
          <a:p>
            <a:fld id="{4988981F-6AAF-46F8-B4B3-8B7354F93985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981079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5727700" y="33338"/>
            <a:ext cx="2955925" cy="22177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>
          <a:xfrm>
            <a:off x="219247" y="2278019"/>
            <a:ext cx="14025680" cy="241828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indent="287463" algn="just">
              <a:spcAft>
                <a:spcPts val="300"/>
              </a:spcAft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683410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5675" y="739775"/>
            <a:ext cx="4965700" cy="37242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EBF0B5-2F85-493A-BE0A-42BA6E2F2FF7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91872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5675" y="739775"/>
            <a:ext cx="4965700" cy="37242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EBF0B5-2F85-493A-BE0A-42BA6E2F2FF7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33400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5675" y="739775"/>
            <a:ext cx="4965700" cy="37242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11423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97238" y="508000"/>
            <a:ext cx="3398837" cy="2549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736F2-7205-47AD-8F47-9A1916B03560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01466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88981F-6AAF-46F8-B4B3-8B7354F93985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8023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228600" y="71438"/>
            <a:ext cx="6211888" cy="46593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>
          <a:xfrm>
            <a:off x="101418" y="4789673"/>
            <a:ext cx="6488052" cy="508458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indent="287463" algn="just">
              <a:spcAft>
                <a:spcPts val="300"/>
              </a:spcAft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DF7488-F959-4354-8519-2DD858B41BD7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8323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7429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38168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4898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9281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74788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06450" y="211138"/>
            <a:ext cx="4962525" cy="37226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>
          <a:xfrm>
            <a:off x="155479" y="4243240"/>
            <a:ext cx="6287483" cy="5400599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5D5F11-DBA2-46A2-B01F-8D3C8428652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9615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5675" y="739775"/>
            <a:ext cx="4965700" cy="37242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EBF0B5-2F85-493A-BE0A-42BA6E2F2FF7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2735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lide Number Placeholder 12"/>
          <p:cNvSpPr txBox="1">
            <a:spLocks/>
          </p:cNvSpPr>
          <p:nvPr userDrawn="1"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95394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4843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2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2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 smtClean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sz="20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72418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6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Номер слайда 1"/>
          <p:cNvSpPr txBox="1">
            <a:spLocks/>
          </p:cNvSpPr>
          <p:nvPr userDrawn="1"/>
        </p:nvSpPr>
        <p:spPr>
          <a:xfrm>
            <a:off x="8138988" y="0"/>
            <a:ext cx="825500" cy="33932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7C948A7D-6C52-4157-BEA1-1B3B6891AEA4}" type="slidenum">
              <a:rPr lang="ru-RU" smtClean="0">
                <a:solidFill>
                  <a:prstClr val="white"/>
                </a:solidFill>
                <a:latin typeface="Trebuchet MS" panose="020B0603020202020204" pitchFamily="34" charset="0"/>
              </a:rPr>
              <a:pPr algn="r">
                <a:defRPr/>
              </a:pPr>
              <a:t>‹#›</a:t>
            </a:fld>
            <a:endParaRPr lang="ru-RU" dirty="0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013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7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7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7" y="-1587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7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1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4" y="6356350"/>
            <a:ext cx="1423987" cy="234950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46014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лож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7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7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7" y="-1587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7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1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4" y="6356350"/>
            <a:ext cx="1423987" cy="234950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70343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6" name="Прямоугольник 5"/>
          <p:cNvSpPr/>
          <p:nvPr userDrawn="1"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 bwMode="invGray">
          <a:xfrm>
            <a:off x="9024944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8" name="Прямоугольник 7"/>
          <p:cNvSpPr/>
          <p:nvPr userDrawn="1"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0" name="Прямоугольник 9"/>
          <p:cNvSpPr/>
          <p:nvPr userDrawn="1"/>
        </p:nvSpPr>
        <p:spPr bwMode="invGray">
          <a:xfrm>
            <a:off x="8875715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pic>
        <p:nvPicPr>
          <p:cNvPr id="11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Georgia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3" name="Прямоугольник 14"/>
          <p:cNvSpPr>
            <a:spLocks noChangeArrowheads="1"/>
          </p:cNvSpPr>
          <p:nvPr userDrawn="1"/>
        </p:nvSpPr>
        <p:spPr bwMode="auto">
          <a:xfrm>
            <a:off x="963613" y="-20638"/>
            <a:ext cx="26161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Georgia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Georgia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cs typeface="Times New Roman" pitchFamily="18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379413"/>
            <a:ext cx="8229600" cy="498412"/>
          </a:xfrm>
        </p:spPr>
        <p:txBody>
          <a:bodyPr/>
          <a:lstStyle>
            <a:lvl1pPr>
              <a:defRPr sz="2400">
                <a:latin typeface="+mj-lt"/>
              </a:defRPr>
            </a:lvl1pPr>
          </a:lstStyle>
          <a:p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165861"/>
            <a:ext cx="8229600" cy="5407978"/>
          </a:xfrm>
        </p:spPr>
        <p:txBody>
          <a:bodyPr/>
          <a:lstStyle>
            <a:lvl1pPr>
              <a:defRPr sz="1400">
                <a:latin typeface="+mj-lt"/>
              </a:defRPr>
            </a:lvl1pPr>
            <a:lvl2pPr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7990906" y="14289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>
                <a:solidFill>
                  <a:srgbClr val="EDEDE3">
                    <a:lumMod val="95000"/>
                  </a:srgb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EDEDE3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41058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51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0193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9844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2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939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1061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57755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0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50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548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8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2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 smtClean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sz="20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5546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7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7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3" y="-1587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7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7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0" y="6356350"/>
            <a:ext cx="1423987" cy="234950"/>
          </a:xfrm>
          <a:prstGeom prst="rect">
            <a:avLst/>
          </a:prstGeom>
        </p:spPr>
        <p:txBody>
          <a:bodyPr/>
          <a:lstStyle/>
          <a:p>
            <a:pPr algn="r">
              <a:defRPr/>
            </a:pPr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83138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746969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US" i="1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6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Номер слайда 1"/>
          <p:cNvSpPr txBox="1">
            <a:spLocks/>
          </p:cNvSpPr>
          <p:nvPr userDrawn="1"/>
        </p:nvSpPr>
        <p:spPr>
          <a:xfrm>
            <a:off x="8138988" y="0"/>
            <a:ext cx="825500" cy="33932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7C948A7D-6C52-4157-BEA1-1B3B6891AEA4}" type="slidenum">
              <a:rPr lang="ru-RU" smtClean="0">
                <a:solidFill>
                  <a:schemeClr val="bg1"/>
                </a:solidFill>
                <a:latin typeface="Trebuchet MS" panose="020B0603020202020204" pitchFamily="34" charset="0"/>
              </a:rPr>
              <a:pPr algn="r">
                <a:defRPr/>
              </a:pPr>
              <a:t>‹#›</a:t>
            </a:fld>
            <a:endParaRPr lang="ru-RU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87711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37914" y="273554"/>
            <a:ext cx="4981978" cy="234446"/>
          </a:xfrm>
          <a:prstGeom prst="rect">
            <a:avLst/>
          </a:prstGeom>
        </p:spPr>
      </p:pic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2973014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lide Number Placeholder 12"/>
          <p:cNvSpPr txBox="1">
            <a:spLocks/>
          </p:cNvSpPr>
          <p:nvPr userDrawn="1"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35110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9966909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479991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067743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007836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491622"/>
      </p:ext>
    </p:extLst>
  </p:cSld>
  <p:clrMapOvr>
    <a:masterClrMapping/>
  </p:clrMapOvr>
  <p:hf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2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91526"/>
      </p:ext>
    </p:extLst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868769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US" i="1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6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Номер слайда 1"/>
          <p:cNvSpPr txBox="1">
            <a:spLocks/>
          </p:cNvSpPr>
          <p:nvPr userDrawn="1"/>
        </p:nvSpPr>
        <p:spPr>
          <a:xfrm>
            <a:off x="8138988" y="0"/>
            <a:ext cx="825500" cy="33932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7C948A7D-6C52-4157-BEA1-1B3B6891AEA4}" type="slidenum">
              <a:rPr lang="ru-RU" smtClean="0">
                <a:solidFill>
                  <a:schemeClr val="bg1"/>
                </a:solidFill>
                <a:latin typeface="Trebuchet MS" panose="020B0603020202020204" pitchFamily="34" charset="0"/>
              </a:rPr>
              <a:pPr algn="r">
                <a:defRPr/>
              </a:pPr>
              <a:t>‹#›</a:t>
            </a:fld>
            <a:endParaRPr lang="ru-RU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5555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637758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0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50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89887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8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2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 smtClean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sz="20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</a:rPr>
              <a:t>]</a:t>
            </a:r>
            <a:endParaRPr lang="ru-RU" dirty="0">
              <a:solidFill>
                <a:srgbClr val="DBDBE9"/>
              </a:solidFill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4214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7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7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3" y="-1587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7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7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0" y="6356350"/>
            <a:ext cx="1423987" cy="234950"/>
          </a:xfrm>
          <a:prstGeom prst="rect">
            <a:avLst/>
          </a:prstGeom>
        </p:spPr>
        <p:txBody>
          <a:bodyPr/>
          <a:lstStyle/>
          <a:p>
            <a:pPr algn="r">
              <a:defRPr/>
            </a:pPr>
            <a:fld id="{471B2989-0681-48C9-AA25-E11ABAA9F518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176576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US" i="1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6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Номер слайда 1"/>
          <p:cNvSpPr txBox="1">
            <a:spLocks/>
          </p:cNvSpPr>
          <p:nvPr userDrawn="1"/>
        </p:nvSpPr>
        <p:spPr>
          <a:xfrm>
            <a:off x="8138988" y="0"/>
            <a:ext cx="825500" cy="33932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7C948A7D-6C52-4157-BEA1-1B3B6891AEA4}" type="slidenum">
              <a:rPr lang="ru-RU" smtClean="0">
                <a:solidFill>
                  <a:schemeClr val="bg1"/>
                </a:solidFill>
                <a:latin typeface="Trebuchet MS" panose="020B0603020202020204" pitchFamily="34" charset="0"/>
              </a:rPr>
              <a:pPr algn="r">
                <a:defRPr/>
              </a:pPr>
              <a:t>‹#›</a:t>
            </a:fld>
            <a:endParaRPr lang="ru-RU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91269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9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1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19"/>
            <a:ext cx="9144000" cy="311151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97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6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9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1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3"/>
            <a:ext cx="387350" cy="439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9" y="6356368"/>
            <a:ext cx="1423987" cy="234951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383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лож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19"/>
            <a:ext cx="9144000" cy="311151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97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2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26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39" y="6356368"/>
            <a:ext cx="1423987" cy="234951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5546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0728" y="18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4223" y="-20639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5189" y="-61911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19"/>
            <a:ext cx="9144000" cy="311151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385" y="-1586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4365" y="-1586"/>
            <a:ext cx="27843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5310" y="-1586"/>
            <a:ext cx="8792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6958" y="-1586"/>
            <a:ext cx="26377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8915411" y="1"/>
            <a:ext cx="55685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 bwMode="invGray">
          <a:xfrm>
            <a:off x="8875839" y="1"/>
            <a:ext cx="5862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540728" y="18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4223" y="-20639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5189" y="-61911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Номер слайда 26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FAE05047-C806-48E8-821D-C0F2FC14279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581" y="-1588"/>
            <a:ext cx="311645" cy="369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56233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19"/>
            <a:ext cx="9144000" cy="311151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 bwMode="invGray">
          <a:xfrm>
            <a:off x="9085263" y="-1587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6" name="Прямоугольник 5"/>
          <p:cNvSpPr/>
          <p:nvPr userDrawn="1"/>
        </p:nvSpPr>
        <p:spPr bwMode="invGray">
          <a:xfrm>
            <a:off x="9043997" y="-1587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 bwMode="invGray">
          <a:xfrm>
            <a:off x="9024949" y="-1587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8" name="Прямоугольник 7"/>
          <p:cNvSpPr/>
          <p:nvPr userDrawn="1"/>
        </p:nvSpPr>
        <p:spPr bwMode="invGray">
          <a:xfrm>
            <a:off x="8977313" y="-1587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0" name="Прямоугольник 9"/>
          <p:cNvSpPr/>
          <p:nvPr userDrawn="1"/>
        </p:nvSpPr>
        <p:spPr bwMode="invGray">
          <a:xfrm>
            <a:off x="8875715" y="1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pic>
        <p:nvPicPr>
          <p:cNvPr id="11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2"/>
            <a:ext cx="387350" cy="439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Georgia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3" name="Прямоугольник 14"/>
          <p:cNvSpPr>
            <a:spLocks noChangeArrowheads="1"/>
          </p:cNvSpPr>
          <p:nvPr userDrawn="1"/>
        </p:nvSpPr>
        <p:spPr bwMode="auto">
          <a:xfrm>
            <a:off x="963613" y="-20639"/>
            <a:ext cx="26161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Georgia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Georgia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srgbClr val="EDEDE3"/>
                </a:solidFill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cs typeface="Times New Roman" pitchFamily="18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379414"/>
            <a:ext cx="8229600" cy="498412"/>
          </a:xfrm>
        </p:spPr>
        <p:txBody>
          <a:bodyPr/>
          <a:lstStyle>
            <a:lvl1pPr>
              <a:defRPr sz="2400">
                <a:latin typeface="+mj-lt"/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en-US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165860"/>
            <a:ext cx="8229600" cy="5407979"/>
          </a:xfrm>
        </p:spPr>
        <p:txBody>
          <a:bodyPr/>
          <a:lstStyle>
            <a:lvl1pPr>
              <a:defRPr sz="1400">
                <a:latin typeface="+mj-lt"/>
              </a:defRPr>
            </a:lvl1pPr>
            <a:lvl2pPr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7990906" y="14290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>
                <a:solidFill>
                  <a:srgbClr val="EDEDE3">
                    <a:lumMod val="95000"/>
                  </a:srgb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EDEDE3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770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61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5222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marL="1079500" indent="0" eaLnBrk="1" hangingPunct="1">
              <a:defRPr/>
            </a:pPr>
            <a:endParaRPr lang="en-US" altLang="ru-RU" sz="14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" name="Прямоугольник 2"/>
          <p:cNvSpPr>
            <a:spLocks noChangeArrowheads="1"/>
          </p:cNvSpPr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3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pic>
        <p:nvPicPr>
          <p:cNvPr id="9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Прямоугольник 9"/>
          <p:cNvSpPr>
            <a:spLocks noChangeArrowheads="1"/>
          </p:cNvSpPr>
          <p:nvPr userDrawn="1"/>
        </p:nvSpPr>
        <p:spPr bwMode="auto">
          <a:xfrm>
            <a:off x="541338" y="0"/>
            <a:ext cx="463550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20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altLang="ru-RU" dirty="0">
              <a:latin typeface="Arial" charset="0"/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 userDrawn="1"/>
        </p:nvSpPr>
        <p:spPr bwMode="auto">
          <a:xfrm>
            <a:off x="963613" y="-20638"/>
            <a:ext cx="252412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alt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TextBox 13"/>
          <p:cNvSpPr txBox="1">
            <a:spLocks noChangeArrowheads="1"/>
          </p:cNvSpPr>
          <p:nvPr userDrawn="1"/>
        </p:nvSpPr>
        <p:spPr bwMode="auto">
          <a:xfrm>
            <a:off x="774700" y="-61913"/>
            <a:ext cx="38417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2200" i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alt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8216805" y="1587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33184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7720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3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8884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88445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16623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07377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5027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1" y="27307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95908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85713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10298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57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57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0016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Сравнение">
    <p:bg>
      <p:bgPr>
        <a:solidFill>
          <a:srgbClr val="EDE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2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2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6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2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 userDrawn="1"/>
        </p:nvSpPr>
        <p:spPr bwMode="auto">
          <a:xfrm>
            <a:off x="8483519" y="14288"/>
            <a:ext cx="402981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fld id="{467B618A-12D4-467B-BFF8-02F1D7CD1DD7}" type="slidenum">
              <a:rPr lang="ru-RU" smtClean="0">
                <a:solidFill>
                  <a:srgbClr val="EDEDE3"/>
                </a:solidFill>
                <a:latin typeface="Trebuchet MS" panose="020B0603020202020204" pitchFamily="34" charset="0"/>
              </a:rPr>
              <a:pPr algn="ctr" eaLnBrk="1" hangingPunct="1">
                <a:defRPr/>
              </a:pPr>
              <a:t>‹#›</a:t>
            </a:fld>
            <a:endParaRPr lang="ru-RU" dirty="0">
              <a:solidFill>
                <a:srgbClr val="EDEDE3"/>
              </a:solidFill>
              <a:latin typeface="Trebuchet MS" panose="020B0603020202020204" pitchFamily="34" charset="0"/>
            </a:endParaRPr>
          </a:p>
        </p:txBody>
      </p:sp>
      <p:pic>
        <p:nvPicPr>
          <p:cNvPr id="23" name="Рисунок 2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877" y="-1589"/>
            <a:ext cx="343275" cy="40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011140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>
                <a:solidFill>
                  <a:srgbClr val="DBDBE9"/>
                </a:solidFill>
              </a:rPr>
              <a:t>]</a:t>
            </a:r>
            <a:endParaRPr lang="ru-RU">
              <a:solidFill>
                <a:srgbClr val="DBDBE9"/>
              </a:solidFill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60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34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47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>
                <a:solidFill>
                  <a:srgbClr val="DBDBE9"/>
                </a:solidFill>
              </a:rPr>
              <a:t>]</a:t>
            </a:r>
            <a:endParaRPr lang="ru-RU">
              <a:solidFill>
                <a:srgbClr val="DBDBE9"/>
              </a:solidFill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smtClean="0">
                <a:solidFill>
                  <a:prstClr val="white"/>
                </a:solidFill>
                <a:latin typeface="Times New Roman" pitchFamily="18" charset="0"/>
              </a:rPr>
              <a:t>ф</a:t>
            </a:r>
            <a:endParaRPr lang="ru-RU" sz="2200" smtClean="0">
              <a:solidFill>
                <a:srgbClr val="DBDBE9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067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61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372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D015E7-0C40-4C9B-ACFA-FCD019C923E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22.10.2019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651608-1539-45B9-B1EE-683EC139583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350549"/>
      </p:ext>
    </p:extLst>
  </p:cSld>
  <p:clrMapOvr>
    <a:masterClrMapping/>
  </p:clrMapOvr>
  <p:hf sldNum="0"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3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863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5929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13426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19281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893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1" y="27307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379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80444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1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7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7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41" y="-1587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7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15" y="-787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1" y="0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28" y="6356350"/>
            <a:ext cx="1423987" cy="234950"/>
          </a:xfrm>
          <a:prstGeom prst="rect">
            <a:avLst/>
          </a:prstGeom>
        </p:spPr>
        <p:txBody>
          <a:bodyPr/>
          <a:lstStyle/>
          <a:p>
            <a:pPr algn="r">
              <a:defRPr/>
            </a:pPr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4551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D350B4-811D-9C49-8D4A-B431FFD459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77236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57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57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45720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457200"/>
            <a:fld id="{B2D350B4-811D-9C49-8D4A-B431FFD45952}" type="slidenum">
              <a:rPr lang="en-US" smtClean="0">
                <a:solidFill>
                  <a:prstClr val="black"/>
                </a:solidFill>
              </a:rPr>
              <a:pPr defTabSz="457200"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30472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1348610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12"/>
          <p:cNvSpPr>
            <a:spLocks noGrp="1"/>
          </p:cNvSpPr>
          <p:nvPr>
            <p:ph type="sldNum" sz="quarter" idx="4"/>
          </p:nvPr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00">
                <a:solidFill>
                  <a:srgbClr val="DEAA46"/>
                </a:solidFill>
                <a:latin typeface="DINPro-Light"/>
                <a:cs typeface="DINPro-Light"/>
              </a:defRPr>
            </a:lvl1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94127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537914" y="273554"/>
            <a:ext cx="4981978" cy="234446"/>
          </a:xfrm>
          <a:prstGeom prst="rect">
            <a:avLst/>
          </a:prstGeom>
        </p:spPr>
      </p:pic>
      <p:sp>
        <p:nvSpPr>
          <p:cNvPr id="8" name="Slide Number Placeholder 12"/>
          <p:cNvSpPr txBox="1">
            <a:spLocks/>
          </p:cNvSpPr>
          <p:nvPr userDrawn="1"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6297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 userDrawn="1"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65168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80270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965357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756625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73449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2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2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37914" y="273554"/>
            <a:ext cx="4981978" cy="234446"/>
          </a:xfrm>
          <a:prstGeom prst="rect">
            <a:avLst/>
          </a:prstGeom>
        </p:spPr>
      </p:pic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29677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69639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71767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218504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268122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134655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9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33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46" y="6356350"/>
            <a:ext cx="1423987" cy="234950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2883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лож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9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33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46" y="6356350"/>
            <a:ext cx="1423987" cy="234950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27890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0728" y="18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422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5189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385" y="-1587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4372" y="-1587"/>
            <a:ext cx="27843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5310" y="-1587"/>
            <a:ext cx="8792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6965" y="-1587"/>
            <a:ext cx="26377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8915418" y="0"/>
            <a:ext cx="55685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 bwMode="invGray">
          <a:xfrm>
            <a:off x="8875839" y="0"/>
            <a:ext cx="5862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540728" y="18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422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5189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Номер слайда 26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FAE05047-C806-48E8-821D-C0F2FC14279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588" y="-1588"/>
            <a:ext cx="311645" cy="369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79208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 bwMode="invGray">
          <a:xfrm>
            <a:off x="9085263" y="-1587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6" name="Прямоугольник 5"/>
          <p:cNvSpPr/>
          <p:nvPr userDrawn="1"/>
        </p:nvSpPr>
        <p:spPr bwMode="invGray">
          <a:xfrm>
            <a:off x="9043988" y="-1587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 bwMode="invGray">
          <a:xfrm>
            <a:off x="9024956" y="-1587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8" name="Прямоугольник 7"/>
          <p:cNvSpPr/>
          <p:nvPr userDrawn="1"/>
        </p:nvSpPr>
        <p:spPr bwMode="invGray">
          <a:xfrm>
            <a:off x="8977313" y="-1587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0" name="Прямоугольник 9"/>
          <p:cNvSpPr/>
          <p:nvPr userDrawn="1"/>
        </p:nvSpPr>
        <p:spPr bwMode="invGray">
          <a:xfrm>
            <a:off x="8875715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pic>
        <p:nvPicPr>
          <p:cNvPr id="11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/>
          <p:nvPr userDrawn="1"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Georgia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3" name="Прямоугольник 14"/>
          <p:cNvSpPr>
            <a:spLocks noChangeArrowheads="1"/>
          </p:cNvSpPr>
          <p:nvPr userDrawn="1"/>
        </p:nvSpPr>
        <p:spPr bwMode="auto">
          <a:xfrm>
            <a:off x="963613" y="-20638"/>
            <a:ext cx="26161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Georgia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Georgia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cs typeface="Times New Roman" pitchFamily="18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379413"/>
            <a:ext cx="8229600" cy="498412"/>
          </a:xfrm>
        </p:spPr>
        <p:txBody>
          <a:bodyPr/>
          <a:lstStyle>
            <a:lvl1pPr>
              <a:defRPr sz="2400">
                <a:latin typeface="+mj-lt"/>
              </a:defRPr>
            </a:lvl1pPr>
          </a:lstStyle>
          <a:p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165861"/>
            <a:ext cx="8229600" cy="5407978"/>
          </a:xfrm>
        </p:spPr>
        <p:txBody>
          <a:bodyPr/>
          <a:lstStyle>
            <a:lvl1pPr>
              <a:defRPr sz="1400">
                <a:latin typeface="+mj-lt"/>
              </a:defRPr>
            </a:lvl1pPr>
            <a:lvl2pPr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7990906" y="14289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>
                <a:solidFill>
                  <a:srgbClr val="EDEDE3">
                    <a:lumMod val="95000"/>
                  </a:srgb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EDEDE3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230895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lide Number Placeholder 12"/>
          <p:cNvSpPr txBox="1">
            <a:spLocks/>
          </p:cNvSpPr>
          <p:nvPr userDrawn="1"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0728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lide Number Placeholder 12"/>
          <p:cNvSpPr txBox="1">
            <a:spLocks/>
          </p:cNvSpPr>
          <p:nvPr userDrawn="1"/>
        </p:nvSpPr>
        <p:spPr>
          <a:xfrm>
            <a:off x="8516513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76445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84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8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84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04832661"/>
      </p:ext>
    </p:extLst>
  </p:cSld>
  <p:clrMapOvr>
    <a:masterClrMapping/>
  </p:clrMapOvr>
  <p:hf hdr="0" ftr="0" dt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US" i="1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6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6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9" y="-1586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6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33" y="-786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Номер слайда 1"/>
          <p:cNvSpPr txBox="1">
            <a:spLocks/>
          </p:cNvSpPr>
          <p:nvPr userDrawn="1"/>
        </p:nvSpPr>
        <p:spPr>
          <a:xfrm>
            <a:off x="8138988" y="0"/>
            <a:ext cx="825500" cy="33932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fld id="{7C948A7D-6C52-4157-BEA1-1B3B6891AEA4}" type="slidenum">
              <a:rPr lang="ru-RU" smtClean="0">
                <a:solidFill>
                  <a:schemeClr val="bg1"/>
                </a:solidFill>
                <a:latin typeface="Trebuchet MS" panose="020B0603020202020204" pitchFamily="34" charset="0"/>
              </a:rPr>
              <a:pPr algn="r">
                <a:defRPr/>
              </a:pPr>
              <a:t>‹#›</a:t>
            </a:fld>
            <a:endParaRPr lang="ru-RU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07793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73"/>
            <a:ext cx="8229600" cy="1143001"/>
          </a:xfrm>
          <a:prstGeom prst="rect">
            <a:avLst/>
          </a:prstGeo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457200" y="6356387"/>
            <a:ext cx="2133600" cy="365125"/>
          </a:xfrm>
          <a:prstGeom prst="rect">
            <a:avLst/>
          </a:prstGeom>
        </p:spPr>
        <p:txBody>
          <a:bodyPr/>
          <a:lstStyle/>
          <a:p>
            <a:fld id="{E90D6C8B-A296-4950-B473-51893CF58DFA}" type="datetime1">
              <a:rPr lang="ru-RU" smtClean="0"/>
              <a:pPr/>
              <a:t>22.10.2019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124200" y="6356387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6553200" y="6356387"/>
            <a:ext cx="2133600" cy="365125"/>
          </a:xfrm>
          <a:prstGeom prst="rect">
            <a:avLst/>
          </a:prstGeom>
        </p:spPr>
        <p:txBody>
          <a:bodyPr/>
          <a:lstStyle/>
          <a:p>
            <a:fld id="{FE5504C3-403B-4C01-98FA-810A7B60EB2A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671535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marL="1079500" indent="0" eaLnBrk="1" hangingPunct="1">
              <a:defRPr/>
            </a:pPr>
            <a:endParaRPr lang="en-US" altLang="ru-RU" sz="14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" name="Прямоугольник 2"/>
          <p:cNvSpPr>
            <a:spLocks noChangeArrowheads="1"/>
          </p:cNvSpPr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invGray">
          <a:xfrm>
            <a:off x="9024955" y="-1588"/>
            <a:ext cx="9525" cy="620713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6" name="Прямоугольник 5"/>
          <p:cNvSpPr>
            <a:spLocks noChangeArrowheads="1"/>
          </p:cNvSpPr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3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invGray">
          <a:xfrm>
            <a:off x="8915417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invGray">
          <a:xfrm>
            <a:off x="8875715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ctr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endParaRPr lang="en-US" altLang="ru-RU" dirty="0">
              <a:solidFill>
                <a:srgbClr val="FFFFFF"/>
              </a:solidFill>
            </a:endParaRPr>
          </a:p>
        </p:txBody>
      </p:sp>
      <p:pic>
        <p:nvPicPr>
          <p:cNvPr id="9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0"/>
            <a:ext cx="38735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Прямоугольник 9"/>
          <p:cNvSpPr>
            <a:spLocks noChangeArrowheads="1"/>
          </p:cNvSpPr>
          <p:nvPr userDrawn="1"/>
        </p:nvSpPr>
        <p:spPr bwMode="auto">
          <a:xfrm>
            <a:off x="541343" y="34"/>
            <a:ext cx="463550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20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altLang="ru-RU" dirty="0">
              <a:latin typeface="Arial" charset="0"/>
            </a:endParaRPr>
          </a:p>
        </p:txBody>
      </p:sp>
      <p:sp>
        <p:nvSpPr>
          <p:cNvPr id="11" name="Прямоугольник 10"/>
          <p:cNvSpPr>
            <a:spLocks noChangeArrowheads="1"/>
          </p:cNvSpPr>
          <p:nvPr userDrawn="1"/>
        </p:nvSpPr>
        <p:spPr bwMode="auto">
          <a:xfrm>
            <a:off x="963631" y="-20638"/>
            <a:ext cx="253577" cy="338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alt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24" cy="430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5" rIns="91431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l" eaLnBrk="1" hangingPunct="1">
              <a:defRPr/>
            </a:pPr>
            <a:r>
              <a:rPr lang="ru-RU" altLang="ru-RU" sz="2200" i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alt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8216806" y="1587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8505446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Сравнение">
    <p:bg>
      <p:bgPr>
        <a:solidFill>
          <a:srgbClr val="EDE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3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9144000" cy="311150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3988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4959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33" y="-785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34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>
            <a:spLocks noChangeArrowheads="1"/>
          </p:cNvSpPr>
          <p:nvPr userDrawn="1"/>
        </p:nvSpPr>
        <p:spPr bwMode="auto">
          <a:xfrm>
            <a:off x="8483536" y="14288"/>
            <a:ext cx="402981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fld id="{467B618A-12D4-467B-BFF8-02F1D7CD1DD7}" type="slidenum">
              <a:rPr lang="ru-RU" smtClean="0">
                <a:solidFill>
                  <a:srgbClr val="EDEDE3"/>
                </a:solidFill>
                <a:latin typeface="Trebuchet MS" panose="020B0603020202020204" pitchFamily="34" charset="0"/>
              </a:rPr>
              <a:pPr algn="ctr" eaLnBrk="1" hangingPunct="1">
                <a:defRPr/>
              </a:pPr>
              <a:t>‹#›</a:t>
            </a:fld>
            <a:endParaRPr lang="ru-RU" dirty="0">
              <a:solidFill>
                <a:srgbClr val="EDEDE3"/>
              </a:solidFill>
              <a:latin typeface="Trebuchet MS" panose="020B0603020202020204" pitchFamily="34" charset="0"/>
            </a:endParaRPr>
          </a:p>
        </p:txBody>
      </p:sp>
      <p:pic>
        <p:nvPicPr>
          <p:cNvPr id="23" name="Рисунок 2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886" y="-1589"/>
            <a:ext cx="343275" cy="40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515897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1343" y="26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3613" y="-20640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4701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44"/>
            <a:ext cx="9144000" cy="311151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4046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5020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94" y="-784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7" name="Прямоугольник 16"/>
          <p:cNvSpPr/>
          <p:nvPr userDrawn="1"/>
        </p:nvSpPr>
        <p:spPr>
          <a:xfrm>
            <a:off x="541343" y="26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3613" y="-20640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4701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5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9053"/>
            <a:ext cx="387350" cy="439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66" y="6356393"/>
            <a:ext cx="1423987" cy="234951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726816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лож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0" y="44"/>
            <a:ext cx="9144000" cy="311151"/>
          </a:xfrm>
          <a:prstGeom prst="rect">
            <a:avLst/>
          </a:prstGeom>
          <a:solidFill>
            <a:srgbClr val="004821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263" y="-1585"/>
            <a:ext cx="57150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4046" y="-1585"/>
            <a:ext cx="28575" cy="312737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5020" y="-1585"/>
            <a:ext cx="9525" cy="312737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313" y="-1585"/>
            <a:ext cx="25400" cy="312737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8875794" y="-784"/>
            <a:ext cx="95251" cy="333443"/>
            <a:chOff x="8875715" y="-787"/>
            <a:chExt cx="95251" cy="295141"/>
          </a:xfrm>
        </p:grpSpPr>
        <p:sp>
          <p:nvSpPr>
            <p:cNvPr id="15" name="Прямоугольник 14"/>
            <p:cNvSpPr/>
            <p:nvPr/>
          </p:nvSpPr>
          <p:spPr bwMode="invGray">
            <a:xfrm>
              <a:off x="8915403" y="-787"/>
              <a:ext cx="55563" cy="295141"/>
            </a:xfrm>
            <a:prstGeom prst="rect">
              <a:avLst/>
            </a:prstGeom>
            <a:solidFill>
              <a:srgbClr val="FFFFFF">
                <a:alpha val="20000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Прямоугольник 15"/>
            <p:cNvSpPr/>
            <p:nvPr/>
          </p:nvSpPr>
          <p:spPr bwMode="invGray">
            <a:xfrm>
              <a:off x="8875715" y="-787"/>
              <a:ext cx="6350" cy="295141"/>
            </a:xfrm>
            <a:prstGeom prst="rect">
              <a:avLst/>
            </a:prstGeom>
            <a:solidFill>
              <a:srgbClr val="FFFFFF">
                <a:alpha val="30196"/>
              </a:srgbClr>
            </a:solidFill>
            <a:ln w="50800" cap="rnd" cmpd="thickThin" algn="ctr">
              <a:noFill/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1" name="Номер слайда 26"/>
          <p:cNvSpPr>
            <a:spLocks noGrp="1"/>
          </p:cNvSpPr>
          <p:nvPr userDrawn="1"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7C948A7D-6C52-4157-BEA1-1B3B6891AE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sp>
        <p:nvSpPr>
          <p:cNvPr id="26" name="Дата 2"/>
          <p:cNvSpPr>
            <a:spLocks noGrp="1"/>
          </p:cNvSpPr>
          <p:nvPr>
            <p:ph type="dt" sz="half" idx="10"/>
          </p:nvPr>
        </p:nvSpPr>
        <p:spPr>
          <a:xfrm>
            <a:off x="7451766" y="6356393"/>
            <a:ext cx="1423987" cy="234951"/>
          </a:xfrm>
        </p:spPr>
        <p:txBody>
          <a:bodyPr/>
          <a:lstStyle/>
          <a:p>
            <a:pPr algn="r">
              <a:defRPr/>
            </a:pPr>
            <a:fld id="{D74A8F75-9877-4763-9403-18A19F4FCC63}" type="datetime8">
              <a:rPr lang="ru-RU" b="1" smtClean="0">
                <a:solidFill>
                  <a:prstClr val="black"/>
                </a:solidFill>
                <a:latin typeface="Trebuchet MS" panose="020B0603020202020204" pitchFamily="34" charset="0"/>
              </a:rPr>
              <a:pPr algn="r">
                <a:defRPr/>
              </a:pPr>
              <a:t>22.10.2019 11:17</a:t>
            </a:fld>
            <a:endParaRPr lang="ru-RU" b="1" dirty="0">
              <a:solidFill>
                <a:prstClr val="black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62988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 userDrawn="1"/>
        </p:nvSpPr>
        <p:spPr>
          <a:xfrm>
            <a:off x="540728" y="26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64223" y="-20640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13"/>
          <p:cNvSpPr txBox="1">
            <a:spLocks noChangeArrowheads="1"/>
          </p:cNvSpPr>
          <p:nvPr userDrawn="1"/>
        </p:nvSpPr>
        <p:spPr bwMode="auto">
          <a:xfrm>
            <a:off x="775189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44"/>
            <a:ext cx="9144000" cy="311151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 bwMode="invGray">
          <a:xfrm>
            <a:off x="9085385" y="-1585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 bwMode="invGray">
          <a:xfrm>
            <a:off x="9044433" y="-1585"/>
            <a:ext cx="27843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invGray">
          <a:xfrm>
            <a:off x="9025310" y="-1585"/>
            <a:ext cx="8792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 bwMode="invGray">
          <a:xfrm>
            <a:off x="8977026" y="-1585"/>
            <a:ext cx="26377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8915479" y="3"/>
            <a:ext cx="55685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 bwMode="invGray">
          <a:xfrm>
            <a:off x="8875839" y="3"/>
            <a:ext cx="5862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540728" y="26"/>
            <a:ext cx="464526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8" name="Прямоугольник 27"/>
          <p:cNvSpPr>
            <a:spLocks noChangeArrowheads="1"/>
          </p:cNvSpPr>
          <p:nvPr userDrawn="1"/>
        </p:nvSpPr>
        <p:spPr bwMode="auto">
          <a:xfrm>
            <a:off x="964223" y="-20640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3"/>
          <p:cNvSpPr txBox="1">
            <a:spLocks noChangeArrowheads="1"/>
          </p:cNvSpPr>
          <p:nvPr userDrawn="1"/>
        </p:nvSpPr>
        <p:spPr bwMode="auto">
          <a:xfrm>
            <a:off x="775189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Номер слайда 26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fld id="{FAE05047-C806-48E8-821D-C0F2FC14279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630" y="-1588"/>
            <a:ext cx="311645" cy="369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869939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44"/>
            <a:ext cx="9144000" cy="311151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 bwMode="invGray">
          <a:xfrm>
            <a:off x="9085263" y="-1585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6" name="Прямоугольник 5"/>
          <p:cNvSpPr/>
          <p:nvPr userDrawn="1"/>
        </p:nvSpPr>
        <p:spPr bwMode="invGray">
          <a:xfrm>
            <a:off x="9044046" y="-1585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 bwMode="invGray">
          <a:xfrm>
            <a:off x="9025017" y="-1585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8" name="Прямоугольник 7"/>
          <p:cNvSpPr/>
          <p:nvPr userDrawn="1"/>
        </p:nvSpPr>
        <p:spPr bwMode="invGray">
          <a:xfrm>
            <a:off x="8977313" y="-1585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sp>
        <p:nvSpPr>
          <p:cNvPr id="10" name="Прямоугольник 9"/>
          <p:cNvSpPr/>
          <p:nvPr userDrawn="1"/>
        </p:nvSpPr>
        <p:spPr bwMode="invGray">
          <a:xfrm>
            <a:off x="8875715" y="3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EDEDE3"/>
              </a:solidFill>
            </a:endParaRPr>
          </a:p>
        </p:txBody>
      </p:sp>
      <p:pic>
        <p:nvPicPr>
          <p:cNvPr id="11" name="Picture 11" descr="MF_emblema [Converted]"/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2"/>
            <a:ext cx="387350" cy="439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/>
          <p:nvPr userDrawn="1"/>
        </p:nvSpPr>
        <p:spPr>
          <a:xfrm>
            <a:off x="541343" y="26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Georgia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3" name="Прямоугольник 14"/>
          <p:cNvSpPr>
            <a:spLocks noChangeArrowheads="1"/>
          </p:cNvSpPr>
          <p:nvPr userDrawn="1"/>
        </p:nvSpPr>
        <p:spPr bwMode="auto">
          <a:xfrm>
            <a:off x="963613" y="-20640"/>
            <a:ext cx="26161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Georgia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Georgia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 userDrawn="1"/>
        </p:nvSpPr>
        <p:spPr bwMode="auto">
          <a:xfrm>
            <a:off x="774701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srgbClr val="EDEDE3"/>
                </a:solidFill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cs typeface="Times New Roman" pitchFamily="18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379415"/>
            <a:ext cx="8229600" cy="498412"/>
          </a:xfrm>
        </p:spPr>
        <p:txBody>
          <a:bodyPr/>
          <a:lstStyle>
            <a:lvl1pPr>
              <a:defRPr sz="2400">
                <a:latin typeface="+mj-lt"/>
              </a:defRPr>
            </a:lvl1pPr>
          </a:lstStyle>
          <a:p>
            <a:r>
              <a:rPr lang="ru-RU" dirty="0"/>
              <a:t>Образец заголовка</a:t>
            </a:r>
            <a:endParaRPr lang="en-US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165860"/>
            <a:ext cx="8229600" cy="5407979"/>
          </a:xfrm>
        </p:spPr>
        <p:txBody>
          <a:bodyPr/>
          <a:lstStyle>
            <a:lvl1pPr>
              <a:defRPr sz="1400">
                <a:latin typeface="+mj-lt"/>
              </a:defRPr>
            </a:lvl1pPr>
            <a:lvl2pPr>
              <a:defRPr sz="1400">
                <a:latin typeface="+mj-lt"/>
              </a:defRPr>
            </a:lvl2pPr>
            <a:lvl3pPr>
              <a:defRPr sz="1400">
                <a:latin typeface="+mj-lt"/>
              </a:defRPr>
            </a:lvl3pPr>
            <a:lvl4pPr>
              <a:defRPr sz="1400">
                <a:latin typeface="+mj-lt"/>
              </a:defRPr>
            </a:lvl4pPr>
            <a:lvl5pPr>
              <a:defRPr sz="1400">
                <a:latin typeface="+mj-lt"/>
              </a:defRPr>
            </a:lvl5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5" name="Номер слайда 28"/>
          <p:cNvSpPr>
            <a:spLocks noGrp="1"/>
          </p:cNvSpPr>
          <p:nvPr>
            <p:ph type="sldNum" sz="quarter" idx="4"/>
          </p:nvPr>
        </p:nvSpPr>
        <p:spPr>
          <a:xfrm>
            <a:off x="7990906" y="14291"/>
            <a:ext cx="726376" cy="303212"/>
          </a:xfrm>
          <a:prstGeom prst="rect">
            <a:avLst/>
          </a:prstGeom>
        </p:spPr>
        <p:txBody>
          <a:bodyPr vert="horz" anchor="b"/>
          <a:lstStyle>
            <a:lvl1pPr algn="r">
              <a:defRPr sz="1800">
                <a:solidFill>
                  <a:schemeClr val="bg1">
                    <a:lumMod val="9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390790C-28AD-4057-B5AE-EE6E851BBDA6}" type="slidenum">
              <a:rPr lang="ru-RU" smtClean="0">
                <a:solidFill>
                  <a:srgbClr val="EDEDE3">
                    <a:lumMod val="95000"/>
                  </a:srgb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EDEDE3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34597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37914" y="273554"/>
            <a:ext cx="4981978" cy="234446"/>
          </a:xfrm>
          <a:prstGeom prst="rect">
            <a:avLst/>
          </a:prstGeom>
        </p:spPr>
      </p:pic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356557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16768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12"/>
          <p:cNvSpPr txBox="1">
            <a:spLocks/>
          </p:cNvSpPr>
          <p:nvPr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lide Number Placeholder 12"/>
          <p:cNvSpPr txBox="1">
            <a:spLocks/>
          </p:cNvSpPr>
          <p:nvPr userDrawn="1"/>
        </p:nvSpPr>
        <p:spPr>
          <a:xfrm>
            <a:off x="8516509" y="97634"/>
            <a:ext cx="848799" cy="53746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2200" kern="1200">
                <a:solidFill>
                  <a:srgbClr val="DEAA46"/>
                </a:solidFill>
                <a:latin typeface="DINPro-Light"/>
                <a:ea typeface="+mn-ea"/>
                <a:cs typeface="DINPro-Light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D350B4-811D-9C49-8D4A-B431FFD4595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604256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0680554"/>
      </p:ext>
    </p:extLst>
  </p:cSld>
  <p:clrMapOvr>
    <a:masterClrMapping/>
  </p:clrMapOvr>
  <p:hf hdr="0" ftr="0" dt="0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580823"/>
      </p:ext>
    </p:extLst>
  </p:cSld>
  <p:clrMapOvr>
    <a:masterClrMapping/>
  </p:clrMapOvr>
  <p:hf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678566"/>
      </p:ext>
    </p:extLst>
  </p:cSld>
  <p:clrMapOvr>
    <a:masterClrMapping/>
  </p:clrMapOvr>
  <p:hf hdr="0" ftr="0" dt="0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376234"/>
      </p:ext>
    </p:extLst>
  </p:cSld>
  <p:clrMapOvr>
    <a:masterClrMapping/>
  </p:clrMapOvr>
  <p:hf hdr="0" ftr="0" dt="0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485783"/>
      </p:ext>
    </p:extLst>
  </p:cSld>
  <p:clrMapOvr>
    <a:masterClrMapping/>
  </p:clrMapOvr>
  <p:hf hdr="0" ftr="0" dt="0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473119"/>
      </p:ext>
    </p:extLst>
  </p:cSld>
  <p:clrMapOvr>
    <a:masterClrMapping/>
  </p:clrMapOvr>
  <p:hf hdr="0" ftr="0" dt="0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988516"/>
      </p:ext>
    </p:extLst>
  </p:cSld>
  <p:clrMapOvr>
    <a:masterClrMapping/>
  </p:clrMapOvr>
  <p:hf hdr="0" ftr="0" dt="0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719048"/>
      </p:ext>
    </p:extLst>
  </p:cSld>
  <p:clrMapOvr>
    <a:masterClrMapping/>
  </p:clrMapOvr>
  <p:hf hdr="0" ftr="0" dt="0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F91366C-C707-45FC-9663-1DE7BB98C4B2}" type="slidenum">
              <a:rPr lang="ru-RU" smtClean="0">
                <a:solidFill>
                  <a:prstClr val="black"/>
                </a:solidFill>
              </a:rPr>
              <a:pPr/>
              <a:t>‹#›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813821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7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5" Type="http://schemas.openxmlformats.org/officeDocument/2006/relationships/theme" Target="../theme/theme10.xml"/><Relationship Id="rId4" Type="http://schemas.openxmlformats.org/officeDocument/2006/relationships/slideLayout" Target="../slideLayouts/slideLayout8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5" Type="http://schemas.openxmlformats.org/officeDocument/2006/relationships/image" Target="../media/image3.emf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4" Type="http://schemas.openxmlformats.org/officeDocument/2006/relationships/theme" Target="../theme/theme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2" Type="http://schemas.openxmlformats.org/officeDocument/2006/relationships/slideLayout" Target="../slideLayouts/slideLayout8.xml"/><Relationship Id="rId16" Type="http://schemas.openxmlformats.org/officeDocument/2006/relationships/image" Target="../media/image3.emf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2.xml"/><Relationship Id="rId16" Type="http://schemas.openxmlformats.org/officeDocument/2006/relationships/image" Target="../media/image3.emf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2.xml"/><Relationship Id="rId16" Type="http://schemas.openxmlformats.org/officeDocument/2006/relationships/image" Target="../media/image7.emf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image" Target="../media/image3.emf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image" Target="../media/image3.emf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7.xml"/><Relationship Id="rId2" Type="http://schemas.openxmlformats.org/officeDocument/2006/relationships/slideLayout" Target="../slideLayouts/slideLayout76.xml"/><Relationship Id="rId1" Type="http://schemas.openxmlformats.org/officeDocument/2006/relationships/slideLayout" Target="../slideLayouts/slideLayout75.xml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7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slideLayout" Target="../slideLayouts/slideLayout81.xml"/><Relationship Id="rId7" Type="http://schemas.openxmlformats.org/officeDocument/2006/relationships/theme" Target="../theme/theme9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5" Type="http://schemas.openxmlformats.org/officeDocument/2006/relationships/slideLayout" Target="../slideLayouts/slideLayout83.xml"/><Relationship Id="rId4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/>
        </p:nvSpPr>
        <p:spPr bwMode="auto">
          <a:xfrm>
            <a:off x="309563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grpSp>
        <p:nvGrpSpPr>
          <p:cNvPr id="983" name="Group 1183"/>
          <p:cNvGrpSpPr>
            <a:grpSpLocks/>
          </p:cNvGrpSpPr>
          <p:nvPr/>
        </p:nvGrpSpPr>
        <p:grpSpPr bwMode="auto">
          <a:xfrm>
            <a:off x="309563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4" name="Group 1384"/>
          <p:cNvGrpSpPr>
            <a:grpSpLocks/>
          </p:cNvGrpSpPr>
          <p:nvPr/>
        </p:nvGrpSpPr>
        <p:grpSpPr bwMode="auto">
          <a:xfrm>
            <a:off x="369888" y="246063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5" name="Group 1585"/>
          <p:cNvGrpSpPr>
            <a:grpSpLocks/>
          </p:cNvGrpSpPr>
          <p:nvPr/>
        </p:nvGrpSpPr>
        <p:grpSpPr bwMode="auto">
          <a:xfrm>
            <a:off x="438151" y="295275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6" name="Group 1786"/>
          <p:cNvGrpSpPr>
            <a:grpSpLocks/>
          </p:cNvGrpSpPr>
          <p:nvPr/>
        </p:nvGrpSpPr>
        <p:grpSpPr bwMode="auto">
          <a:xfrm>
            <a:off x="525463" y="287338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987" name="Freeform 1787"/>
          <p:cNvSpPr>
            <a:spLocks/>
          </p:cNvSpPr>
          <p:nvPr/>
        </p:nvSpPr>
        <p:spPr bwMode="auto">
          <a:xfrm>
            <a:off x="608013" y="333375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8" name="Freeform 1788"/>
          <p:cNvSpPr>
            <a:spLocks/>
          </p:cNvSpPr>
          <p:nvPr/>
        </p:nvSpPr>
        <p:spPr bwMode="auto">
          <a:xfrm>
            <a:off x="596901" y="314325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9" name="Freeform 1789"/>
          <p:cNvSpPr>
            <a:spLocks/>
          </p:cNvSpPr>
          <p:nvPr/>
        </p:nvSpPr>
        <p:spPr bwMode="auto">
          <a:xfrm>
            <a:off x="603251" y="319088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0" name="Freeform 1790"/>
          <p:cNvSpPr>
            <a:spLocks/>
          </p:cNvSpPr>
          <p:nvPr/>
        </p:nvSpPr>
        <p:spPr bwMode="auto">
          <a:xfrm>
            <a:off x="606426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1" name="Freeform 1791"/>
          <p:cNvSpPr>
            <a:spLocks/>
          </p:cNvSpPr>
          <p:nvPr/>
        </p:nvSpPr>
        <p:spPr bwMode="auto">
          <a:xfrm>
            <a:off x="604838" y="320675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2" name="Freeform 1792"/>
          <p:cNvSpPr>
            <a:spLocks/>
          </p:cNvSpPr>
          <p:nvPr/>
        </p:nvSpPr>
        <p:spPr bwMode="auto">
          <a:xfrm>
            <a:off x="603251" y="323850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3" name="Freeform 1793"/>
          <p:cNvSpPr>
            <a:spLocks/>
          </p:cNvSpPr>
          <p:nvPr/>
        </p:nvSpPr>
        <p:spPr bwMode="auto">
          <a:xfrm>
            <a:off x="600076" y="327025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4" name="Freeform 1794"/>
          <p:cNvSpPr>
            <a:spLocks/>
          </p:cNvSpPr>
          <p:nvPr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5" name="Freeform 1795"/>
          <p:cNvSpPr>
            <a:spLocks/>
          </p:cNvSpPr>
          <p:nvPr/>
        </p:nvSpPr>
        <p:spPr bwMode="auto">
          <a:xfrm>
            <a:off x="606426" y="323850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6" name="Freeform 1796"/>
          <p:cNvSpPr>
            <a:spLocks/>
          </p:cNvSpPr>
          <p:nvPr/>
        </p:nvSpPr>
        <p:spPr bwMode="auto">
          <a:xfrm>
            <a:off x="604838" y="327025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7" name="Freeform 1797"/>
          <p:cNvSpPr>
            <a:spLocks/>
          </p:cNvSpPr>
          <p:nvPr/>
        </p:nvSpPr>
        <p:spPr bwMode="auto">
          <a:xfrm>
            <a:off x="603251" y="328613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8" name="Rectangle 1798"/>
          <p:cNvSpPr>
            <a:spLocks noChangeArrowheads="1"/>
          </p:cNvSpPr>
          <p:nvPr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9" name="Freeform 1799"/>
          <p:cNvSpPr>
            <a:spLocks/>
          </p:cNvSpPr>
          <p:nvPr/>
        </p:nvSpPr>
        <p:spPr bwMode="auto">
          <a:xfrm>
            <a:off x="600076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0" name="Freeform 1800"/>
          <p:cNvSpPr>
            <a:spLocks/>
          </p:cNvSpPr>
          <p:nvPr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1" name="Freeform 1801"/>
          <p:cNvSpPr>
            <a:spLocks/>
          </p:cNvSpPr>
          <p:nvPr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2" name="Freeform 1802"/>
          <p:cNvSpPr>
            <a:spLocks/>
          </p:cNvSpPr>
          <p:nvPr/>
        </p:nvSpPr>
        <p:spPr bwMode="auto">
          <a:xfrm>
            <a:off x="609601" y="327025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3" name="Freeform 1803"/>
          <p:cNvSpPr>
            <a:spLocks/>
          </p:cNvSpPr>
          <p:nvPr/>
        </p:nvSpPr>
        <p:spPr bwMode="auto">
          <a:xfrm>
            <a:off x="606426" y="330200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4" name="Freeform 1804"/>
          <p:cNvSpPr>
            <a:spLocks/>
          </p:cNvSpPr>
          <p:nvPr/>
        </p:nvSpPr>
        <p:spPr bwMode="auto">
          <a:xfrm>
            <a:off x="604838" y="331788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5" name="Freeform 1805"/>
          <p:cNvSpPr>
            <a:spLocks/>
          </p:cNvSpPr>
          <p:nvPr/>
        </p:nvSpPr>
        <p:spPr bwMode="auto">
          <a:xfrm>
            <a:off x="603251" y="336550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6" name="Freeform 1806"/>
          <p:cNvSpPr>
            <a:spLocks/>
          </p:cNvSpPr>
          <p:nvPr/>
        </p:nvSpPr>
        <p:spPr bwMode="auto">
          <a:xfrm>
            <a:off x="606426" y="334963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7" name="Freeform 1807"/>
          <p:cNvSpPr>
            <a:spLocks/>
          </p:cNvSpPr>
          <p:nvPr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8" name="Freeform 1808"/>
          <p:cNvSpPr>
            <a:spLocks/>
          </p:cNvSpPr>
          <p:nvPr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9" name="Freeform 1809"/>
          <p:cNvSpPr>
            <a:spLocks/>
          </p:cNvSpPr>
          <p:nvPr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0" name="Freeform 1810"/>
          <p:cNvSpPr>
            <a:spLocks/>
          </p:cNvSpPr>
          <p:nvPr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1" name="Freeform 1811"/>
          <p:cNvSpPr>
            <a:spLocks/>
          </p:cNvSpPr>
          <p:nvPr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2" name="Freeform 1812"/>
          <p:cNvSpPr>
            <a:spLocks/>
          </p:cNvSpPr>
          <p:nvPr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3" name="Freeform 1813"/>
          <p:cNvSpPr>
            <a:spLocks/>
          </p:cNvSpPr>
          <p:nvPr/>
        </p:nvSpPr>
        <p:spPr bwMode="auto">
          <a:xfrm>
            <a:off x="595313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4" name="Freeform 1814"/>
          <p:cNvSpPr>
            <a:spLocks/>
          </p:cNvSpPr>
          <p:nvPr/>
        </p:nvSpPr>
        <p:spPr bwMode="auto">
          <a:xfrm>
            <a:off x="604838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5" name="Freeform 1815"/>
          <p:cNvSpPr>
            <a:spLocks/>
          </p:cNvSpPr>
          <p:nvPr/>
        </p:nvSpPr>
        <p:spPr bwMode="auto">
          <a:xfrm>
            <a:off x="606426" y="322263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6" name="Freeform 1816"/>
          <p:cNvSpPr>
            <a:spLocks/>
          </p:cNvSpPr>
          <p:nvPr/>
        </p:nvSpPr>
        <p:spPr bwMode="auto">
          <a:xfrm>
            <a:off x="609601" y="325438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7" name="Freeform 1817"/>
          <p:cNvSpPr>
            <a:spLocks/>
          </p:cNvSpPr>
          <p:nvPr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8" name="Freeform 1818"/>
          <p:cNvSpPr>
            <a:spLocks/>
          </p:cNvSpPr>
          <p:nvPr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9" name="Freeform 1819"/>
          <p:cNvSpPr>
            <a:spLocks/>
          </p:cNvSpPr>
          <p:nvPr/>
        </p:nvSpPr>
        <p:spPr bwMode="auto">
          <a:xfrm>
            <a:off x="603251" y="327025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0" name="Freeform 1820"/>
          <p:cNvSpPr>
            <a:spLocks/>
          </p:cNvSpPr>
          <p:nvPr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1" name="Freeform 1821"/>
          <p:cNvSpPr>
            <a:spLocks/>
          </p:cNvSpPr>
          <p:nvPr/>
        </p:nvSpPr>
        <p:spPr bwMode="auto">
          <a:xfrm>
            <a:off x="603251" y="322263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2" name="Freeform 1822"/>
          <p:cNvSpPr>
            <a:spLocks/>
          </p:cNvSpPr>
          <p:nvPr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3" name="Freeform 1823"/>
          <p:cNvSpPr>
            <a:spLocks/>
          </p:cNvSpPr>
          <p:nvPr/>
        </p:nvSpPr>
        <p:spPr bwMode="auto">
          <a:xfrm>
            <a:off x="609601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4" name="Freeform 1824"/>
          <p:cNvSpPr>
            <a:spLocks/>
          </p:cNvSpPr>
          <p:nvPr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5" name="Freeform 1825"/>
          <p:cNvSpPr>
            <a:spLocks/>
          </p:cNvSpPr>
          <p:nvPr/>
        </p:nvSpPr>
        <p:spPr bwMode="auto">
          <a:xfrm>
            <a:off x="608013" y="330200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6" name="Freeform 1826"/>
          <p:cNvSpPr>
            <a:spLocks/>
          </p:cNvSpPr>
          <p:nvPr/>
        </p:nvSpPr>
        <p:spPr bwMode="auto">
          <a:xfrm>
            <a:off x="608013" y="334963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7" name="Freeform 1827"/>
          <p:cNvSpPr>
            <a:spLocks/>
          </p:cNvSpPr>
          <p:nvPr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8" name="Freeform 1828"/>
          <p:cNvSpPr>
            <a:spLocks/>
          </p:cNvSpPr>
          <p:nvPr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9" name="Freeform 1829"/>
          <p:cNvSpPr>
            <a:spLocks/>
          </p:cNvSpPr>
          <p:nvPr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0" name="Freeform 1830"/>
          <p:cNvSpPr>
            <a:spLocks/>
          </p:cNvSpPr>
          <p:nvPr/>
        </p:nvSpPr>
        <p:spPr bwMode="auto">
          <a:xfrm>
            <a:off x="600076" y="331788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1" name="Freeform 1831"/>
          <p:cNvSpPr>
            <a:spLocks/>
          </p:cNvSpPr>
          <p:nvPr/>
        </p:nvSpPr>
        <p:spPr bwMode="auto">
          <a:xfrm>
            <a:off x="595313" y="330200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2" name="Freeform 1832"/>
          <p:cNvSpPr>
            <a:spLocks/>
          </p:cNvSpPr>
          <p:nvPr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3" name="Freeform 1833"/>
          <p:cNvSpPr>
            <a:spLocks/>
          </p:cNvSpPr>
          <p:nvPr/>
        </p:nvSpPr>
        <p:spPr bwMode="auto">
          <a:xfrm>
            <a:off x="600076" y="334963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4" name="Freeform 1834"/>
          <p:cNvSpPr>
            <a:spLocks/>
          </p:cNvSpPr>
          <p:nvPr/>
        </p:nvSpPr>
        <p:spPr bwMode="auto">
          <a:xfrm>
            <a:off x="595313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5" name="Freeform 1835"/>
          <p:cNvSpPr>
            <a:spLocks/>
          </p:cNvSpPr>
          <p:nvPr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6" name="Freeform 1836"/>
          <p:cNvSpPr>
            <a:spLocks/>
          </p:cNvSpPr>
          <p:nvPr/>
        </p:nvSpPr>
        <p:spPr bwMode="auto">
          <a:xfrm>
            <a:off x="593726" y="334963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7" name="Freeform 1837"/>
          <p:cNvSpPr>
            <a:spLocks/>
          </p:cNvSpPr>
          <p:nvPr/>
        </p:nvSpPr>
        <p:spPr bwMode="auto">
          <a:xfrm>
            <a:off x="590551" y="314325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8" name="Freeform 1838"/>
          <p:cNvSpPr>
            <a:spLocks/>
          </p:cNvSpPr>
          <p:nvPr/>
        </p:nvSpPr>
        <p:spPr bwMode="auto">
          <a:xfrm>
            <a:off x="592138" y="330200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9" name="Freeform 1839"/>
          <p:cNvSpPr>
            <a:spLocks/>
          </p:cNvSpPr>
          <p:nvPr/>
        </p:nvSpPr>
        <p:spPr bwMode="auto">
          <a:xfrm>
            <a:off x="588963" y="295275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0" name="Freeform 1840"/>
          <p:cNvSpPr>
            <a:spLocks/>
          </p:cNvSpPr>
          <p:nvPr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1" name="Freeform 1841"/>
          <p:cNvSpPr>
            <a:spLocks/>
          </p:cNvSpPr>
          <p:nvPr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2" name="Freeform 1842"/>
          <p:cNvSpPr>
            <a:spLocks/>
          </p:cNvSpPr>
          <p:nvPr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3" name="Freeform 1843"/>
          <p:cNvSpPr>
            <a:spLocks/>
          </p:cNvSpPr>
          <p:nvPr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4" name="Freeform 1844"/>
          <p:cNvSpPr>
            <a:spLocks/>
          </p:cNvSpPr>
          <p:nvPr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5" name="Freeform 1845"/>
          <p:cNvSpPr>
            <a:spLocks/>
          </p:cNvSpPr>
          <p:nvPr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6" name="Rectangle 1846"/>
          <p:cNvSpPr>
            <a:spLocks noChangeArrowheads="1"/>
          </p:cNvSpPr>
          <p:nvPr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7" name="Freeform 1847"/>
          <p:cNvSpPr>
            <a:spLocks/>
          </p:cNvSpPr>
          <p:nvPr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8" name="Freeform 1848"/>
          <p:cNvSpPr>
            <a:spLocks/>
          </p:cNvSpPr>
          <p:nvPr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9" name="Freeform 1849"/>
          <p:cNvSpPr>
            <a:spLocks/>
          </p:cNvSpPr>
          <p:nvPr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0" name="Freeform 1850"/>
          <p:cNvSpPr>
            <a:spLocks/>
          </p:cNvSpPr>
          <p:nvPr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1" name="Freeform 1851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2" name="Freeform 1852"/>
          <p:cNvSpPr>
            <a:spLocks/>
          </p:cNvSpPr>
          <p:nvPr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3" name="Freeform 1853"/>
          <p:cNvSpPr>
            <a:spLocks/>
          </p:cNvSpPr>
          <p:nvPr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4" name="Freeform 1854"/>
          <p:cNvSpPr>
            <a:spLocks/>
          </p:cNvSpPr>
          <p:nvPr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5" name="Freeform 1855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6" name="Freeform 1856"/>
          <p:cNvSpPr>
            <a:spLocks/>
          </p:cNvSpPr>
          <p:nvPr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7" name="Freeform 1857"/>
          <p:cNvSpPr>
            <a:spLocks/>
          </p:cNvSpPr>
          <p:nvPr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8" name="Freeform 1858"/>
          <p:cNvSpPr>
            <a:spLocks/>
          </p:cNvSpPr>
          <p:nvPr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9" name="Freeform 1859"/>
          <p:cNvSpPr>
            <a:spLocks/>
          </p:cNvSpPr>
          <p:nvPr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0" name="Freeform 1860"/>
          <p:cNvSpPr>
            <a:spLocks/>
          </p:cNvSpPr>
          <p:nvPr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1" name="Freeform 1861"/>
          <p:cNvSpPr>
            <a:spLocks/>
          </p:cNvSpPr>
          <p:nvPr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2" name="Rectangle 1862"/>
          <p:cNvSpPr>
            <a:spLocks noChangeArrowheads="1"/>
          </p:cNvSpPr>
          <p:nvPr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3" name="Freeform 1863"/>
          <p:cNvSpPr>
            <a:spLocks/>
          </p:cNvSpPr>
          <p:nvPr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4" name="Freeform 1864"/>
          <p:cNvSpPr>
            <a:spLocks/>
          </p:cNvSpPr>
          <p:nvPr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5" name="Freeform 1865"/>
          <p:cNvSpPr>
            <a:spLocks/>
          </p:cNvSpPr>
          <p:nvPr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6" name="Freeform 1866"/>
          <p:cNvSpPr>
            <a:spLocks/>
          </p:cNvSpPr>
          <p:nvPr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7" name="Freeform 1867"/>
          <p:cNvSpPr>
            <a:spLocks/>
          </p:cNvSpPr>
          <p:nvPr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8" name="Freeform 1868"/>
          <p:cNvSpPr>
            <a:spLocks/>
          </p:cNvSpPr>
          <p:nvPr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9" name="Freeform 1869"/>
          <p:cNvSpPr>
            <a:spLocks/>
          </p:cNvSpPr>
          <p:nvPr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0" name="Freeform 1870"/>
          <p:cNvSpPr>
            <a:spLocks/>
          </p:cNvSpPr>
          <p:nvPr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1" name="Freeform 1871"/>
          <p:cNvSpPr>
            <a:spLocks/>
          </p:cNvSpPr>
          <p:nvPr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2" name="Freeform 1872"/>
          <p:cNvSpPr>
            <a:spLocks/>
          </p:cNvSpPr>
          <p:nvPr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3" name="Freeform 1873"/>
          <p:cNvSpPr>
            <a:spLocks/>
          </p:cNvSpPr>
          <p:nvPr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4" name="Freeform 1874"/>
          <p:cNvSpPr>
            <a:spLocks/>
          </p:cNvSpPr>
          <p:nvPr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5" name="Freeform 1875"/>
          <p:cNvSpPr>
            <a:spLocks/>
          </p:cNvSpPr>
          <p:nvPr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6" name="Freeform 1876"/>
          <p:cNvSpPr>
            <a:spLocks noEditPoints="1"/>
          </p:cNvSpPr>
          <p:nvPr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7" name="Freeform 1877"/>
          <p:cNvSpPr>
            <a:spLocks noEditPoints="1"/>
          </p:cNvSpPr>
          <p:nvPr/>
        </p:nvSpPr>
        <p:spPr bwMode="auto">
          <a:xfrm>
            <a:off x="315913" y="490538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8" name="Freeform 1878"/>
          <p:cNvSpPr>
            <a:spLocks/>
          </p:cNvSpPr>
          <p:nvPr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9" name="Freeform 1879"/>
          <p:cNvSpPr>
            <a:spLocks/>
          </p:cNvSpPr>
          <p:nvPr/>
        </p:nvSpPr>
        <p:spPr bwMode="auto">
          <a:xfrm>
            <a:off x="407988" y="674688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0" name="Freeform 1880"/>
          <p:cNvSpPr>
            <a:spLocks/>
          </p:cNvSpPr>
          <p:nvPr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1" name="Freeform 1881"/>
          <p:cNvSpPr>
            <a:spLocks/>
          </p:cNvSpPr>
          <p:nvPr/>
        </p:nvSpPr>
        <p:spPr bwMode="auto">
          <a:xfrm>
            <a:off x="401638" y="652463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2" name="Freeform 1882"/>
          <p:cNvSpPr>
            <a:spLocks/>
          </p:cNvSpPr>
          <p:nvPr/>
        </p:nvSpPr>
        <p:spPr bwMode="auto">
          <a:xfrm>
            <a:off x="384176" y="650875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3" name="Freeform 1883"/>
          <p:cNvSpPr>
            <a:spLocks/>
          </p:cNvSpPr>
          <p:nvPr/>
        </p:nvSpPr>
        <p:spPr bwMode="auto">
          <a:xfrm>
            <a:off x="398463" y="642938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4" name="Freeform 1884"/>
          <p:cNvSpPr>
            <a:spLocks/>
          </p:cNvSpPr>
          <p:nvPr/>
        </p:nvSpPr>
        <p:spPr bwMode="auto">
          <a:xfrm>
            <a:off x="400051" y="641350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5" name="Freeform 1885"/>
          <p:cNvSpPr>
            <a:spLocks/>
          </p:cNvSpPr>
          <p:nvPr/>
        </p:nvSpPr>
        <p:spPr bwMode="auto">
          <a:xfrm>
            <a:off x="377826" y="638175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6" name="Freeform 1886"/>
          <p:cNvSpPr>
            <a:spLocks/>
          </p:cNvSpPr>
          <p:nvPr/>
        </p:nvSpPr>
        <p:spPr bwMode="auto">
          <a:xfrm>
            <a:off x="396876" y="625475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7" name="Freeform 1887"/>
          <p:cNvSpPr>
            <a:spLocks/>
          </p:cNvSpPr>
          <p:nvPr/>
        </p:nvSpPr>
        <p:spPr bwMode="auto">
          <a:xfrm>
            <a:off x="384176" y="623888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8" name="Freeform 1888"/>
          <p:cNvSpPr>
            <a:spLocks/>
          </p:cNvSpPr>
          <p:nvPr/>
        </p:nvSpPr>
        <p:spPr bwMode="auto">
          <a:xfrm>
            <a:off x="393701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9" name="Freeform 1889"/>
          <p:cNvSpPr>
            <a:spLocks/>
          </p:cNvSpPr>
          <p:nvPr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0" name="Freeform 1890"/>
          <p:cNvSpPr>
            <a:spLocks/>
          </p:cNvSpPr>
          <p:nvPr/>
        </p:nvSpPr>
        <p:spPr bwMode="auto">
          <a:xfrm>
            <a:off x="377826" y="604838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1" name="Freeform 1891"/>
          <p:cNvSpPr>
            <a:spLocks/>
          </p:cNvSpPr>
          <p:nvPr/>
        </p:nvSpPr>
        <p:spPr bwMode="auto">
          <a:xfrm>
            <a:off x="377826" y="604838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2" name="Freeform 1892"/>
          <p:cNvSpPr>
            <a:spLocks/>
          </p:cNvSpPr>
          <p:nvPr/>
        </p:nvSpPr>
        <p:spPr bwMode="auto">
          <a:xfrm>
            <a:off x="347663" y="534988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3" name="Freeform 1893"/>
          <p:cNvSpPr>
            <a:spLocks/>
          </p:cNvSpPr>
          <p:nvPr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4" name="Freeform 1894"/>
          <p:cNvSpPr>
            <a:spLocks/>
          </p:cNvSpPr>
          <p:nvPr/>
        </p:nvSpPr>
        <p:spPr bwMode="auto">
          <a:xfrm>
            <a:off x="373063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5" name="Freeform 1895"/>
          <p:cNvSpPr>
            <a:spLocks/>
          </p:cNvSpPr>
          <p:nvPr/>
        </p:nvSpPr>
        <p:spPr bwMode="auto">
          <a:xfrm>
            <a:off x="406401" y="657225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6" name="Freeform 1896"/>
          <p:cNvSpPr>
            <a:spLocks/>
          </p:cNvSpPr>
          <p:nvPr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7" name="Freeform 1897"/>
          <p:cNvSpPr>
            <a:spLocks/>
          </p:cNvSpPr>
          <p:nvPr/>
        </p:nvSpPr>
        <p:spPr bwMode="auto">
          <a:xfrm>
            <a:off x="403226" y="666750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8" name="Freeform 1898"/>
          <p:cNvSpPr>
            <a:spLocks/>
          </p:cNvSpPr>
          <p:nvPr/>
        </p:nvSpPr>
        <p:spPr bwMode="auto">
          <a:xfrm>
            <a:off x="461963" y="633413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9" name="Freeform 1899"/>
          <p:cNvSpPr>
            <a:spLocks/>
          </p:cNvSpPr>
          <p:nvPr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0" name="Freeform 1900"/>
          <p:cNvSpPr>
            <a:spLocks/>
          </p:cNvSpPr>
          <p:nvPr/>
        </p:nvSpPr>
        <p:spPr bwMode="auto">
          <a:xfrm>
            <a:off x="455613" y="633413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1" name="Freeform 1901"/>
          <p:cNvSpPr>
            <a:spLocks/>
          </p:cNvSpPr>
          <p:nvPr/>
        </p:nvSpPr>
        <p:spPr bwMode="auto">
          <a:xfrm>
            <a:off x="468313" y="630238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2" name="Freeform 1902"/>
          <p:cNvSpPr>
            <a:spLocks/>
          </p:cNvSpPr>
          <p:nvPr/>
        </p:nvSpPr>
        <p:spPr bwMode="auto">
          <a:xfrm>
            <a:off x="384176" y="614363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3" name="Freeform 1903"/>
          <p:cNvSpPr>
            <a:spLocks/>
          </p:cNvSpPr>
          <p:nvPr/>
        </p:nvSpPr>
        <p:spPr bwMode="auto">
          <a:xfrm>
            <a:off x="409576" y="671513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4" name="Freeform 1904"/>
          <p:cNvSpPr>
            <a:spLocks/>
          </p:cNvSpPr>
          <p:nvPr/>
        </p:nvSpPr>
        <p:spPr bwMode="auto">
          <a:xfrm>
            <a:off x="342901" y="528638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5" name="Freeform 1905"/>
          <p:cNvSpPr>
            <a:spLocks/>
          </p:cNvSpPr>
          <p:nvPr/>
        </p:nvSpPr>
        <p:spPr bwMode="auto">
          <a:xfrm>
            <a:off x="341313" y="492125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6" name="Freeform 1906"/>
          <p:cNvSpPr>
            <a:spLocks/>
          </p:cNvSpPr>
          <p:nvPr/>
        </p:nvSpPr>
        <p:spPr bwMode="auto">
          <a:xfrm>
            <a:off x="327026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7" name="Freeform 1907"/>
          <p:cNvSpPr>
            <a:spLocks/>
          </p:cNvSpPr>
          <p:nvPr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8" name="Freeform 1908"/>
          <p:cNvSpPr>
            <a:spLocks/>
          </p:cNvSpPr>
          <p:nvPr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9" name="Freeform 1909"/>
          <p:cNvSpPr>
            <a:spLocks/>
          </p:cNvSpPr>
          <p:nvPr/>
        </p:nvSpPr>
        <p:spPr bwMode="auto">
          <a:xfrm>
            <a:off x="344488" y="512763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0" name="Freeform 1910"/>
          <p:cNvSpPr>
            <a:spLocks/>
          </p:cNvSpPr>
          <p:nvPr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1" name="Freeform 1911"/>
          <p:cNvSpPr>
            <a:spLocks/>
          </p:cNvSpPr>
          <p:nvPr/>
        </p:nvSpPr>
        <p:spPr bwMode="auto">
          <a:xfrm>
            <a:off x="325438" y="496888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2" name="Freeform 1912"/>
          <p:cNvSpPr>
            <a:spLocks/>
          </p:cNvSpPr>
          <p:nvPr/>
        </p:nvSpPr>
        <p:spPr bwMode="auto">
          <a:xfrm>
            <a:off x="331788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3" name="Freeform 1913"/>
          <p:cNvSpPr>
            <a:spLocks/>
          </p:cNvSpPr>
          <p:nvPr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4" name="Freeform 1914"/>
          <p:cNvSpPr>
            <a:spLocks/>
          </p:cNvSpPr>
          <p:nvPr/>
        </p:nvSpPr>
        <p:spPr bwMode="auto">
          <a:xfrm>
            <a:off x="333376" y="493713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5" name="Freeform 1915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6" name="Freeform 1916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7" name="Freeform 1917"/>
          <p:cNvSpPr>
            <a:spLocks noEditPoints="1"/>
          </p:cNvSpPr>
          <p:nvPr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8" name="Freeform 1918"/>
          <p:cNvSpPr>
            <a:spLocks noEditPoints="1"/>
          </p:cNvSpPr>
          <p:nvPr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9" name="Freeform 1919"/>
          <p:cNvSpPr>
            <a:spLocks/>
          </p:cNvSpPr>
          <p:nvPr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0" name="Freeform 1920"/>
          <p:cNvSpPr>
            <a:spLocks/>
          </p:cNvSpPr>
          <p:nvPr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1" name="Freeform 1921"/>
          <p:cNvSpPr>
            <a:spLocks/>
          </p:cNvSpPr>
          <p:nvPr/>
        </p:nvSpPr>
        <p:spPr bwMode="auto">
          <a:xfrm>
            <a:off x="1100138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2" name="Freeform 1922"/>
          <p:cNvSpPr>
            <a:spLocks/>
          </p:cNvSpPr>
          <p:nvPr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3" name="Freeform 1923"/>
          <p:cNvSpPr>
            <a:spLocks/>
          </p:cNvSpPr>
          <p:nvPr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4" name="Freeform 1924"/>
          <p:cNvSpPr>
            <a:spLocks/>
          </p:cNvSpPr>
          <p:nvPr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5" name="Freeform 1925"/>
          <p:cNvSpPr>
            <a:spLocks/>
          </p:cNvSpPr>
          <p:nvPr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6" name="Freeform 1926"/>
          <p:cNvSpPr>
            <a:spLocks noEditPoints="1"/>
          </p:cNvSpPr>
          <p:nvPr/>
        </p:nvSpPr>
        <p:spPr bwMode="auto">
          <a:xfrm>
            <a:off x="1593851" y="282575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7" name="Freeform 1927"/>
          <p:cNvSpPr>
            <a:spLocks/>
          </p:cNvSpPr>
          <p:nvPr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8" name="Freeform 1928"/>
          <p:cNvSpPr>
            <a:spLocks/>
          </p:cNvSpPr>
          <p:nvPr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9" name="Freeform 1929"/>
          <p:cNvSpPr>
            <a:spLocks noEditPoints="1"/>
          </p:cNvSpPr>
          <p:nvPr/>
        </p:nvSpPr>
        <p:spPr bwMode="auto">
          <a:xfrm>
            <a:off x="1865313" y="282575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0" name="Freeform 1930"/>
          <p:cNvSpPr>
            <a:spLocks noEditPoints="1"/>
          </p:cNvSpPr>
          <p:nvPr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1" name="Freeform 1931"/>
          <p:cNvSpPr>
            <a:spLocks noEditPoints="1"/>
          </p:cNvSpPr>
          <p:nvPr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2" name="Freeform 1932"/>
          <p:cNvSpPr>
            <a:spLocks/>
          </p:cNvSpPr>
          <p:nvPr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3" name="Freeform 1933"/>
          <p:cNvSpPr>
            <a:spLocks/>
          </p:cNvSpPr>
          <p:nvPr/>
        </p:nvSpPr>
        <p:spPr bwMode="auto">
          <a:xfrm>
            <a:off x="1096963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4" name="Freeform 1934"/>
          <p:cNvSpPr>
            <a:spLocks noEditPoints="1"/>
          </p:cNvSpPr>
          <p:nvPr/>
        </p:nvSpPr>
        <p:spPr bwMode="auto">
          <a:xfrm>
            <a:off x="1195388" y="436563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5" name="Freeform 1935"/>
          <p:cNvSpPr>
            <a:spLocks/>
          </p:cNvSpPr>
          <p:nvPr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6" name="Freeform 1936"/>
          <p:cNvSpPr>
            <a:spLocks/>
          </p:cNvSpPr>
          <p:nvPr/>
        </p:nvSpPr>
        <p:spPr bwMode="auto">
          <a:xfrm>
            <a:off x="1409701" y="436563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7" name="Freeform 1937"/>
          <p:cNvSpPr>
            <a:spLocks noEditPoints="1"/>
          </p:cNvSpPr>
          <p:nvPr/>
        </p:nvSpPr>
        <p:spPr bwMode="auto">
          <a:xfrm>
            <a:off x="1500188" y="436563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8" name="Freeform 1938"/>
          <p:cNvSpPr>
            <a:spLocks noEditPoints="1"/>
          </p:cNvSpPr>
          <p:nvPr/>
        </p:nvSpPr>
        <p:spPr bwMode="auto">
          <a:xfrm>
            <a:off x="1617663" y="436563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9" name="Freeform 1939"/>
          <p:cNvSpPr>
            <a:spLocks noEditPoints="1"/>
          </p:cNvSpPr>
          <p:nvPr/>
        </p:nvSpPr>
        <p:spPr bwMode="auto">
          <a:xfrm>
            <a:off x="852488" y="623888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0" name="Freeform 1940"/>
          <p:cNvSpPr>
            <a:spLocks noEditPoints="1"/>
          </p:cNvSpPr>
          <p:nvPr/>
        </p:nvSpPr>
        <p:spPr bwMode="auto">
          <a:xfrm>
            <a:off x="906463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1" name="Freeform 1941"/>
          <p:cNvSpPr>
            <a:spLocks/>
          </p:cNvSpPr>
          <p:nvPr/>
        </p:nvSpPr>
        <p:spPr bwMode="auto">
          <a:xfrm>
            <a:off x="97790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2" name="Freeform 1942"/>
          <p:cNvSpPr>
            <a:spLocks/>
          </p:cNvSpPr>
          <p:nvPr/>
        </p:nvSpPr>
        <p:spPr bwMode="auto">
          <a:xfrm>
            <a:off x="10350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3" name="Freeform 1943"/>
          <p:cNvSpPr>
            <a:spLocks/>
          </p:cNvSpPr>
          <p:nvPr/>
        </p:nvSpPr>
        <p:spPr bwMode="auto">
          <a:xfrm>
            <a:off x="1098551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4" name="Freeform 1944"/>
          <p:cNvSpPr>
            <a:spLocks noEditPoints="1"/>
          </p:cNvSpPr>
          <p:nvPr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5" name="Freeform 1945"/>
          <p:cNvSpPr>
            <a:spLocks/>
          </p:cNvSpPr>
          <p:nvPr/>
        </p:nvSpPr>
        <p:spPr bwMode="auto">
          <a:xfrm>
            <a:off x="12382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6" name="Freeform 1946"/>
          <p:cNvSpPr>
            <a:spLocks/>
          </p:cNvSpPr>
          <p:nvPr/>
        </p:nvSpPr>
        <p:spPr bwMode="auto">
          <a:xfrm>
            <a:off x="1301751" y="625475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7" name="Freeform 1947"/>
          <p:cNvSpPr>
            <a:spLocks noEditPoints="1"/>
          </p:cNvSpPr>
          <p:nvPr/>
        </p:nvSpPr>
        <p:spPr bwMode="auto">
          <a:xfrm>
            <a:off x="1360488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8" name="Freeform 1948"/>
          <p:cNvSpPr>
            <a:spLocks noEditPoints="1"/>
          </p:cNvSpPr>
          <p:nvPr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9" name="Freeform 1949"/>
          <p:cNvSpPr>
            <a:spLocks noEditPoints="1"/>
          </p:cNvSpPr>
          <p:nvPr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0" name="Freeform 1950"/>
          <p:cNvSpPr>
            <a:spLocks/>
          </p:cNvSpPr>
          <p:nvPr/>
        </p:nvSpPr>
        <p:spPr bwMode="auto">
          <a:xfrm>
            <a:off x="1616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1" name="Freeform 1951"/>
          <p:cNvSpPr>
            <a:spLocks noEditPoints="1"/>
          </p:cNvSpPr>
          <p:nvPr/>
        </p:nvSpPr>
        <p:spPr bwMode="auto">
          <a:xfrm>
            <a:off x="1665288" y="625475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2" name="Freeform 1952"/>
          <p:cNvSpPr>
            <a:spLocks/>
          </p:cNvSpPr>
          <p:nvPr/>
        </p:nvSpPr>
        <p:spPr bwMode="auto">
          <a:xfrm>
            <a:off x="1743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3" name="Freeform 1953"/>
          <p:cNvSpPr>
            <a:spLocks noEditPoints="1"/>
          </p:cNvSpPr>
          <p:nvPr/>
        </p:nvSpPr>
        <p:spPr bwMode="auto">
          <a:xfrm>
            <a:off x="1798638" y="623888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4" name="Freeform 1954"/>
          <p:cNvSpPr>
            <a:spLocks noEditPoints="1"/>
          </p:cNvSpPr>
          <p:nvPr/>
        </p:nvSpPr>
        <p:spPr bwMode="auto">
          <a:xfrm>
            <a:off x="1844676" y="623888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5" name="Freeform 1955"/>
          <p:cNvSpPr>
            <a:spLocks/>
          </p:cNvSpPr>
          <p:nvPr/>
        </p:nvSpPr>
        <p:spPr bwMode="auto">
          <a:xfrm>
            <a:off x="1912938" y="625475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6" name="Freeform 1956"/>
          <p:cNvSpPr>
            <a:spLocks/>
          </p:cNvSpPr>
          <p:nvPr/>
        </p:nvSpPr>
        <p:spPr bwMode="auto">
          <a:xfrm>
            <a:off x="1984376" y="625475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7" name="Freeform 1957"/>
          <p:cNvSpPr>
            <a:spLocks/>
          </p:cNvSpPr>
          <p:nvPr/>
        </p:nvSpPr>
        <p:spPr bwMode="auto">
          <a:xfrm>
            <a:off x="2055813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9724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701" r:id="rId2"/>
    <p:sldLayoutId id="2147483720" r:id="rId3"/>
    <p:sldLayoutId id="2147483723" r:id="rId4"/>
    <p:sldLayoutId id="2147483724" r:id="rId5"/>
    <p:sldLayoutId id="2147483726" r:id="rId6"/>
  </p:sldLayoutIdLst>
  <p:hf sldNum="0"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21"/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1027" name="Текст 12"/>
          <p:cNvSpPr>
            <a:spLocks noGrp="1"/>
          </p:cNvSpPr>
          <p:nvPr>
            <p:ph type="body" idx="1"/>
          </p:nvPr>
        </p:nvSpPr>
        <p:spPr bwMode="auto">
          <a:xfrm>
            <a:off x="457200" y="2249532"/>
            <a:ext cx="8229600" cy="4324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3" name="Дата 2"/>
          <p:cNvSpPr>
            <a:spLocks noGrp="1"/>
          </p:cNvSpPr>
          <p:nvPr>
            <p:ph type="dt" sz="half" idx="2"/>
          </p:nvPr>
        </p:nvSpPr>
        <p:spPr>
          <a:xfrm>
            <a:off x="6583363" y="612775"/>
            <a:ext cx="95885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800">
                <a:solidFill>
                  <a:srgbClr val="438086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BD4CA9-6455-4D4B-9A96-1638AD137F56}" type="datetime8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22.10.2019 11:17</a:t>
            </a:fld>
            <a:r>
              <a:rPr lang="ru-RU" dirty="0"/>
              <a:t>06.10.2009</a:t>
            </a:r>
          </a:p>
        </p:txBody>
      </p:sp>
      <p:sp>
        <p:nvSpPr>
          <p:cNvPr id="14" name="Нижний колонтитул 3"/>
          <p:cNvSpPr>
            <a:spLocks noGrp="1"/>
          </p:cNvSpPr>
          <p:nvPr>
            <p:ph type="ftr" sz="quarter" idx="3"/>
          </p:nvPr>
        </p:nvSpPr>
        <p:spPr>
          <a:xfrm>
            <a:off x="5257845" y="612775"/>
            <a:ext cx="1325563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solidFill>
                  <a:srgbClr val="438086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/>
          </a:p>
        </p:txBody>
      </p:sp>
      <p:sp>
        <p:nvSpPr>
          <p:cNvPr id="1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anchor="b"/>
          <a:lstStyle>
            <a:lvl1pPr algn="r">
              <a:defRPr>
                <a:solidFill>
                  <a:srgbClr val="FFFFFF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AA93AEA-1088-46C4-AFD3-1EC02C849BA8}" type="slidenum">
              <a:rPr lang="ru-RU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541343" y="26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33" name="Прямоугольник 17"/>
          <p:cNvSpPr>
            <a:spLocks noChangeArrowheads="1"/>
          </p:cNvSpPr>
          <p:nvPr/>
        </p:nvSpPr>
        <p:spPr bwMode="auto">
          <a:xfrm>
            <a:off x="963613" y="-20640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4" name="TextBox 13"/>
          <p:cNvSpPr txBox="1">
            <a:spLocks noChangeArrowheads="1"/>
          </p:cNvSpPr>
          <p:nvPr/>
        </p:nvSpPr>
        <p:spPr bwMode="auto">
          <a:xfrm>
            <a:off x="774701" y="-61874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2970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5"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/>
        </p:nvSpPr>
        <p:spPr bwMode="auto">
          <a:xfrm>
            <a:off x="309563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grpSp>
        <p:nvGrpSpPr>
          <p:cNvPr id="983" name="Group 1183"/>
          <p:cNvGrpSpPr>
            <a:grpSpLocks/>
          </p:cNvGrpSpPr>
          <p:nvPr/>
        </p:nvGrpSpPr>
        <p:grpSpPr bwMode="auto">
          <a:xfrm>
            <a:off x="309563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4" name="Group 1384"/>
          <p:cNvGrpSpPr>
            <a:grpSpLocks/>
          </p:cNvGrpSpPr>
          <p:nvPr/>
        </p:nvGrpSpPr>
        <p:grpSpPr bwMode="auto">
          <a:xfrm>
            <a:off x="369888" y="246063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5" name="Group 1585"/>
          <p:cNvGrpSpPr>
            <a:grpSpLocks/>
          </p:cNvGrpSpPr>
          <p:nvPr/>
        </p:nvGrpSpPr>
        <p:grpSpPr bwMode="auto">
          <a:xfrm>
            <a:off x="438151" y="295275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6" name="Group 1786"/>
          <p:cNvGrpSpPr>
            <a:grpSpLocks/>
          </p:cNvGrpSpPr>
          <p:nvPr/>
        </p:nvGrpSpPr>
        <p:grpSpPr bwMode="auto">
          <a:xfrm>
            <a:off x="525463" y="287338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987" name="Freeform 1787"/>
          <p:cNvSpPr>
            <a:spLocks/>
          </p:cNvSpPr>
          <p:nvPr/>
        </p:nvSpPr>
        <p:spPr bwMode="auto">
          <a:xfrm>
            <a:off x="608013" y="333375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8" name="Freeform 1788"/>
          <p:cNvSpPr>
            <a:spLocks/>
          </p:cNvSpPr>
          <p:nvPr/>
        </p:nvSpPr>
        <p:spPr bwMode="auto">
          <a:xfrm>
            <a:off x="596901" y="314325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9" name="Freeform 1789"/>
          <p:cNvSpPr>
            <a:spLocks/>
          </p:cNvSpPr>
          <p:nvPr/>
        </p:nvSpPr>
        <p:spPr bwMode="auto">
          <a:xfrm>
            <a:off x="603251" y="319088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0" name="Freeform 1790"/>
          <p:cNvSpPr>
            <a:spLocks/>
          </p:cNvSpPr>
          <p:nvPr/>
        </p:nvSpPr>
        <p:spPr bwMode="auto">
          <a:xfrm>
            <a:off x="606426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1" name="Freeform 1791"/>
          <p:cNvSpPr>
            <a:spLocks/>
          </p:cNvSpPr>
          <p:nvPr/>
        </p:nvSpPr>
        <p:spPr bwMode="auto">
          <a:xfrm>
            <a:off x="604838" y="320675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2" name="Freeform 1792"/>
          <p:cNvSpPr>
            <a:spLocks/>
          </p:cNvSpPr>
          <p:nvPr/>
        </p:nvSpPr>
        <p:spPr bwMode="auto">
          <a:xfrm>
            <a:off x="603251" y="323850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3" name="Freeform 1793"/>
          <p:cNvSpPr>
            <a:spLocks/>
          </p:cNvSpPr>
          <p:nvPr/>
        </p:nvSpPr>
        <p:spPr bwMode="auto">
          <a:xfrm>
            <a:off x="600076" y="327025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4" name="Freeform 1794"/>
          <p:cNvSpPr>
            <a:spLocks/>
          </p:cNvSpPr>
          <p:nvPr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5" name="Freeform 1795"/>
          <p:cNvSpPr>
            <a:spLocks/>
          </p:cNvSpPr>
          <p:nvPr/>
        </p:nvSpPr>
        <p:spPr bwMode="auto">
          <a:xfrm>
            <a:off x="606426" y="323850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6" name="Freeform 1796"/>
          <p:cNvSpPr>
            <a:spLocks/>
          </p:cNvSpPr>
          <p:nvPr/>
        </p:nvSpPr>
        <p:spPr bwMode="auto">
          <a:xfrm>
            <a:off x="604838" y="327025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7" name="Freeform 1797"/>
          <p:cNvSpPr>
            <a:spLocks/>
          </p:cNvSpPr>
          <p:nvPr/>
        </p:nvSpPr>
        <p:spPr bwMode="auto">
          <a:xfrm>
            <a:off x="603251" y="328613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8" name="Rectangle 1798"/>
          <p:cNvSpPr>
            <a:spLocks noChangeArrowheads="1"/>
          </p:cNvSpPr>
          <p:nvPr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9" name="Freeform 1799"/>
          <p:cNvSpPr>
            <a:spLocks/>
          </p:cNvSpPr>
          <p:nvPr/>
        </p:nvSpPr>
        <p:spPr bwMode="auto">
          <a:xfrm>
            <a:off x="600076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0" name="Freeform 1800"/>
          <p:cNvSpPr>
            <a:spLocks/>
          </p:cNvSpPr>
          <p:nvPr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1" name="Freeform 1801"/>
          <p:cNvSpPr>
            <a:spLocks/>
          </p:cNvSpPr>
          <p:nvPr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2" name="Freeform 1802"/>
          <p:cNvSpPr>
            <a:spLocks/>
          </p:cNvSpPr>
          <p:nvPr/>
        </p:nvSpPr>
        <p:spPr bwMode="auto">
          <a:xfrm>
            <a:off x="609601" y="327025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3" name="Freeform 1803"/>
          <p:cNvSpPr>
            <a:spLocks/>
          </p:cNvSpPr>
          <p:nvPr/>
        </p:nvSpPr>
        <p:spPr bwMode="auto">
          <a:xfrm>
            <a:off x="606426" y="330200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4" name="Freeform 1804"/>
          <p:cNvSpPr>
            <a:spLocks/>
          </p:cNvSpPr>
          <p:nvPr/>
        </p:nvSpPr>
        <p:spPr bwMode="auto">
          <a:xfrm>
            <a:off x="604838" y="331788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5" name="Freeform 1805"/>
          <p:cNvSpPr>
            <a:spLocks/>
          </p:cNvSpPr>
          <p:nvPr/>
        </p:nvSpPr>
        <p:spPr bwMode="auto">
          <a:xfrm>
            <a:off x="603251" y="336550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6" name="Freeform 1806"/>
          <p:cNvSpPr>
            <a:spLocks/>
          </p:cNvSpPr>
          <p:nvPr/>
        </p:nvSpPr>
        <p:spPr bwMode="auto">
          <a:xfrm>
            <a:off x="606426" y="334963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7" name="Freeform 1807"/>
          <p:cNvSpPr>
            <a:spLocks/>
          </p:cNvSpPr>
          <p:nvPr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8" name="Freeform 1808"/>
          <p:cNvSpPr>
            <a:spLocks/>
          </p:cNvSpPr>
          <p:nvPr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9" name="Freeform 1809"/>
          <p:cNvSpPr>
            <a:spLocks/>
          </p:cNvSpPr>
          <p:nvPr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0" name="Freeform 1810"/>
          <p:cNvSpPr>
            <a:spLocks/>
          </p:cNvSpPr>
          <p:nvPr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1" name="Freeform 1811"/>
          <p:cNvSpPr>
            <a:spLocks/>
          </p:cNvSpPr>
          <p:nvPr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2" name="Freeform 1812"/>
          <p:cNvSpPr>
            <a:spLocks/>
          </p:cNvSpPr>
          <p:nvPr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3" name="Freeform 1813"/>
          <p:cNvSpPr>
            <a:spLocks/>
          </p:cNvSpPr>
          <p:nvPr/>
        </p:nvSpPr>
        <p:spPr bwMode="auto">
          <a:xfrm>
            <a:off x="595313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4" name="Freeform 1814"/>
          <p:cNvSpPr>
            <a:spLocks/>
          </p:cNvSpPr>
          <p:nvPr/>
        </p:nvSpPr>
        <p:spPr bwMode="auto">
          <a:xfrm>
            <a:off x="604838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5" name="Freeform 1815"/>
          <p:cNvSpPr>
            <a:spLocks/>
          </p:cNvSpPr>
          <p:nvPr/>
        </p:nvSpPr>
        <p:spPr bwMode="auto">
          <a:xfrm>
            <a:off x="606426" y="322263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6" name="Freeform 1816"/>
          <p:cNvSpPr>
            <a:spLocks/>
          </p:cNvSpPr>
          <p:nvPr/>
        </p:nvSpPr>
        <p:spPr bwMode="auto">
          <a:xfrm>
            <a:off x="609601" y="325438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7" name="Freeform 1817"/>
          <p:cNvSpPr>
            <a:spLocks/>
          </p:cNvSpPr>
          <p:nvPr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8" name="Freeform 1818"/>
          <p:cNvSpPr>
            <a:spLocks/>
          </p:cNvSpPr>
          <p:nvPr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9" name="Freeform 1819"/>
          <p:cNvSpPr>
            <a:spLocks/>
          </p:cNvSpPr>
          <p:nvPr/>
        </p:nvSpPr>
        <p:spPr bwMode="auto">
          <a:xfrm>
            <a:off x="603251" y="327025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0" name="Freeform 1820"/>
          <p:cNvSpPr>
            <a:spLocks/>
          </p:cNvSpPr>
          <p:nvPr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1" name="Freeform 1821"/>
          <p:cNvSpPr>
            <a:spLocks/>
          </p:cNvSpPr>
          <p:nvPr/>
        </p:nvSpPr>
        <p:spPr bwMode="auto">
          <a:xfrm>
            <a:off x="603251" y="322263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2" name="Freeform 1822"/>
          <p:cNvSpPr>
            <a:spLocks/>
          </p:cNvSpPr>
          <p:nvPr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3" name="Freeform 1823"/>
          <p:cNvSpPr>
            <a:spLocks/>
          </p:cNvSpPr>
          <p:nvPr/>
        </p:nvSpPr>
        <p:spPr bwMode="auto">
          <a:xfrm>
            <a:off x="609601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4" name="Freeform 1824"/>
          <p:cNvSpPr>
            <a:spLocks/>
          </p:cNvSpPr>
          <p:nvPr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5" name="Freeform 1825"/>
          <p:cNvSpPr>
            <a:spLocks/>
          </p:cNvSpPr>
          <p:nvPr/>
        </p:nvSpPr>
        <p:spPr bwMode="auto">
          <a:xfrm>
            <a:off x="608013" y="330200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6" name="Freeform 1826"/>
          <p:cNvSpPr>
            <a:spLocks/>
          </p:cNvSpPr>
          <p:nvPr/>
        </p:nvSpPr>
        <p:spPr bwMode="auto">
          <a:xfrm>
            <a:off x="608013" y="334963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7" name="Freeform 1827"/>
          <p:cNvSpPr>
            <a:spLocks/>
          </p:cNvSpPr>
          <p:nvPr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8" name="Freeform 1828"/>
          <p:cNvSpPr>
            <a:spLocks/>
          </p:cNvSpPr>
          <p:nvPr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9" name="Freeform 1829"/>
          <p:cNvSpPr>
            <a:spLocks/>
          </p:cNvSpPr>
          <p:nvPr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0" name="Freeform 1830"/>
          <p:cNvSpPr>
            <a:spLocks/>
          </p:cNvSpPr>
          <p:nvPr/>
        </p:nvSpPr>
        <p:spPr bwMode="auto">
          <a:xfrm>
            <a:off x="600076" y="331788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1" name="Freeform 1831"/>
          <p:cNvSpPr>
            <a:spLocks/>
          </p:cNvSpPr>
          <p:nvPr/>
        </p:nvSpPr>
        <p:spPr bwMode="auto">
          <a:xfrm>
            <a:off x="595313" y="330200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2" name="Freeform 1832"/>
          <p:cNvSpPr>
            <a:spLocks/>
          </p:cNvSpPr>
          <p:nvPr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3" name="Freeform 1833"/>
          <p:cNvSpPr>
            <a:spLocks/>
          </p:cNvSpPr>
          <p:nvPr/>
        </p:nvSpPr>
        <p:spPr bwMode="auto">
          <a:xfrm>
            <a:off x="600076" y="334963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4" name="Freeform 1834"/>
          <p:cNvSpPr>
            <a:spLocks/>
          </p:cNvSpPr>
          <p:nvPr/>
        </p:nvSpPr>
        <p:spPr bwMode="auto">
          <a:xfrm>
            <a:off x="595313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5" name="Freeform 1835"/>
          <p:cNvSpPr>
            <a:spLocks/>
          </p:cNvSpPr>
          <p:nvPr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6" name="Freeform 1836"/>
          <p:cNvSpPr>
            <a:spLocks/>
          </p:cNvSpPr>
          <p:nvPr/>
        </p:nvSpPr>
        <p:spPr bwMode="auto">
          <a:xfrm>
            <a:off x="593726" y="334963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7" name="Freeform 1837"/>
          <p:cNvSpPr>
            <a:spLocks/>
          </p:cNvSpPr>
          <p:nvPr/>
        </p:nvSpPr>
        <p:spPr bwMode="auto">
          <a:xfrm>
            <a:off x="590551" y="314325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8" name="Freeform 1838"/>
          <p:cNvSpPr>
            <a:spLocks/>
          </p:cNvSpPr>
          <p:nvPr/>
        </p:nvSpPr>
        <p:spPr bwMode="auto">
          <a:xfrm>
            <a:off x="592138" y="330200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9" name="Freeform 1839"/>
          <p:cNvSpPr>
            <a:spLocks/>
          </p:cNvSpPr>
          <p:nvPr/>
        </p:nvSpPr>
        <p:spPr bwMode="auto">
          <a:xfrm>
            <a:off x="588963" y="295275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0" name="Freeform 1840"/>
          <p:cNvSpPr>
            <a:spLocks/>
          </p:cNvSpPr>
          <p:nvPr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1" name="Freeform 1841"/>
          <p:cNvSpPr>
            <a:spLocks/>
          </p:cNvSpPr>
          <p:nvPr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2" name="Freeform 1842"/>
          <p:cNvSpPr>
            <a:spLocks/>
          </p:cNvSpPr>
          <p:nvPr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3" name="Freeform 1843"/>
          <p:cNvSpPr>
            <a:spLocks/>
          </p:cNvSpPr>
          <p:nvPr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4" name="Freeform 1844"/>
          <p:cNvSpPr>
            <a:spLocks/>
          </p:cNvSpPr>
          <p:nvPr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5" name="Freeform 1845"/>
          <p:cNvSpPr>
            <a:spLocks/>
          </p:cNvSpPr>
          <p:nvPr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6" name="Rectangle 1846"/>
          <p:cNvSpPr>
            <a:spLocks noChangeArrowheads="1"/>
          </p:cNvSpPr>
          <p:nvPr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7" name="Freeform 1847"/>
          <p:cNvSpPr>
            <a:spLocks/>
          </p:cNvSpPr>
          <p:nvPr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8" name="Freeform 1848"/>
          <p:cNvSpPr>
            <a:spLocks/>
          </p:cNvSpPr>
          <p:nvPr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9" name="Freeform 1849"/>
          <p:cNvSpPr>
            <a:spLocks/>
          </p:cNvSpPr>
          <p:nvPr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0" name="Freeform 1850"/>
          <p:cNvSpPr>
            <a:spLocks/>
          </p:cNvSpPr>
          <p:nvPr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1" name="Freeform 1851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2" name="Freeform 1852"/>
          <p:cNvSpPr>
            <a:spLocks/>
          </p:cNvSpPr>
          <p:nvPr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3" name="Freeform 1853"/>
          <p:cNvSpPr>
            <a:spLocks/>
          </p:cNvSpPr>
          <p:nvPr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4" name="Freeform 1854"/>
          <p:cNvSpPr>
            <a:spLocks/>
          </p:cNvSpPr>
          <p:nvPr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5" name="Freeform 1855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6" name="Freeform 1856"/>
          <p:cNvSpPr>
            <a:spLocks/>
          </p:cNvSpPr>
          <p:nvPr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7" name="Freeform 1857"/>
          <p:cNvSpPr>
            <a:spLocks/>
          </p:cNvSpPr>
          <p:nvPr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8" name="Freeform 1858"/>
          <p:cNvSpPr>
            <a:spLocks/>
          </p:cNvSpPr>
          <p:nvPr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9" name="Freeform 1859"/>
          <p:cNvSpPr>
            <a:spLocks/>
          </p:cNvSpPr>
          <p:nvPr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0" name="Freeform 1860"/>
          <p:cNvSpPr>
            <a:spLocks/>
          </p:cNvSpPr>
          <p:nvPr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1" name="Freeform 1861"/>
          <p:cNvSpPr>
            <a:spLocks/>
          </p:cNvSpPr>
          <p:nvPr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2" name="Rectangle 1862"/>
          <p:cNvSpPr>
            <a:spLocks noChangeArrowheads="1"/>
          </p:cNvSpPr>
          <p:nvPr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3" name="Freeform 1863"/>
          <p:cNvSpPr>
            <a:spLocks/>
          </p:cNvSpPr>
          <p:nvPr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4" name="Freeform 1864"/>
          <p:cNvSpPr>
            <a:spLocks/>
          </p:cNvSpPr>
          <p:nvPr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5" name="Freeform 1865"/>
          <p:cNvSpPr>
            <a:spLocks/>
          </p:cNvSpPr>
          <p:nvPr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6" name="Freeform 1866"/>
          <p:cNvSpPr>
            <a:spLocks/>
          </p:cNvSpPr>
          <p:nvPr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7" name="Freeform 1867"/>
          <p:cNvSpPr>
            <a:spLocks/>
          </p:cNvSpPr>
          <p:nvPr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8" name="Freeform 1868"/>
          <p:cNvSpPr>
            <a:spLocks/>
          </p:cNvSpPr>
          <p:nvPr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9" name="Freeform 1869"/>
          <p:cNvSpPr>
            <a:spLocks/>
          </p:cNvSpPr>
          <p:nvPr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0" name="Freeform 1870"/>
          <p:cNvSpPr>
            <a:spLocks/>
          </p:cNvSpPr>
          <p:nvPr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1" name="Freeform 1871"/>
          <p:cNvSpPr>
            <a:spLocks/>
          </p:cNvSpPr>
          <p:nvPr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2" name="Freeform 1872"/>
          <p:cNvSpPr>
            <a:spLocks/>
          </p:cNvSpPr>
          <p:nvPr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3" name="Freeform 1873"/>
          <p:cNvSpPr>
            <a:spLocks/>
          </p:cNvSpPr>
          <p:nvPr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4" name="Freeform 1874"/>
          <p:cNvSpPr>
            <a:spLocks/>
          </p:cNvSpPr>
          <p:nvPr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5" name="Freeform 1875"/>
          <p:cNvSpPr>
            <a:spLocks/>
          </p:cNvSpPr>
          <p:nvPr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6" name="Freeform 1876"/>
          <p:cNvSpPr>
            <a:spLocks noEditPoints="1"/>
          </p:cNvSpPr>
          <p:nvPr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7" name="Freeform 1877"/>
          <p:cNvSpPr>
            <a:spLocks noEditPoints="1"/>
          </p:cNvSpPr>
          <p:nvPr/>
        </p:nvSpPr>
        <p:spPr bwMode="auto">
          <a:xfrm>
            <a:off x="315913" y="490538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8" name="Freeform 1878"/>
          <p:cNvSpPr>
            <a:spLocks/>
          </p:cNvSpPr>
          <p:nvPr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9" name="Freeform 1879"/>
          <p:cNvSpPr>
            <a:spLocks/>
          </p:cNvSpPr>
          <p:nvPr/>
        </p:nvSpPr>
        <p:spPr bwMode="auto">
          <a:xfrm>
            <a:off x="407988" y="674688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0" name="Freeform 1880"/>
          <p:cNvSpPr>
            <a:spLocks/>
          </p:cNvSpPr>
          <p:nvPr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1" name="Freeform 1881"/>
          <p:cNvSpPr>
            <a:spLocks/>
          </p:cNvSpPr>
          <p:nvPr/>
        </p:nvSpPr>
        <p:spPr bwMode="auto">
          <a:xfrm>
            <a:off x="401638" y="652463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2" name="Freeform 1882"/>
          <p:cNvSpPr>
            <a:spLocks/>
          </p:cNvSpPr>
          <p:nvPr/>
        </p:nvSpPr>
        <p:spPr bwMode="auto">
          <a:xfrm>
            <a:off x="384176" y="650875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3" name="Freeform 1883"/>
          <p:cNvSpPr>
            <a:spLocks/>
          </p:cNvSpPr>
          <p:nvPr/>
        </p:nvSpPr>
        <p:spPr bwMode="auto">
          <a:xfrm>
            <a:off x="398463" y="642938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4" name="Freeform 1884"/>
          <p:cNvSpPr>
            <a:spLocks/>
          </p:cNvSpPr>
          <p:nvPr/>
        </p:nvSpPr>
        <p:spPr bwMode="auto">
          <a:xfrm>
            <a:off x="400051" y="641350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" name="Freeform 1885"/>
          <p:cNvSpPr>
            <a:spLocks/>
          </p:cNvSpPr>
          <p:nvPr/>
        </p:nvSpPr>
        <p:spPr bwMode="auto">
          <a:xfrm>
            <a:off x="377826" y="638175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6" name="Freeform 1886"/>
          <p:cNvSpPr>
            <a:spLocks/>
          </p:cNvSpPr>
          <p:nvPr/>
        </p:nvSpPr>
        <p:spPr bwMode="auto">
          <a:xfrm>
            <a:off x="396876" y="625475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7" name="Freeform 1887"/>
          <p:cNvSpPr>
            <a:spLocks/>
          </p:cNvSpPr>
          <p:nvPr/>
        </p:nvSpPr>
        <p:spPr bwMode="auto">
          <a:xfrm>
            <a:off x="384176" y="623888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8" name="Freeform 1888"/>
          <p:cNvSpPr>
            <a:spLocks/>
          </p:cNvSpPr>
          <p:nvPr/>
        </p:nvSpPr>
        <p:spPr bwMode="auto">
          <a:xfrm>
            <a:off x="393701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9" name="Freeform 1889"/>
          <p:cNvSpPr>
            <a:spLocks/>
          </p:cNvSpPr>
          <p:nvPr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0" name="Freeform 1890"/>
          <p:cNvSpPr>
            <a:spLocks/>
          </p:cNvSpPr>
          <p:nvPr/>
        </p:nvSpPr>
        <p:spPr bwMode="auto">
          <a:xfrm>
            <a:off x="377826" y="604838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1" name="Freeform 1891"/>
          <p:cNvSpPr>
            <a:spLocks/>
          </p:cNvSpPr>
          <p:nvPr/>
        </p:nvSpPr>
        <p:spPr bwMode="auto">
          <a:xfrm>
            <a:off x="377826" y="604838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2" name="Freeform 1892"/>
          <p:cNvSpPr>
            <a:spLocks/>
          </p:cNvSpPr>
          <p:nvPr/>
        </p:nvSpPr>
        <p:spPr bwMode="auto">
          <a:xfrm>
            <a:off x="347663" y="534988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3" name="Freeform 1893"/>
          <p:cNvSpPr>
            <a:spLocks/>
          </p:cNvSpPr>
          <p:nvPr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4" name="Freeform 1894"/>
          <p:cNvSpPr>
            <a:spLocks/>
          </p:cNvSpPr>
          <p:nvPr/>
        </p:nvSpPr>
        <p:spPr bwMode="auto">
          <a:xfrm>
            <a:off x="373063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5" name="Freeform 1895"/>
          <p:cNvSpPr>
            <a:spLocks/>
          </p:cNvSpPr>
          <p:nvPr/>
        </p:nvSpPr>
        <p:spPr bwMode="auto">
          <a:xfrm>
            <a:off x="406401" y="657225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6" name="Freeform 1896"/>
          <p:cNvSpPr>
            <a:spLocks/>
          </p:cNvSpPr>
          <p:nvPr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7" name="Freeform 1897"/>
          <p:cNvSpPr>
            <a:spLocks/>
          </p:cNvSpPr>
          <p:nvPr/>
        </p:nvSpPr>
        <p:spPr bwMode="auto">
          <a:xfrm>
            <a:off x="403226" y="666750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8" name="Freeform 1898"/>
          <p:cNvSpPr>
            <a:spLocks/>
          </p:cNvSpPr>
          <p:nvPr/>
        </p:nvSpPr>
        <p:spPr bwMode="auto">
          <a:xfrm>
            <a:off x="461963" y="633413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9" name="Freeform 1899"/>
          <p:cNvSpPr>
            <a:spLocks/>
          </p:cNvSpPr>
          <p:nvPr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0" name="Freeform 1900"/>
          <p:cNvSpPr>
            <a:spLocks/>
          </p:cNvSpPr>
          <p:nvPr/>
        </p:nvSpPr>
        <p:spPr bwMode="auto">
          <a:xfrm>
            <a:off x="455613" y="633413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1" name="Freeform 1901"/>
          <p:cNvSpPr>
            <a:spLocks/>
          </p:cNvSpPr>
          <p:nvPr/>
        </p:nvSpPr>
        <p:spPr bwMode="auto">
          <a:xfrm>
            <a:off x="468313" y="630238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2" name="Freeform 1902"/>
          <p:cNvSpPr>
            <a:spLocks/>
          </p:cNvSpPr>
          <p:nvPr/>
        </p:nvSpPr>
        <p:spPr bwMode="auto">
          <a:xfrm>
            <a:off x="384176" y="614363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3" name="Freeform 1903"/>
          <p:cNvSpPr>
            <a:spLocks/>
          </p:cNvSpPr>
          <p:nvPr/>
        </p:nvSpPr>
        <p:spPr bwMode="auto">
          <a:xfrm>
            <a:off x="409576" y="671513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4" name="Freeform 1904"/>
          <p:cNvSpPr>
            <a:spLocks/>
          </p:cNvSpPr>
          <p:nvPr/>
        </p:nvSpPr>
        <p:spPr bwMode="auto">
          <a:xfrm>
            <a:off x="342901" y="528638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5" name="Freeform 1905"/>
          <p:cNvSpPr>
            <a:spLocks/>
          </p:cNvSpPr>
          <p:nvPr/>
        </p:nvSpPr>
        <p:spPr bwMode="auto">
          <a:xfrm>
            <a:off x="341313" y="492125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6" name="Freeform 1906"/>
          <p:cNvSpPr>
            <a:spLocks/>
          </p:cNvSpPr>
          <p:nvPr/>
        </p:nvSpPr>
        <p:spPr bwMode="auto">
          <a:xfrm>
            <a:off x="327026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7" name="Freeform 1907"/>
          <p:cNvSpPr>
            <a:spLocks/>
          </p:cNvSpPr>
          <p:nvPr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8" name="Freeform 1908"/>
          <p:cNvSpPr>
            <a:spLocks/>
          </p:cNvSpPr>
          <p:nvPr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9" name="Freeform 1909"/>
          <p:cNvSpPr>
            <a:spLocks/>
          </p:cNvSpPr>
          <p:nvPr/>
        </p:nvSpPr>
        <p:spPr bwMode="auto">
          <a:xfrm>
            <a:off x="344488" y="512763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0" name="Freeform 1910"/>
          <p:cNvSpPr>
            <a:spLocks/>
          </p:cNvSpPr>
          <p:nvPr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1" name="Freeform 1911"/>
          <p:cNvSpPr>
            <a:spLocks/>
          </p:cNvSpPr>
          <p:nvPr/>
        </p:nvSpPr>
        <p:spPr bwMode="auto">
          <a:xfrm>
            <a:off x="325438" y="496888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2" name="Freeform 1912"/>
          <p:cNvSpPr>
            <a:spLocks/>
          </p:cNvSpPr>
          <p:nvPr/>
        </p:nvSpPr>
        <p:spPr bwMode="auto">
          <a:xfrm>
            <a:off x="331788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3" name="Freeform 1913"/>
          <p:cNvSpPr>
            <a:spLocks/>
          </p:cNvSpPr>
          <p:nvPr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4" name="Freeform 1914"/>
          <p:cNvSpPr>
            <a:spLocks/>
          </p:cNvSpPr>
          <p:nvPr/>
        </p:nvSpPr>
        <p:spPr bwMode="auto">
          <a:xfrm>
            <a:off x="333376" y="493713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5" name="Freeform 1915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6" name="Freeform 1916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7" name="Freeform 1917"/>
          <p:cNvSpPr>
            <a:spLocks noEditPoints="1"/>
          </p:cNvSpPr>
          <p:nvPr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8" name="Freeform 1918"/>
          <p:cNvSpPr>
            <a:spLocks noEditPoints="1"/>
          </p:cNvSpPr>
          <p:nvPr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9" name="Freeform 1919"/>
          <p:cNvSpPr>
            <a:spLocks/>
          </p:cNvSpPr>
          <p:nvPr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0" name="Freeform 1920"/>
          <p:cNvSpPr>
            <a:spLocks/>
          </p:cNvSpPr>
          <p:nvPr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1" name="Freeform 1921"/>
          <p:cNvSpPr>
            <a:spLocks/>
          </p:cNvSpPr>
          <p:nvPr/>
        </p:nvSpPr>
        <p:spPr bwMode="auto">
          <a:xfrm>
            <a:off x="1100138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2" name="Freeform 1922"/>
          <p:cNvSpPr>
            <a:spLocks/>
          </p:cNvSpPr>
          <p:nvPr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3" name="Freeform 1923"/>
          <p:cNvSpPr>
            <a:spLocks/>
          </p:cNvSpPr>
          <p:nvPr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4" name="Freeform 1924"/>
          <p:cNvSpPr>
            <a:spLocks/>
          </p:cNvSpPr>
          <p:nvPr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5" name="Freeform 1925"/>
          <p:cNvSpPr>
            <a:spLocks/>
          </p:cNvSpPr>
          <p:nvPr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6" name="Freeform 1926"/>
          <p:cNvSpPr>
            <a:spLocks noEditPoints="1"/>
          </p:cNvSpPr>
          <p:nvPr/>
        </p:nvSpPr>
        <p:spPr bwMode="auto">
          <a:xfrm>
            <a:off x="1593851" y="282575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7" name="Freeform 1927"/>
          <p:cNvSpPr>
            <a:spLocks/>
          </p:cNvSpPr>
          <p:nvPr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8" name="Freeform 1928"/>
          <p:cNvSpPr>
            <a:spLocks/>
          </p:cNvSpPr>
          <p:nvPr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9" name="Freeform 1929"/>
          <p:cNvSpPr>
            <a:spLocks noEditPoints="1"/>
          </p:cNvSpPr>
          <p:nvPr/>
        </p:nvSpPr>
        <p:spPr bwMode="auto">
          <a:xfrm>
            <a:off x="1865313" y="282575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0" name="Freeform 1930"/>
          <p:cNvSpPr>
            <a:spLocks noEditPoints="1"/>
          </p:cNvSpPr>
          <p:nvPr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1" name="Freeform 1931"/>
          <p:cNvSpPr>
            <a:spLocks noEditPoints="1"/>
          </p:cNvSpPr>
          <p:nvPr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2" name="Freeform 1932"/>
          <p:cNvSpPr>
            <a:spLocks/>
          </p:cNvSpPr>
          <p:nvPr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3" name="Freeform 1933"/>
          <p:cNvSpPr>
            <a:spLocks/>
          </p:cNvSpPr>
          <p:nvPr/>
        </p:nvSpPr>
        <p:spPr bwMode="auto">
          <a:xfrm>
            <a:off x="1096963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4" name="Freeform 1934"/>
          <p:cNvSpPr>
            <a:spLocks noEditPoints="1"/>
          </p:cNvSpPr>
          <p:nvPr/>
        </p:nvSpPr>
        <p:spPr bwMode="auto">
          <a:xfrm>
            <a:off x="1195388" y="436563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5" name="Freeform 1935"/>
          <p:cNvSpPr>
            <a:spLocks/>
          </p:cNvSpPr>
          <p:nvPr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6" name="Freeform 1936"/>
          <p:cNvSpPr>
            <a:spLocks/>
          </p:cNvSpPr>
          <p:nvPr/>
        </p:nvSpPr>
        <p:spPr bwMode="auto">
          <a:xfrm>
            <a:off x="1409701" y="436563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7" name="Freeform 1937"/>
          <p:cNvSpPr>
            <a:spLocks noEditPoints="1"/>
          </p:cNvSpPr>
          <p:nvPr/>
        </p:nvSpPr>
        <p:spPr bwMode="auto">
          <a:xfrm>
            <a:off x="1500188" y="436563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8" name="Freeform 1938"/>
          <p:cNvSpPr>
            <a:spLocks noEditPoints="1"/>
          </p:cNvSpPr>
          <p:nvPr/>
        </p:nvSpPr>
        <p:spPr bwMode="auto">
          <a:xfrm>
            <a:off x="1617663" y="436563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9" name="Freeform 1939"/>
          <p:cNvSpPr>
            <a:spLocks noEditPoints="1"/>
          </p:cNvSpPr>
          <p:nvPr/>
        </p:nvSpPr>
        <p:spPr bwMode="auto">
          <a:xfrm>
            <a:off x="852488" y="623888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0" name="Freeform 1940"/>
          <p:cNvSpPr>
            <a:spLocks noEditPoints="1"/>
          </p:cNvSpPr>
          <p:nvPr/>
        </p:nvSpPr>
        <p:spPr bwMode="auto">
          <a:xfrm>
            <a:off x="906463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1" name="Freeform 1941"/>
          <p:cNvSpPr>
            <a:spLocks/>
          </p:cNvSpPr>
          <p:nvPr/>
        </p:nvSpPr>
        <p:spPr bwMode="auto">
          <a:xfrm>
            <a:off x="97790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2" name="Freeform 1942"/>
          <p:cNvSpPr>
            <a:spLocks/>
          </p:cNvSpPr>
          <p:nvPr/>
        </p:nvSpPr>
        <p:spPr bwMode="auto">
          <a:xfrm>
            <a:off x="10350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3" name="Freeform 1943"/>
          <p:cNvSpPr>
            <a:spLocks/>
          </p:cNvSpPr>
          <p:nvPr/>
        </p:nvSpPr>
        <p:spPr bwMode="auto">
          <a:xfrm>
            <a:off x="1098551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4" name="Freeform 1944"/>
          <p:cNvSpPr>
            <a:spLocks noEditPoints="1"/>
          </p:cNvSpPr>
          <p:nvPr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5" name="Freeform 1945"/>
          <p:cNvSpPr>
            <a:spLocks/>
          </p:cNvSpPr>
          <p:nvPr/>
        </p:nvSpPr>
        <p:spPr bwMode="auto">
          <a:xfrm>
            <a:off x="12382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6" name="Freeform 1946"/>
          <p:cNvSpPr>
            <a:spLocks/>
          </p:cNvSpPr>
          <p:nvPr/>
        </p:nvSpPr>
        <p:spPr bwMode="auto">
          <a:xfrm>
            <a:off x="1301751" y="625475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7" name="Freeform 1947"/>
          <p:cNvSpPr>
            <a:spLocks noEditPoints="1"/>
          </p:cNvSpPr>
          <p:nvPr/>
        </p:nvSpPr>
        <p:spPr bwMode="auto">
          <a:xfrm>
            <a:off x="1360488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8" name="Freeform 1948"/>
          <p:cNvSpPr>
            <a:spLocks noEditPoints="1"/>
          </p:cNvSpPr>
          <p:nvPr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9" name="Freeform 1949"/>
          <p:cNvSpPr>
            <a:spLocks noEditPoints="1"/>
          </p:cNvSpPr>
          <p:nvPr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0" name="Freeform 1950"/>
          <p:cNvSpPr>
            <a:spLocks/>
          </p:cNvSpPr>
          <p:nvPr/>
        </p:nvSpPr>
        <p:spPr bwMode="auto">
          <a:xfrm>
            <a:off x="1616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1" name="Freeform 1951"/>
          <p:cNvSpPr>
            <a:spLocks noEditPoints="1"/>
          </p:cNvSpPr>
          <p:nvPr/>
        </p:nvSpPr>
        <p:spPr bwMode="auto">
          <a:xfrm>
            <a:off x="1665288" y="625475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2" name="Freeform 1952"/>
          <p:cNvSpPr>
            <a:spLocks/>
          </p:cNvSpPr>
          <p:nvPr/>
        </p:nvSpPr>
        <p:spPr bwMode="auto">
          <a:xfrm>
            <a:off x="1743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3" name="Freeform 1953"/>
          <p:cNvSpPr>
            <a:spLocks noEditPoints="1"/>
          </p:cNvSpPr>
          <p:nvPr/>
        </p:nvSpPr>
        <p:spPr bwMode="auto">
          <a:xfrm>
            <a:off x="1798638" y="623888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4" name="Freeform 1954"/>
          <p:cNvSpPr>
            <a:spLocks noEditPoints="1"/>
          </p:cNvSpPr>
          <p:nvPr/>
        </p:nvSpPr>
        <p:spPr bwMode="auto">
          <a:xfrm>
            <a:off x="1844676" y="623888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5" name="Freeform 1955"/>
          <p:cNvSpPr>
            <a:spLocks/>
          </p:cNvSpPr>
          <p:nvPr/>
        </p:nvSpPr>
        <p:spPr bwMode="auto">
          <a:xfrm>
            <a:off x="1912938" y="625475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6" name="Freeform 1956"/>
          <p:cNvSpPr>
            <a:spLocks/>
          </p:cNvSpPr>
          <p:nvPr/>
        </p:nvSpPr>
        <p:spPr bwMode="auto">
          <a:xfrm>
            <a:off x="1984376" y="625475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7" name="Freeform 1957"/>
          <p:cNvSpPr>
            <a:spLocks/>
          </p:cNvSpPr>
          <p:nvPr/>
        </p:nvSpPr>
        <p:spPr bwMode="auto">
          <a:xfrm>
            <a:off x="2055813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6278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  <p:sldLayoutId id="2147483975" r:id="rId12"/>
    <p:sldLayoutId id="2147483976" r:id="rId13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21"/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1027" name="Текст 12"/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3" name="Дата 2"/>
          <p:cNvSpPr>
            <a:spLocks noGrp="1"/>
          </p:cNvSpPr>
          <p:nvPr>
            <p:ph type="dt" sz="half" idx="2"/>
          </p:nvPr>
        </p:nvSpPr>
        <p:spPr>
          <a:xfrm>
            <a:off x="6583363" y="612775"/>
            <a:ext cx="95885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800">
                <a:solidFill>
                  <a:srgbClr val="438086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BD4CA9-6455-4D4B-9A96-1638AD137F56}" type="datetime8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22.10.2019 11:17</a:t>
            </a:fld>
            <a:r>
              <a:rPr lang="ru-RU" dirty="0"/>
              <a:t>06.10.2009</a:t>
            </a:r>
          </a:p>
        </p:txBody>
      </p:sp>
      <p:sp>
        <p:nvSpPr>
          <p:cNvPr id="14" name="Нижний колонтитул 3"/>
          <p:cNvSpPr>
            <a:spLocks noGrp="1"/>
          </p:cNvSpPr>
          <p:nvPr>
            <p:ph type="ftr" sz="quarter" idx="3"/>
          </p:nvPr>
        </p:nvSpPr>
        <p:spPr>
          <a:xfrm>
            <a:off x="5257809" y="612775"/>
            <a:ext cx="1325563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solidFill>
                  <a:srgbClr val="438086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/>
          </a:p>
        </p:txBody>
      </p:sp>
      <p:sp>
        <p:nvSpPr>
          <p:cNvPr id="1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anchor="b"/>
          <a:lstStyle>
            <a:lvl1pPr algn="r">
              <a:defRPr>
                <a:solidFill>
                  <a:srgbClr val="FFFFFF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AA93AEA-1088-46C4-AFD3-1EC02C849BA8}" type="slidenum">
              <a:rPr lang="ru-RU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541343" y="12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33" name="Прямоугольник 17"/>
          <p:cNvSpPr>
            <a:spLocks noChangeArrowheads="1"/>
          </p:cNvSpPr>
          <p:nvPr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4" name="TextBox 13"/>
          <p:cNvSpPr txBox="1">
            <a:spLocks noChangeArrowheads="1"/>
          </p:cNvSpPr>
          <p:nvPr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7114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6"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/>
        </p:nvSpPr>
        <p:spPr bwMode="auto">
          <a:xfrm>
            <a:off x="309569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grpSp>
        <p:nvGrpSpPr>
          <p:cNvPr id="983" name="Group 1183"/>
          <p:cNvGrpSpPr>
            <a:grpSpLocks/>
          </p:cNvGrpSpPr>
          <p:nvPr/>
        </p:nvGrpSpPr>
        <p:grpSpPr bwMode="auto">
          <a:xfrm>
            <a:off x="309569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4" name="Group 1384"/>
          <p:cNvGrpSpPr>
            <a:grpSpLocks/>
          </p:cNvGrpSpPr>
          <p:nvPr/>
        </p:nvGrpSpPr>
        <p:grpSpPr bwMode="auto">
          <a:xfrm>
            <a:off x="369888" y="246075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5" name="Group 1585"/>
          <p:cNvGrpSpPr>
            <a:grpSpLocks/>
          </p:cNvGrpSpPr>
          <p:nvPr/>
        </p:nvGrpSpPr>
        <p:grpSpPr bwMode="auto">
          <a:xfrm>
            <a:off x="438157" y="295278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6" name="Group 1786"/>
          <p:cNvGrpSpPr>
            <a:grpSpLocks/>
          </p:cNvGrpSpPr>
          <p:nvPr/>
        </p:nvGrpSpPr>
        <p:grpSpPr bwMode="auto">
          <a:xfrm>
            <a:off x="525463" y="287340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987" name="Freeform 1787"/>
          <p:cNvSpPr>
            <a:spLocks/>
          </p:cNvSpPr>
          <p:nvPr/>
        </p:nvSpPr>
        <p:spPr bwMode="auto">
          <a:xfrm>
            <a:off x="608013" y="333387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8" name="Freeform 1788"/>
          <p:cNvSpPr>
            <a:spLocks/>
          </p:cNvSpPr>
          <p:nvPr/>
        </p:nvSpPr>
        <p:spPr bwMode="auto">
          <a:xfrm>
            <a:off x="596901" y="314337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9" name="Freeform 1789"/>
          <p:cNvSpPr>
            <a:spLocks/>
          </p:cNvSpPr>
          <p:nvPr/>
        </p:nvSpPr>
        <p:spPr bwMode="auto">
          <a:xfrm>
            <a:off x="603251" y="319100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0" name="Freeform 1790"/>
          <p:cNvSpPr>
            <a:spLocks/>
          </p:cNvSpPr>
          <p:nvPr/>
        </p:nvSpPr>
        <p:spPr bwMode="auto">
          <a:xfrm>
            <a:off x="606429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1" name="Freeform 1791"/>
          <p:cNvSpPr>
            <a:spLocks/>
          </p:cNvSpPr>
          <p:nvPr/>
        </p:nvSpPr>
        <p:spPr bwMode="auto">
          <a:xfrm>
            <a:off x="604844" y="320687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2" name="Freeform 1792"/>
          <p:cNvSpPr>
            <a:spLocks/>
          </p:cNvSpPr>
          <p:nvPr/>
        </p:nvSpPr>
        <p:spPr bwMode="auto">
          <a:xfrm>
            <a:off x="603251" y="323862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3" name="Freeform 1793"/>
          <p:cNvSpPr>
            <a:spLocks/>
          </p:cNvSpPr>
          <p:nvPr/>
        </p:nvSpPr>
        <p:spPr bwMode="auto">
          <a:xfrm>
            <a:off x="600081" y="327037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4" name="Freeform 1794"/>
          <p:cNvSpPr>
            <a:spLocks/>
          </p:cNvSpPr>
          <p:nvPr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5" name="Freeform 1795"/>
          <p:cNvSpPr>
            <a:spLocks/>
          </p:cNvSpPr>
          <p:nvPr/>
        </p:nvSpPr>
        <p:spPr bwMode="auto">
          <a:xfrm>
            <a:off x="606429" y="323862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6" name="Freeform 1796"/>
          <p:cNvSpPr>
            <a:spLocks/>
          </p:cNvSpPr>
          <p:nvPr/>
        </p:nvSpPr>
        <p:spPr bwMode="auto">
          <a:xfrm>
            <a:off x="604844" y="327037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7" name="Freeform 1797"/>
          <p:cNvSpPr>
            <a:spLocks/>
          </p:cNvSpPr>
          <p:nvPr/>
        </p:nvSpPr>
        <p:spPr bwMode="auto">
          <a:xfrm>
            <a:off x="603251" y="328625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8" name="Rectangle 1798"/>
          <p:cNvSpPr>
            <a:spLocks noChangeArrowheads="1"/>
          </p:cNvSpPr>
          <p:nvPr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9" name="Freeform 1799"/>
          <p:cNvSpPr>
            <a:spLocks/>
          </p:cNvSpPr>
          <p:nvPr/>
        </p:nvSpPr>
        <p:spPr bwMode="auto">
          <a:xfrm>
            <a:off x="600081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0" name="Freeform 1800"/>
          <p:cNvSpPr>
            <a:spLocks/>
          </p:cNvSpPr>
          <p:nvPr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1" name="Freeform 1801"/>
          <p:cNvSpPr>
            <a:spLocks/>
          </p:cNvSpPr>
          <p:nvPr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2" name="Freeform 1802"/>
          <p:cNvSpPr>
            <a:spLocks/>
          </p:cNvSpPr>
          <p:nvPr/>
        </p:nvSpPr>
        <p:spPr bwMode="auto">
          <a:xfrm>
            <a:off x="609601" y="327037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3" name="Freeform 1803"/>
          <p:cNvSpPr>
            <a:spLocks/>
          </p:cNvSpPr>
          <p:nvPr/>
        </p:nvSpPr>
        <p:spPr bwMode="auto">
          <a:xfrm>
            <a:off x="606429" y="330212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4" name="Freeform 1804"/>
          <p:cNvSpPr>
            <a:spLocks/>
          </p:cNvSpPr>
          <p:nvPr/>
        </p:nvSpPr>
        <p:spPr bwMode="auto">
          <a:xfrm>
            <a:off x="604844" y="331800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5" name="Freeform 1805"/>
          <p:cNvSpPr>
            <a:spLocks/>
          </p:cNvSpPr>
          <p:nvPr/>
        </p:nvSpPr>
        <p:spPr bwMode="auto">
          <a:xfrm>
            <a:off x="603251" y="336562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6" name="Freeform 1806"/>
          <p:cNvSpPr>
            <a:spLocks/>
          </p:cNvSpPr>
          <p:nvPr/>
        </p:nvSpPr>
        <p:spPr bwMode="auto">
          <a:xfrm>
            <a:off x="606429" y="334975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7" name="Freeform 1807"/>
          <p:cNvSpPr>
            <a:spLocks/>
          </p:cNvSpPr>
          <p:nvPr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8" name="Freeform 1808"/>
          <p:cNvSpPr>
            <a:spLocks/>
          </p:cNvSpPr>
          <p:nvPr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9" name="Freeform 1809"/>
          <p:cNvSpPr>
            <a:spLocks/>
          </p:cNvSpPr>
          <p:nvPr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0" name="Freeform 1810"/>
          <p:cNvSpPr>
            <a:spLocks/>
          </p:cNvSpPr>
          <p:nvPr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1" name="Freeform 1811"/>
          <p:cNvSpPr>
            <a:spLocks/>
          </p:cNvSpPr>
          <p:nvPr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2" name="Freeform 1812"/>
          <p:cNvSpPr>
            <a:spLocks/>
          </p:cNvSpPr>
          <p:nvPr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3" name="Freeform 1813"/>
          <p:cNvSpPr>
            <a:spLocks/>
          </p:cNvSpPr>
          <p:nvPr/>
        </p:nvSpPr>
        <p:spPr bwMode="auto">
          <a:xfrm>
            <a:off x="595317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4" name="Freeform 1814"/>
          <p:cNvSpPr>
            <a:spLocks/>
          </p:cNvSpPr>
          <p:nvPr/>
        </p:nvSpPr>
        <p:spPr bwMode="auto">
          <a:xfrm>
            <a:off x="604838" y="319100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5" name="Freeform 1815"/>
          <p:cNvSpPr>
            <a:spLocks/>
          </p:cNvSpPr>
          <p:nvPr/>
        </p:nvSpPr>
        <p:spPr bwMode="auto">
          <a:xfrm>
            <a:off x="606426" y="322275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6" name="Freeform 1816"/>
          <p:cNvSpPr>
            <a:spLocks/>
          </p:cNvSpPr>
          <p:nvPr/>
        </p:nvSpPr>
        <p:spPr bwMode="auto">
          <a:xfrm>
            <a:off x="609601" y="325450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7" name="Freeform 1817"/>
          <p:cNvSpPr>
            <a:spLocks/>
          </p:cNvSpPr>
          <p:nvPr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8" name="Freeform 1818"/>
          <p:cNvSpPr>
            <a:spLocks/>
          </p:cNvSpPr>
          <p:nvPr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9" name="Freeform 1819"/>
          <p:cNvSpPr>
            <a:spLocks/>
          </p:cNvSpPr>
          <p:nvPr/>
        </p:nvSpPr>
        <p:spPr bwMode="auto">
          <a:xfrm>
            <a:off x="603251" y="327037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0" name="Freeform 1820"/>
          <p:cNvSpPr>
            <a:spLocks/>
          </p:cNvSpPr>
          <p:nvPr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1" name="Freeform 1821"/>
          <p:cNvSpPr>
            <a:spLocks/>
          </p:cNvSpPr>
          <p:nvPr/>
        </p:nvSpPr>
        <p:spPr bwMode="auto">
          <a:xfrm>
            <a:off x="603251" y="322275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2" name="Freeform 1822"/>
          <p:cNvSpPr>
            <a:spLocks/>
          </p:cNvSpPr>
          <p:nvPr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3" name="Freeform 1823"/>
          <p:cNvSpPr>
            <a:spLocks/>
          </p:cNvSpPr>
          <p:nvPr/>
        </p:nvSpPr>
        <p:spPr bwMode="auto">
          <a:xfrm>
            <a:off x="609601" y="319100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4" name="Freeform 1824"/>
          <p:cNvSpPr>
            <a:spLocks/>
          </p:cNvSpPr>
          <p:nvPr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5" name="Freeform 1825"/>
          <p:cNvSpPr>
            <a:spLocks/>
          </p:cNvSpPr>
          <p:nvPr/>
        </p:nvSpPr>
        <p:spPr bwMode="auto">
          <a:xfrm>
            <a:off x="608013" y="330212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6" name="Freeform 1826"/>
          <p:cNvSpPr>
            <a:spLocks/>
          </p:cNvSpPr>
          <p:nvPr/>
        </p:nvSpPr>
        <p:spPr bwMode="auto">
          <a:xfrm>
            <a:off x="608013" y="334975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7" name="Freeform 1827"/>
          <p:cNvSpPr>
            <a:spLocks/>
          </p:cNvSpPr>
          <p:nvPr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8" name="Freeform 1828"/>
          <p:cNvSpPr>
            <a:spLocks/>
          </p:cNvSpPr>
          <p:nvPr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9" name="Freeform 1829"/>
          <p:cNvSpPr>
            <a:spLocks/>
          </p:cNvSpPr>
          <p:nvPr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0" name="Freeform 1830"/>
          <p:cNvSpPr>
            <a:spLocks/>
          </p:cNvSpPr>
          <p:nvPr/>
        </p:nvSpPr>
        <p:spPr bwMode="auto">
          <a:xfrm>
            <a:off x="600076" y="331800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1" name="Freeform 1831"/>
          <p:cNvSpPr>
            <a:spLocks/>
          </p:cNvSpPr>
          <p:nvPr/>
        </p:nvSpPr>
        <p:spPr bwMode="auto">
          <a:xfrm>
            <a:off x="595313" y="330212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2" name="Freeform 1832"/>
          <p:cNvSpPr>
            <a:spLocks/>
          </p:cNvSpPr>
          <p:nvPr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3" name="Freeform 1833"/>
          <p:cNvSpPr>
            <a:spLocks/>
          </p:cNvSpPr>
          <p:nvPr/>
        </p:nvSpPr>
        <p:spPr bwMode="auto">
          <a:xfrm>
            <a:off x="600079" y="334975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4" name="Freeform 1834"/>
          <p:cNvSpPr>
            <a:spLocks/>
          </p:cNvSpPr>
          <p:nvPr/>
        </p:nvSpPr>
        <p:spPr bwMode="auto">
          <a:xfrm>
            <a:off x="595317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5" name="Freeform 1835"/>
          <p:cNvSpPr>
            <a:spLocks/>
          </p:cNvSpPr>
          <p:nvPr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6" name="Freeform 1836"/>
          <p:cNvSpPr>
            <a:spLocks/>
          </p:cNvSpPr>
          <p:nvPr/>
        </p:nvSpPr>
        <p:spPr bwMode="auto">
          <a:xfrm>
            <a:off x="593726" y="334975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7" name="Freeform 1837"/>
          <p:cNvSpPr>
            <a:spLocks/>
          </p:cNvSpPr>
          <p:nvPr/>
        </p:nvSpPr>
        <p:spPr bwMode="auto">
          <a:xfrm>
            <a:off x="590551" y="314337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8" name="Freeform 1838"/>
          <p:cNvSpPr>
            <a:spLocks/>
          </p:cNvSpPr>
          <p:nvPr/>
        </p:nvSpPr>
        <p:spPr bwMode="auto">
          <a:xfrm>
            <a:off x="592138" y="330212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9" name="Freeform 1839"/>
          <p:cNvSpPr>
            <a:spLocks/>
          </p:cNvSpPr>
          <p:nvPr/>
        </p:nvSpPr>
        <p:spPr bwMode="auto">
          <a:xfrm>
            <a:off x="588963" y="295287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0" name="Freeform 1840"/>
          <p:cNvSpPr>
            <a:spLocks/>
          </p:cNvSpPr>
          <p:nvPr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1" name="Freeform 1841"/>
          <p:cNvSpPr>
            <a:spLocks/>
          </p:cNvSpPr>
          <p:nvPr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2" name="Freeform 1842"/>
          <p:cNvSpPr>
            <a:spLocks/>
          </p:cNvSpPr>
          <p:nvPr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3" name="Freeform 1843"/>
          <p:cNvSpPr>
            <a:spLocks/>
          </p:cNvSpPr>
          <p:nvPr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4" name="Freeform 1844"/>
          <p:cNvSpPr>
            <a:spLocks/>
          </p:cNvSpPr>
          <p:nvPr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5" name="Freeform 1845"/>
          <p:cNvSpPr>
            <a:spLocks/>
          </p:cNvSpPr>
          <p:nvPr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6" name="Rectangle 1846"/>
          <p:cNvSpPr>
            <a:spLocks noChangeArrowheads="1"/>
          </p:cNvSpPr>
          <p:nvPr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7" name="Freeform 1847"/>
          <p:cNvSpPr>
            <a:spLocks/>
          </p:cNvSpPr>
          <p:nvPr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8" name="Freeform 1848"/>
          <p:cNvSpPr>
            <a:spLocks/>
          </p:cNvSpPr>
          <p:nvPr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9" name="Freeform 1849"/>
          <p:cNvSpPr>
            <a:spLocks/>
          </p:cNvSpPr>
          <p:nvPr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0" name="Freeform 1850"/>
          <p:cNvSpPr>
            <a:spLocks/>
          </p:cNvSpPr>
          <p:nvPr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1" name="Freeform 1851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2" name="Freeform 1852"/>
          <p:cNvSpPr>
            <a:spLocks/>
          </p:cNvSpPr>
          <p:nvPr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3" name="Freeform 1853"/>
          <p:cNvSpPr>
            <a:spLocks/>
          </p:cNvSpPr>
          <p:nvPr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4" name="Freeform 1854"/>
          <p:cNvSpPr>
            <a:spLocks/>
          </p:cNvSpPr>
          <p:nvPr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5" name="Freeform 1855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6" name="Freeform 1856"/>
          <p:cNvSpPr>
            <a:spLocks/>
          </p:cNvSpPr>
          <p:nvPr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7" name="Freeform 1857"/>
          <p:cNvSpPr>
            <a:spLocks/>
          </p:cNvSpPr>
          <p:nvPr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8" name="Freeform 1858"/>
          <p:cNvSpPr>
            <a:spLocks/>
          </p:cNvSpPr>
          <p:nvPr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9" name="Freeform 1859"/>
          <p:cNvSpPr>
            <a:spLocks/>
          </p:cNvSpPr>
          <p:nvPr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0" name="Freeform 1860"/>
          <p:cNvSpPr>
            <a:spLocks/>
          </p:cNvSpPr>
          <p:nvPr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1" name="Freeform 1861"/>
          <p:cNvSpPr>
            <a:spLocks/>
          </p:cNvSpPr>
          <p:nvPr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2" name="Rectangle 1862"/>
          <p:cNvSpPr>
            <a:spLocks noChangeArrowheads="1"/>
          </p:cNvSpPr>
          <p:nvPr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3" name="Freeform 1863"/>
          <p:cNvSpPr>
            <a:spLocks/>
          </p:cNvSpPr>
          <p:nvPr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4" name="Freeform 1864"/>
          <p:cNvSpPr>
            <a:spLocks/>
          </p:cNvSpPr>
          <p:nvPr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5" name="Freeform 1865"/>
          <p:cNvSpPr>
            <a:spLocks/>
          </p:cNvSpPr>
          <p:nvPr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6" name="Freeform 1866"/>
          <p:cNvSpPr>
            <a:spLocks/>
          </p:cNvSpPr>
          <p:nvPr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7" name="Freeform 1867"/>
          <p:cNvSpPr>
            <a:spLocks/>
          </p:cNvSpPr>
          <p:nvPr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8" name="Freeform 1868"/>
          <p:cNvSpPr>
            <a:spLocks/>
          </p:cNvSpPr>
          <p:nvPr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9" name="Freeform 1869"/>
          <p:cNvSpPr>
            <a:spLocks/>
          </p:cNvSpPr>
          <p:nvPr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0" name="Freeform 1870"/>
          <p:cNvSpPr>
            <a:spLocks/>
          </p:cNvSpPr>
          <p:nvPr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1" name="Freeform 1871"/>
          <p:cNvSpPr>
            <a:spLocks/>
          </p:cNvSpPr>
          <p:nvPr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2" name="Freeform 1872"/>
          <p:cNvSpPr>
            <a:spLocks/>
          </p:cNvSpPr>
          <p:nvPr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3" name="Freeform 1873"/>
          <p:cNvSpPr>
            <a:spLocks/>
          </p:cNvSpPr>
          <p:nvPr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4" name="Freeform 1874"/>
          <p:cNvSpPr>
            <a:spLocks/>
          </p:cNvSpPr>
          <p:nvPr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5" name="Freeform 1875"/>
          <p:cNvSpPr>
            <a:spLocks/>
          </p:cNvSpPr>
          <p:nvPr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6" name="Freeform 1876"/>
          <p:cNvSpPr>
            <a:spLocks noEditPoints="1"/>
          </p:cNvSpPr>
          <p:nvPr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7" name="Freeform 1877"/>
          <p:cNvSpPr>
            <a:spLocks noEditPoints="1"/>
          </p:cNvSpPr>
          <p:nvPr/>
        </p:nvSpPr>
        <p:spPr bwMode="auto">
          <a:xfrm>
            <a:off x="315913" y="490550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8" name="Freeform 1878"/>
          <p:cNvSpPr>
            <a:spLocks/>
          </p:cNvSpPr>
          <p:nvPr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9" name="Freeform 1879"/>
          <p:cNvSpPr>
            <a:spLocks/>
          </p:cNvSpPr>
          <p:nvPr/>
        </p:nvSpPr>
        <p:spPr bwMode="auto">
          <a:xfrm>
            <a:off x="407988" y="674700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0" name="Freeform 1880"/>
          <p:cNvSpPr>
            <a:spLocks/>
          </p:cNvSpPr>
          <p:nvPr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1" name="Freeform 1881"/>
          <p:cNvSpPr>
            <a:spLocks/>
          </p:cNvSpPr>
          <p:nvPr/>
        </p:nvSpPr>
        <p:spPr bwMode="auto">
          <a:xfrm>
            <a:off x="401638" y="652475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2" name="Freeform 1882"/>
          <p:cNvSpPr>
            <a:spLocks/>
          </p:cNvSpPr>
          <p:nvPr/>
        </p:nvSpPr>
        <p:spPr bwMode="auto">
          <a:xfrm>
            <a:off x="384176" y="650887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3" name="Freeform 1883"/>
          <p:cNvSpPr>
            <a:spLocks/>
          </p:cNvSpPr>
          <p:nvPr/>
        </p:nvSpPr>
        <p:spPr bwMode="auto">
          <a:xfrm>
            <a:off x="398469" y="642950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4" name="Freeform 1884"/>
          <p:cNvSpPr>
            <a:spLocks/>
          </p:cNvSpPr>
          <p:nvPr/>
        </p:nvSpPr>
        <p:spPr bwMode="auto">
          <a:xfrm>
            <a:off x="400051" y="641362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" name="Freeform 1885"/>
          <p:cNvSpPr>
            <a:spLocks/>
          </p:cNvSpPr>
          <p:nvPr/>
        </p:nvSpPr>
        <p:spPr bwMode="auto">
          <a:xfrm>
            <a:off x="377826" y="638187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6" name="Freeform 1886"/>
          <p:cNvSpPr>
            <a:spLocks/>
          </p:cNvSpPr>
          <p:nvPr/>
        </p:nvSpPr>
        <p:spPr bwMode="auto">
          <a:xfrm>
            <a:off x="396876" y="625487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7" name="Freeform 1887"/>
          <p:cNvSpPr>
            <a:spLocks/>
          </p:cNvSpPr>
          <p:nvPr/>
        </p:nvSpPr>
        <p:spPr bwMode="auto">
          <a:xfrm>
            <a:off x="384182" y="623900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8" name="Freeform 1888"/>
          <p:cNvSpPr>
            <a:spLocks/>
          </p:cNvSpPr>
          <p:nvPr/>
        </p:nvSpPr>
        <p:spPr bwMode="auto">
          <a:xfrm>
            <a:off x="393707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9" name="Freeform 1889"/>
          <p:cNvSpPr>
            <a:spLocks/>
          </p:cNvSpPr>
          <p:nvPr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0" name="Freeform 1890"/>
          <p:cNvSpPr>
            <a:spLocks/>
          </p:cNvSpPr>
          <p:nvPr/>
        </p:nvSpPr>
        <p:spPr bwMode="auto">
          <a:xfrm>
            <a:off x="377832" y="604850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1" name="Freeform 1891"/>
          <p:cNvSpPr>
            <a:spLocks/>
          </p:cNvSpPr>
          <p:nvPr/>
        </p:nvSpPr>
        <p:spPr bwMode="auto">
          <a:xfrm>
            <a:off x="377829" y="604850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2" name="Freeform 1892"/>
          <p:cNvSpPr>
            <a:spLocks/>
          </p:cNvSpPr>
          <p:nvPr/>
        </p:nvSpPr>
        <p:spPr bwMode="auto">
          <a:xfrm>
            <a:off x="347663" y="535000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3" name="Freeform 1893"/>
          <p:cNvSpPr>
            <a:spLocks/>
          </p:cNvSpPr>
          <p:nvPr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4" name="Freeform 1894"/>
          <p:cNvSpPr>
            <a:spLocks/>
          </p:cNvSpPr>
          <p:nvPr/>
        </p:nvSpPr>
        <p:spPr bwMode="auto">
          <a:xfrm>
            <a:off x="373069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5" name="Freeform 1895"/>
          <p:cNvSpPr>
            <a:spLocks/>
          </p:cNvSpPr>
          <p:nvPr/>
        </p:nvSpPr>
        <p:spPr bwMode="auto">
          <a:xfrm>
            <a:off x="406401" y="657237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6" name="Freeform 1896"/>
          <p:cNvSpPr>
            <a:spLocks/>
          </p:cNvSpPr>
          <p:nvPr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7" name="Freeform 1897"/>
          <p:cNvSpPr>
            <a:spLocks/>
          </p:cNvSpPr>
          <p:nvPr/>
        </p:nvSpPr>
        <p:spPr bwMode="auto">
          <a:xfrm>
            <a:off x="403226" y="666762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8" name="Freeform 1898"/>
          <p:cNvSpPr>
            <a:spLocks/>
          </p:cNvSpPr>
          <p:nvPr/>
        </p:nvSpPr>
        <p:spPr bwMode="auto">
          <a:xfrm>
            <a:off x="461963" y="633425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9" name="Freeform 1899"/>
          <p:cNvSpPr>
            <a:spLocks/>
          </p:cNvSpPr>
          <p:nvPr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0" name="Freeform 1900"/>
          <p:cNvSpPr>
            <a:spLocks/>
          </p:cNvSpPr>
          <p:nvPr/>
        </p:nvSpPr>
        <p:spPr bwMode="auto">
          <a:xfrm>
            <a:off x="455613" y="633425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1" name="Freeform 1901"/>
          <p:cNvSpPr>
            <a:spLocks/>
          </p:cNvSpPr>
          <p:nvPr/>
        </p:nvSpPr>
        <p:spPr bwMode="auto">
          <a:xfrm>
            <a:off x="468319" y="630250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2" name="Freeform 1902"/>
          <p:cNvSpPr>
            <a:spLocks/>
          </p:cNvSpPr>
          <p:nvPr/>
        </p:nvSpPr>
        <p:spPr bwMode="auto">
          <a:xfrm>
            <a:off x="384177" y="614375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3" name="Freeform 1903"/>
          <p:cNvSpPr>
            <a:spLocks/>
          </p:cNvSpPr>
          <p:nvPr/>
        </p:nvSpPr>
        <p:spPr bwMode="auto">
          <a:xfrm>
            <a:off x="409581" y="671525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4" name="Freeform 1904"/>
          <p:cNvSpPr>
            <a:spLocks/>
          </p:cNvSpPr>
          <p:nvPr/>
        </p:nvSpPr>
        <p:spPr bwMode="auto">
          <a:xfrm>
            <a:off x="342901" y="528650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5" name="Freeform 1905"/>
          <p:cNvSpPr>
            <a:spLocks/>
          </p:cNvSpPr>
          <p:nvPr/>
        </p:nvSpPr>
        <p:spPr bwMode="auto">
          <a:xfrm>
            <a:off x="341313" y="492126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6" name="Freeform 1906"/>
          <p:cNvSpPr>
            <a:spLocks/>
          </p:cNvSpPr>
          <p:nvPr/>
        </p:nvSpPr>
        <p:spPr bwMode="auto">
          <a:xfrm>
            <a:off x="327031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7" name="Freeform 1907"/>
          <p:cNvSpPr>
            <a:spLocks/>
          </p:cNvSpPr>
          <p:nvPr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8" name="Freeform 1908"/>
          <p:cNvSpPr>
            <a:spLocks/>
          </p:cNvSpPr>
          <p:nvPr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9" name="Freeform 1909"/>
          <p:cNvSpPr>
            <a:spLocks/>
          </p:cNvSpPr>
          <p:nvPr/>
        </p:nvSpPr>
        <p:spPr bwMode="auto">
          <a:xfrm>
            <a:off x="344491" y="512766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0" name="Freeform 1910"/>
          <p:cNvSpPr>
            <a:spLocks/>
          </p:cNvSpPr>
          <p:nvPr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1" name="Freeform 1911"/>
          <p:cNvSpPr>
            <a:spLocks/>
          </p:cNvSpPr>
          <p:nvPr/>
        </p:nvSpPr>
        <p:spPr bwMode="auto">
          <a:xfrm>
            <a:off x="325438" y="496892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2" name="Freeform 1912"/>
          <p:cNvSpPr>
            <a:spLocks/>
          </p:cNvSpPr>
          <p:nvPr/>
        </p:nvSpPr>
        <p:spPr bwMode="auto">
          <a:xfrm>
            <a:off x="331794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3" name="Freeform 1913"/>
          <p:cNvSpPr>
            <a:spLocks/>
          </p:cNvSpPr>
          <p:nvPr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4" name="Freeform 1914"/>
          <p:cNvSpPr>
            <a:spLocks/>
          </p:cNvSpPr>
          <p:nvPr/>
        </p:nvSpPr>
        <p:spPr bwMode="auto">
          <a:xfrm>
            <a:off x="333380" y="493715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5" name="Freeform 1915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6" name="Freeform 1916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7" name="Freeform 1917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8" name="Freeform 1918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9" name="Freeform 1919"/>
          <p:cNvSpPr>
            <a:spLocks/>
          </p:cNvSpPr>
          <p:nvPr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0" name="Freeform 1920"/>
          <p:cNvSpPr>
            <a:spLocks/>
          </p:cNvSpPr>
          <p:nvPr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1" name="Freeform 1921"/>
          <p:cNvSpPr>
            <a:spLocks/>
          </p:cNvSpPr>
          <p:nvPr/>
        </p:nvSpPr>
        <p:spPr bwMode="auto">
          <a:xfrm>
            <a:off x="1100143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2" name="Freeform 1922"/>
          <p:cNvSpPr>
            <a:spLocks/>
          </p:cNvSpPr>
          <p:nvPr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3" name="Freeform 1923"/>
          <p:cNvSpPr>
            <a:spLocks/>
          </p:cNvSpPr>
          <p:nvPr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4" name="Freeform 1924"/>
          <p:cNvSpPr>
            <a:spLocks/>
          </p:cNvSpPr>
          <p:nvPr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5" name="Freeform 1925"/>
          <p:cNvSpPr>
            <a:spLocks/>
          </p:cNvSpPr>
          <p:nvPr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6" name="Freeform 1926"/>
          <p:cNvSpPr>
            <a:spLocks noEditPoints="1"/>
          </p:cNvSpPr>
          <p:nvPr/>
        </p:nvSpPr>
        <p:spPr bwMode="auto">
          <a:xfrm>
            <a:off x="1593851" y="282587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7" name="Freeform 1927"/>
          <p:cNvSpPr>
            <a:spLocks/>
          </p:cNvSpPr>
          <p:nvPr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8" name="Freeform 1928"/>
          <p:cNvSpPr>
            <a:spLocks/>
          </p:cNvSpPr>
          <p:nvPr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9" name="Freeform 1929"/>
          <p:cNvSpPr>
            <a:spLocks noEditPoints="1"/>
          </p:cNvSpPr>
          <p:nvPr/>
        </p:nvSpPr>
        <p:spPr bwMode="auto">
          <a:xfrm>
            <a:off x="1865319" y="282587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0" name="Freeform 1930"/>
          <p:cNvSpPr>
            <a:spLocks noEditPoints="1"/>
          </p:cNvSpPr>
          <p:nvPr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1" name="Freeform 1931"/>
          <p:cNvSpPr>
            <a:spLocks noEditPoints="1"/>
          </p:cNvSpPr>
          <p:nvPr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2" name="Freeform 1932"/>
          <p:cNvSpPr>
            <a:spLocks/>
          </p:cNvSpPr>
          <p:nvPr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3" name="Freeform 1933"/>
          <p:cNvSpPr>
            <a:spLocks/>
          </p:cNvSpPr>
          <p:nvPr/>
        </p:nvSpPr>
        <p:spPr bwMode="auto">
          <a:xfrm>
            <a:off x="1096967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4" name="Freeform 1934"/>
          <p:cNvSpPr>
            <a:spLocks noEditPoints="1"/>
          </p:cNvSpPr>
          <p:nvPr/>
        </p:nvSpPr>
        <p:spPr bwMode="auto">
          <a:xfrm>
            <a:off x="1195388" y="436568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5" name="Freeform 1935"/>
          <p:cNvSpPr>
            <a:spLocks/>
          </p:cNvSpPr>
          <p:nvPr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6" name="Freeform 1936"/>
          <p:cNvSpPr>
            <a:spLocks/>
          </p:cNvSpPr>
          <p:nvPr/>
        </p:nvSpPr>
        <p:spPr bwMode="auto">
          <a:xfrm>
            <a:off x="1409701" y="436565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7" name="Freeform 1937"/>
          <p:cNvSpPr>
            <a:spLocks noEditPoints="1"/>
          </p:cNvSpPr>
          <p:nvPr/>
        </p:nvSpPr>
        <p:spPr bwMode="auto">
          <a:xfrm>
            <a:off x="1500188" y="436565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8" name="Freeform 1938"/>
          <p:cNvSpPr>
            <a:spLocks noEditPoints="1"/>
          </p:cNvSpPr>
          <p:nvPr/>
        </p:nvSpPr>
        <p:spPr bwMode="auto">
          <a:xfrm>
            <a:off x="1617663" y="436565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9" name="Freeform 1939"/>
          <p:cNvSpPr>
            <a:spLocks noEditPoints="1"/>
          </p:cNvSpPr>
          <p:nvPr/>
        </p:nvSpPr>
        <p:spPr bwMode="auto">
          <a:xfrm>
            <a:off x="852488" y="623900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0" name="Freeform 1940"/>
          <p:cNvSpPr>
            <a:spLocks noEditPoints="1"/>
          </p:cNvSpPr>
          <p:nvPr/>
        </p:nvSpPr>
        <p:spPr bwMode="auto">
          <a:xfrm>
            <a:off x="906469" y="623900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1" name="Freeform 1941"/>
          <p:cNvSpPr>
            <a:spLocks/>
          </p:cNvSpPr>
          <p:nvPr/>
        </p:nvSpPr>
        <p:spPr bwMode="auto">
          <a:xfrm>
            <a:off x="977901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2" name="Freeform 1942"/>
          <p:cNvSpPr>
            <a:spLocks/>
          </p:cNvSpPr>
          <p:nvPr/>
        </p:nvSpPr>
        <p:spPr bwMode="auto">
          <a:xfrm>
            <a:off x="1035054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3" name="Freeform 1943"/>
          <p:cNvSpPr>
            <a:spLocks/>
          </p:cNvSpPr>
          <p:nvPr/>
        </p:nvSpPr>
        <p:spPr bwMode="auto">
          <a:xfrm>
            <a:off x="1098551" y="625487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4" name="Freeform 1944"/>
          <p:cNvSpPr>
            <a:spLocks noEditPoints="1"/>
          </p:cNvSpPr>
          <p:nvPr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5" name="Freeform 1945"/>
          <p:cNvSpPr>
            <a:spLocks/>
          </p:cNvSpPr>
          <p:nvPr/>
        </p:nvSpPr>
        <p:spPr bwMode="auto">
          <a:xfrm>
            <a:off x="1238251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6" name="Freeform 1946"/>
          <p:cNvSpPr>
            <a:spLocks/>
          </p:cNvSpPr>
          <p:nvPr/>
        </p:nvSpPr>
        <p:spPr bwMode="auto">
          <a:xfrm>
            <a:off x="1301754" y="625487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7" name="Freeform 1947"/>
          <p:cNvSpPr>
            <a:spLocks noEditPoints="1"/>
          </p:cNvSpPr>
          <p:nvPr/>
        </p:nvSpPr>
        <p:spPr bwMode="auto">
          <a:xfrm>
            <a:off x="1360489" y="623900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8" name="Freeform 1948"/>
          <p:cNvSpPr>
            <a:spLocks noEditPoints="1"/>
          </p:cNvSpPr>
          <p:nvPr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9" name="Freeform 1949"/>
          <p:cNvSpPr>
            <a:spLocks noEditPoints="1"/>
          </p:cNvSpPr>
          <p:nvPr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0" name="Freeform 1950"/>
          <p:cNvSpPr>
            <a:spLocks/>
          </p:cNvSpPr>
          <p:nvPr/>
        </p:nvSpPr>
        <p:spPr bwMode="auto">
          <a:xfrm>
            <a:off x="1616076" y="625487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1" name="Freeform 1951"/>
          <p:cNvSpPr>
            <a:spLocks noEditPoints="1"/>
          </p:cNvSpPr>
          <p:nvPr/>
        </p:nvSpPr>
        <p:spPr bwMode="auto">
          <a:xfrm>
            <a:off x="1665288" y="625487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2" name="Freeform 1952"/>
          <p:cNvSpPr>
            <a:spLocks/>
          </p:cNvSpPr>
          <p:nvPr/>
        </p:nvSpPr>
        <p:spPr bwMode="auto">
          <a:xfrm>
            <a:off x="1743082" y="625487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3" name="Freeform 1953"/>
          <p:cNvSpPr>
            <a:spLocks noEditPoints="1"/>
          </p:cNvSpPr>
          <p:nvPr/>
        </p:nvSpPr>
        <p:spPr bwMode="auto">
          <a:xfrm>
            <a:off x="1798638" y="623900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4" name="Freeform 1954"/>
          <p:cNvSpPr>
            <a:spLocks noEditPoints="1"/>
          </p:cNvSpPr>
          <p:nvPr/>
        </p:nvSpPr>
        <p:spPr bwMode="auto">
          <a:xfrm>
            <a:off x="1844679" y="623900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5" name="Freeform 1955"/>
          <p:cNvSpPr>
            <a:spLocks/>
          </p:cNvSpPr>
          <p:nvPr/>
        </p:nvSpPr>
        <p:spPr bwMode="auto">
          <a:xfrm>
            <a:off x="1912938" y="625487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6" name="Freeform 1956"/>
          <p:cNvSpPr>
            <a:spLocks/>
          </p:cNvSpPr>
          <p:nvPr/>
        </p:nvSpPr>
        <p:spPr bwMode="auto">
          <a:xfrm>
            <a:off x="1984376" y="625487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7" name="Freeform 1957"/>
          <p:cNvSpPr>
            <a:spLocks/>
          </p:cNvSpPr>
          <p:nvPr/>
        </p:nvSpPr>
        <p:spPr bwMode="auto">
          <a:xfrm>
            <a:off x="2055813" y="625487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789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9" r:id="rId1"/>
    <p:sldLayoutId id="2147483870" r:id="rId2"/>
    <p:sldLayoutId id="2147483871" r:id="rId3"/>
    <p:sldLayoutId id="2147483872" r:id="rId4"/>
    <p:sldLayoutId id="2147483873" r:id="rId5"/>
    <p:sldLayoutId id="2147483874" r:id="rId6"/>
    <p:sldLayoutId id="2147483875" r:id="rId7"/>
    <p:sldLayoutId id="2147483876" r:id="rId8"/>
    <p:sldLayoutId id="2147483877" r:id="rId9"/>
    <p:sldLayoutId id="2147483878" r:id="rId10"/>
    <p:sldLayoutId id="2147483879" r:id="rId11"/>
    <p:sldLayoutId id="2147483880" r:id="rId12"/>
    <p:sldLayoutId id="2147483881" r:id="rId13"/>
    <p:sldLayoutId id="2147483882" r:id="rId14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6"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/>
        </p:nvSpPr>
        <p:spPr bwMode="auto">
          <a:xfrm>
            <a:off x="309569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grpSp>
        <p:nvGrpSpPr>
          <p:cNvPr id="983" name="Group 1183"/>
          <p:cNvGrpSpPr>
            <a:grpSpLocks/>
          </p:cNvGrpSpPr>
          <p:nvPr/>
        </p:nvGrpSpPr>
        <p:grpSpPr bwMode="auto">
          <a:xfrm>
            <a:off x="309569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4" name="Group 1384"/>
          <p:cNvGrpSpPr>
            <a:grpSpLocks/>
          </p:cNvGrpSpPr>
          <p:nvPr/>
        </p:nvGrpSpPr>
        <p:grpSpPr bwMode="auto">
          <a:xfrm>
            <a:off x="369888" y="246075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5" name="Group 1585"/>
          <p:cNvGrpSpPr>
            <a:grpSpLocks/>
          </p:cNvGrpSpPr>
          <p:nvPr/>
        </p:nvGrpSpPr>
        <p:grpSpPr bwMode="auto">
          <a:xfrm>
            <a:off x="438157" y="295278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86" name="Group 1786"/>
          <p:cNvGrpSpPr>
            <a:grpSpLocks/>
          </p:cNvGrpSpPr>
          <p:nvPr/>
        </p:nvGrpSpPr>
        <p:grpSpPr bwMode="auto">
          <a:xfrm>
            <a:off x="525463" y="287340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987" name="Freeform 1787"/>
          <p:cNvSpPr>
            <a:spLocks/>
          </p:cNvSpPr>
          <p:nvPr/>
        </p:nvSpPr>
        <p:spPr bwMode="auto">
          <a:xfrm>
            <a:off x="608013" y="333387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8" name="Freeform 1788"/>
          <p:cNvSpPr>
            <a:spLocks/>
          </p:cNvSpPr>
          <p:nvPr/>
        </p:nvSpPr>
        <p:spPr bwMode="auto">
          <a:xfrm>
            <a:off x="596901" y="314337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89" name="Freeform 1789"/>
          <p:cNvSpPr>
            <a:spLocks/>
          </p:cNvSpPr>
          <p:nvPr/>
        </p:nvSpPr>
        <p:spPr bwMode="auto">
          <a:xfrm>
            <a:off x="603251" y="319100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0" name="Freeform 1790"/>
          <p:cNvSpPr>
            <a:spLocks/>
          </p:cNvSpPr>
          <p:nvPr/>
        </p:nvSpPr>
        <p:spPr bwMode="auto">
          <a:xfrm>
            <a:off x="606429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1" name="Freeform 1791"/>
          <p:cNvSpPr>
            <a:spLocks/>
          </p:cNvSpPr>
          <p:nvPr/>
        </p:nvSpPr>
        <p:spPr bwMode="auto">
          <a:xfrm>
            <a:off x="604844" y="320687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2" name="Freeform 1792"/>
          <p:cNvSpPr>
            <a:spLocks/>
          </p:cNvSpPr>
          <p:nvPr/>
        </p:nvSpPr>
        <p:spPr bwMode="auto">
          <a:xfrm>
            <a:off x="603251" y="323862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3" name="Freeform 1793"/>
          <p:cNvSpPr>
            <a:spLocks/>
          </p:cNvSpPr>
          <p:nvPr/>
        </p:nvSpPr>
        <p:spPr bwMode="auto">
          <a:xfrm>
            <a:off x="600081" y="327037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4" name="Freeform 1794"/>
          <p:cNvSpPr>
            <a:spLocks/>
          </p:cNvSpPr>
          <p:nvPr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5" name="Freeform 1795"/>
          <p:cNvSpPr>
            <a:spLocks/>
          </p:cNvSpPr>
          <p:nvPr/>
        </p:nvSpPr>
        <p:spPr bwMode="auto">
          <a:xfrm>
            <a:off x="606429" y="323862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6" name="Freeform 1796"/>
          <p:cNvSpPr>
            <a:spLocks/>
          </p:cNvSpPr>
          <p:nvPr/>
        </p:nvSpPr>
        <p:spPr bwMode="auto">
          <a:xfrm>
            <a:off x="604844" y="327037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7" name="Freeform 1797"/>
          <p:cNvSpPr>
            <a:spLocks/>
          </p:cNvSpPr>
          <p:nvPr/>
        </p:nvSpPr>
        <p:spPr bwMode="auto">
          <a:xfrm>
            <a:off x="603251" y="328625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8" name="Rectangle 1798"/>
          <p:cNvSpPr>
            <a:spLocks noChangeArrowheads="1"/>
          </p:cNvSpPr>
          <p:nvPr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99" name="Freeform 1799"/>
          <p:cNvSpPr>
            <a:spLocks/>
          </p:cNvSpPr>
          <p:nvPr/>
        </p:nvSpPr>
        <p:spPr bwMode="auto">
          <a:xfrm>
            <a:off x="600081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0" name="Freeform 1800"/>
          <p:cNvSpPr>
            <a:spLocks/>
          </p:cNvSpPr>
          <p:nvPr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1" name="Freeform 1801"/>
          <p:cNvSpPr>
            <a:spLocks/>
          </p:cNvSpPr>
          <p:nvPr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2" name="Freeform 1802"/>
          <p:cNvSpPr>
            <a:spLocks/>
          </p:cNvSpPr>
          <p:nvPr/>
        </p:nvSpPr>
        <p:spPr bwMode="auto">
          <a:xfrm>
            <a:off x="609601" y="327037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3" name="Freeform 1803"/>
          <p:cNvSpPr>
            <a:spLocks/>
          </p:cNvSpPr>
          <p:nvPr/>
        </p:nvSpPr>
        <p:spPr bwMode="auto">
          <a:xfrm>
            <a:off x="606429" y="330212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4" name="Freeform 1804"/>
          <p:cNvSpPr>
            <a:spLocks/>
          </p:cNvSpPr>
          <p:nvPr/>
        </p:nvSpPr>
        <p:spPr bwMode="auto">
          <a:xfrm>
            <a:off x="604844" y="331800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5" name="Freeform 1805"/>
          <p:cNvSpPr>
            <a:spLocks/>
          </p:cNvSpPr>
          <p:nvPr/>
        </p:nvSpPr>
        <p:spPr bwMode="auto">
          <a:xfrm>
            <a:off x="603251" y="336562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6" name="Freeform 1806"/>
          <p:cNvSpPr>
            <a:spLocks/>
          </p:cNvSpPr>
          <p:nvPr/>
        </p:nvSpPr>
        <p:spPr bwMode="auto">
          <a:xfrm>
            <a:off x="606429" y="334975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7" name="Freeform 1807"/>
          <p:cNvSpPr>
            <a:spLocks/>
          </p:cNvSpPr>
          <p:nvPr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8" name="Freeform 1808"/>
          <p:cNvSpPr>
            <a:spLocks/>
          </p:cNvSpPr>
          <p:nvPr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09" name="Freeform 1809"/>
          <p:cNvSpPr>
            <a:spLocks/>
          </p:cNvSpPr>
          <p:nvPr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0" name="Freeform 1810"/>
          <p:cNvSpPr>
            <a:spLocks/>
          </p:cNvSpPr>
          <p:nvPr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1" name="Freeform 1811"/>
          <p:cNvSpPr>
            <a:spLocks/>
          </p:cNvSpPr>
          <p:nvPr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2" name="Freeform 1812"/>
          <p:cNvSpPr>
            <a:spLocks/>
          </p:cNvSpPr>
          <p:nvPr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3" name="Freeform 1813"/>
          <p:cNvSpPr>
            <a:spLocks/>
          </p:cNvSpPr>
          <p:nvPr/>
        </p:nvSpPr>
        <p:spPr bwMode="auto">
          <a:xfrm>
            <a:off x="595317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4" name="Freeform 1814"/>
          <p:cNvSpPr>
            <a:spLocks/>
          </p:cNvSpPr>
          <p:nvPr/>
        </p:nvSpPr>
        <p:spPr bwMode="auto">
          <a:xfrm>
            <a:off x="604838" y="319100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5" name="Freeform 1815"/>
          <p:cNvSpPr>
            <a:spLocks/>
          </p:cNvSpPr>
          <p:nvPr/>
        </p:nvSpPr>
        <p:spPr bwMode="auto">
          <a:xfrm>
            <a:off x="606426" y="322275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6" name="Freeform 1816"/>
          <p:cNvSpPr>
            <a:spLocks/>
          </p:cNvSpPr>
          <p:nvPr/>
        </p:nvSpPr>
        <p:spPr bwMode="auto">
          <a:xfrm>
            <a:off x="609601" y="325450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7" name="Freeform 1817"/>
          <p:cNvSpPr>
            <a:spLocks/>
          </p:cNvSpPr>
          <p:nvPr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8" name="Freeform 1818"/>
          <p:cNvSpPr>
            <a:spLocks/>
          </p:cNvSpPr>
          <p:nvPr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19" name="Freeform 1819"/>
          <p:cNvSpPr>
            <a:spLocks/>
          </p:cNvSpPr>
          <p:nvPr/>
        </p:nvSpPr>
        <p:spPr bwMode="auto">
          <a:xfrm>
            <a:off x="603251" y="327037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0" name="Freeform 1820"/>
          <p:cNvSpPr>
            <a:spLocks/>
          </p:cNvSpPr>
          <p:nvPr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1" name="Freeform 1821"/>
          <p:cNvSpPr>
            <a:spLocks/>
          </p:cNvSpPr>
          <p:nvPr/>
        </p:nvSpPr>
        <p:spPr bwMode="auto">
          <a:xfrm>
            <a:off x="603251" y="322275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2" name="Freeform 1822"/>
          <p:cNvSpPr>
            <a:spLocks/>
          </p:cNvSpPr>
          <p:nvPr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3" name="Freeform 1823"/>
          <p:cNvSpPr>
            <a:spLocks/>
          </p:cNvSpPr>
          <p:nvPr/>
        </p:nvSpPr>
        <p:spPr bwMode="auto">
          <a:xfrm>
            <a:off x="609601" y="319100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4" name="Freeform 1824"/>
          <p:cNvSpPr>
            <a:spLocks/>
          </p:cNvSpPr>
          <p:nvPr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5" name="Freeform 1825"/>
          <p:cNvSpPr>
            <a:spLocks/>
          </p:cNvSpPr>
          <p:nvPr/>
        </p:nvSpPr>
        <p:spPr bwMode="auto">
          <a:xfrm>
            <a:off x="608013" y="330212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6" name="Freeform 1826"/>
          <p:cNvSpPr>
            <a:spLocks/>
          </p:cNvSpPr>
          <p:nvPr/>
        </p:nvSpPr>
        <p:spPr bwMode="auto">
          <a:xfrm>
            <a:off x="608013" y="334975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7" name="Freeform 1827"/>
          <p:cNvSpPr>
            <a:spLocks/>
          </p:cNvSpPr>
          <p:nvPr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8" name="Freeform 1828"/>
          <p:cNvSpPr>
            <a:spLocks/>
          </p:cNvSpPr>
          <p:nvPr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29" name="Freeform 1829"/>
          <p:cNvSpPr>
            <a:spLocks/>
          </p:cNvSpPr>
          <p:nvPr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0" name="Freeform 1830"/>
          <p:cNvSpPr>
            <a:spLocks/>
          </p:cNvSpPr>
          <p:nvPr/>
        </p:nvSpPr>
        <p:spPr bwMode="auto">
          <a:xfrm>
            <a:off x="600076" y="331800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1" name="Freeform 1831"/>
          <p:cNvSpPr>
            <a:spLocks/>
          </p:cNvSpPr>
          <p:nvPr/>
        </p:nvSpPr>
        <p:spPr bwMode="auto">
          <a:xfrm>
            <a:off x="595313" y="330212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2" name="Freeform 1832"/>
          <p:cNvSpPr>
            <a:spLocks/>
          </p:cNvSpPr>
          <p:nvPr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3" name="Freeform 1833"/>
          <p:cNvSpPr>
            <a:spLocks/>
          </p:cNvSpPr>
          <p:nvPr/>
        </p:nvSpPr>
        <p:spPr bwMode="auto">
          <a:xfrm>
            <a:off x="600079" y="334975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4" name="Freeform 1834"/>
          <p:cNvSpPr>
            <a:spLocks/>
          </p:cNvSpPr>
          <p:nvPr/>
        </p:nvSpPr>
        <p:spPr bwMode="auto">
          <a:xfrm>
            <a:off x="595317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5" name="Freeform 1835"/>
          <p:cNvSpPr>
            <a:spLocks/>
          </p:cNvSpPr>
          <p:nvPr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6" name="Freeform 1836"/>
          <p:cNvSpPr>
            <a:spLocks/>
          </p:cNvSpPr>
          <p:nvPr/>
        </p:nvSpPr>
        <p:spPr bwMode="auto">
          <a:xfrm>
            <a:off x="593726" y="334975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7" name="Freeform 1837"/>
          <p:cNvSpPr>
            <a:spLocks/>
          </p:cNvSpPr>
          <p:nvPr/>
        </p:nvSpPr>
        <p:spPr bwMode="auto">
          <a:xfrm>
            <a:off x="590551" y="314337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8" name="Freeform 1838"/>
          <p:cNvSpPr>
            <a:spLocks/>
          </p:cNvSpPr>
          <p:nvPr/>
        </p:nvSpPr>
        <p:spPr bwMode="auto">
          <a:xfrm>
            <a:off x="592138" y="330212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39" name="Freeform 1839"/>
          <p:cNvSpPr>
            <a:spLocks/>
          </p:cNvSpPr>
          <p:nvPr/>
        </p:nvSpPr>
        <p:spPr bwMode="auto">
          <a:xfrm>
            <a:off x="588963" y="295287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0" name="Freeform 1840"/>
          <p:cNvSpPr>
            <a:spLocks/>
          </p:cNvSpPr>
          <p:nvPr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1" name="Freeform 1841"/>
          <p:cNvSpPr>
            <a:spLocks/>
          </p:cNvSpPr>
          <p:nvPr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2" name="Freeform 1842"/>
          <p:cNvSpPr>
            <a:spLocks/>
          </p:cNvSpPr>
          <p:nvPr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3" name="Freeform 1843"/>
          <p:cNvSpPr>
            <a:spLocks/>
          </p:cNvSpPr>
          <p:nvPr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4" name="Freeform 1844"/>
          <p:cNvSpPr>
            <a:spLocks/>
          </p:cNvSpPr>
          <p:nvPr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5" name="Freeform 1845"/>
          <p:cNvSpPr>
            <a:spLocks/>
          </p:cNvSpPr>
          <p:nvPr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6" name="Rectangle 1846"/>
          <p:cNvSpPr>
            <a:spLocks noChangeArrowheads="1"/>
          </p:cNvSpPr>
          <p:nvPr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7" name="Freeform 1847"/>
          <p:cNvSpPr>
            <a:spLocks/>
          </p:cNvSpPr>
          <p:nvPr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8" name="Freeform 1848"/>
          <p:cNvSpPr>
            <a:spLocks/>
          </p:cNvSpPr>
          <p:nvPr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49" name="Freeform 1849"/>
          <p:cNvSpPr>
            <a:spLocks/>
          </p:cNvSpPr>
          <p:nvPr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0" name="Freeform 1850"/>
          <p:cNvSpPr>
            <a:spLocks/>
          </p:cNvSpPr>
          <p:nvPr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1" name="Freeform 1851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2" name="Freeform 1852"/>
          <p:cNvSpPr>
            <a:spLocks/>
          </p:cNvSpPr>
          <p:nvPr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3" name="Freeform 1853"/>
          <p:cNvSpPr>
            <a:spLocks/>
          </p:cNvSpPr>
          <p:nvPr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4" name="Freeform 1854"/>
          <p:cNvSpPr>
            <a:spLocks/>
          </p:cNvSpPr>
          <p:nvPr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5" name="Freeform 1855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6" name="Freeform 1856"/>
          <p:cNvSpPr>
            <a:spLocks/>
          </p:cNvSpPr>
          <p:nvPr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7" name="Freeform 1857"/>
          <p:cNvSpPr>
            <a:spLocks/>
          </p:cNvSpPr>
          <p:nvPr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8" name="Freeform 1858"/>
          <p:cNvSpPr>
            <a:spLocks/>
          </p:cNvSpPr>
          <p:nvPr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59" name="Freeform 1859"/>
          <p:cNvSpPr>
            <a:spLocks/>
          </p:cNvSpPr>
          <p:nvPr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0" name="Freeform 1860"/>
          <p:cNvSpPr>
            <a:spLocks/>
          </p:cNvSpPr>
          <p:nvPr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1" name="Freeform 1861"/>
          <p:cNvSpPr>
            <a:spLocks/>
          </p:cNvSpPr>
          <p:nvPr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2" name="Rectangle 1862"/>
          <p:cNvSpPr>
            <a:spLocks noChangeArrowheads="1"/>
          </p:cNvSpPr>
          <p:nvPr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3" name="Freeform 1863"/>
          <p:cNvSpPr>
            <a:spLocks/>
          </p:cNvSpPr>
          <p:nvPr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4" name="Freeform 1864"/>
          <p:cNvSpPr>
            <a:spLocks/>
          </p:cNvSpPr>
          <p:nvPr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5" name="Freeform 1865"/>
          <p:cNvSpPr>
            <a:spLocks/>
          </p:cNvSpPr>
          <p:nvPr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6" name="Freeform 1866"/>
          <p:cNvSpPr>
            <a:spLocks/>
          </p:cNvSpPr>
          <p:nvPr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7" name="Freeform 1867"/>
          <p:cNvSpPr>
            <a:spLocks/>
          </p:cNvSpPr>
          <p:nvPr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8" name="Freeform 1868"/>
          <p:cNvSpPr>
            <a:spLocks/>
          </p:cNvSpPr>
          <p:nvPr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69" name="Freeform 1869"/>
          <p:cNvSpPr>
            <a:spLocks/>
          </p:cNvSpPr>
          <p:nvPr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0" name="Freeform 1870"/>
          <p:cNvSpPr>
            <a:spLocks/>
          </p:cNvSpPr>
          <p:nvPr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1" name="Freeform 1871"/>
          <p:cNvSpPr>
            <a:spLocks/>
          </p:cNvSpPr>
          <p:nvPr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2" name="Freeform 1872"/>
          <p:cNvSpPr>
            <a:spLocks/>
          </p:cNvSpPr>
          <p:nvPr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3" name="Freeform 1873"/>
          <p:cNvSpPr>
            <a:spLocks/>
          </p:cNvSpPr>
          <p:nvPr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4" name="Freeform 1874"/>
          <p:cNvSpPr>
            <a:spLocks/>
          </p:cNvSpPr>
          <p:nvPr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5" name="Freeform 1875"/>
          <p:cNvSpPr>
            <a:spLocks/>
          </p:cNvSpPr>
          <p:nvPr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6" name="Freeform 1876"/>
          <p:cNvSpPr>
            <a:spLocks noEditPoints="1"/>
          </p:cNvSpPr>
          <p:nvPr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7" name="Freeform 1877"/>
          <p:cNvSpPr>
            <a:spLocks noEditPoints="1"/>
          </p:cNvSpPr>
          <p:nvPr/>
        </p:nvSpPr>
        <p:spPr bwMode="auto">
          <a:xfrm>
            <a:off x="315913" y="490550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8" name="Freeform 1878"/>
          <p:cNvSpPr>
            <a:spLocks/>
          </p:cNvSpPr>
          <p:nvPr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79" name="Freeform 1879"/>
          <p:cNvSpPr>
            <a:spLocks/>
          </p:cNvSpPr>
          <p:nvPr/>
        </p:nvSpPr>
        <p:spPr bwMode="auto">
          <a:xfrm>
            <a:off x="407988" y="674700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0" name="Freeform 1880"/>
          <p:cNvSpPr>
            <a:spLocks/>
          </p:cNvSpPr>
          <p:nvPr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1" name="Freeform 1881"/>
          <p:cNvSpPr>
            <a:spLocks/>
          </p:cNvSpPr>
          <p:nvPr/>
        </p:nvSpPr>
        <p:spPr bwMode="auto">
          <a:xfrm>
            <a:off x="401638" y="652475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2" name="Freeform 1882"/>
          <p:cNvSpPr>
            <a:spLocks/>
          </p:cNvSpPr>
          <p:nvPr/>
        </p:nvSpPr>
        <p:spPr bwMode="auto">
          <a:xfrm>
            <a:off x="384176" y="650887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3" name="Freeform 1883"/>
          <p:cNvSpPr>
            <a:spLocks/>
          </p:cNvSpPr>
          <p:nvPr/>
        </p:nvSpPr>
        <p:spPr bwMode="auto">
          <a:xfrm>
            <a:off x="398469" y="642950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4" name="Freeform 1884"/>
          <p:cNvSpPr>
            <a:spLocks/>
          </p:cNvSpPr>
          <p:nvPr/>
        </p:nvSpPr>
        <p:spPr bwMode="auto">
          <a:xfrm>
            <a:off x="400051" y="641362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" name="Freeform 1885"/>
          <p:cNvSpPr>
            <a:spLocks/>
          </p:cNvSpPr>
          <p:nvPr/>
        </p:nvSpPr>
        <p:spPr bwMode="auto">
          <a:xfrm>
            <a:off x="377826" y="638187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6" name="Freeform 1886"/>
          <p:cNvSpPr>
            <a:spLocks/>
          </p:cNvSpPr>
          <p:nvPr/>
        </p:nvSpPr>
        <p:spPr bwMode="auto">
          <a:xfrm>
            <a:off x="396876" y="625487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7" name="Freeform 1887"/>
          <p:cNvSpPr>
            <a:spLocks/>
          </p:cNvSpPr>
          <p:nvPr/>
        </p:nvSpPr>
        <p:spPr bwMode="auto">
          <a:xfrm>
            <a:off x="384182" y="623900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8" name="Freeform 1888"/>
          <p:cNvSpPr>
            <a:spLocks/>
          </p:cNvSpPr>
          <p:nvPr/>
        </p:nvSpPr>
        <p:spPr bwMode="auto">
          <a:xfrm>
            <a:off x="393707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9" name="Freeform 1889"/>
          <p:cNvSpPr>
            <a:spLocks/>
          </p:cNvSpPr>
          <p:nvPr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0" name="Freeform 1890"/>
          <p:cNvSpPr>
            <a:spLocks/>
          </p:cNvSpPr>
          <p:nvPr/>
        </p:nvSpPr>
        <p:spPr bwMode="auto">
          <a:xfrm>
            <a:off x="377832" y="604850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1" name="Freeform 1891"/>
          <p:cNvSpPr>
            <a:spLocks/>
          </p:cNvSpPr>
          <p:nvPr/>
        </p:nvSpPr>
        <p:spPr bwMode="auto">
          <a:xfrm>
            <a:off x="377829" y="604850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2" name="Freeform 1892"/>
          <p:cNvSpPr>
            <a:spLocks/>
          </p:cNvSpPr>
          <p:nvPr/>
        </p:nvSpPr>
        <p:spPr bwMode="auto">
          <a:xfrm>
            <a:off x="347663" y="535000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3" name="Freeform 1893"/>
          <p:cNvSpPr>
            <a:spLocks/>
          </p:cNvSpPr>
          <p:nvPr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4" name="Freeform 1894"/>
          <p:cNvSpPr>
            <a:spLocks/>
          </p:cNvSpPr>
          <p:nvPr/>
        </p:nvSpPr>
        <p:spPr bwMode="auto">
          <a:xfrm>
            <a:off x="373069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5" name="Freeform 1895"/>
          <p:cNvSpPr>
            <a:spLocks/>
          </p:cNvSpPr>
          <p:nvPr/>
        </p:nvSpPr>
        <p:spPr bwMode="auto">
          <a:xfrm>
            <a:off x="406401" y="657237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6" name="Freeform 1896"/>
          <p:cNvSpPr>
            <a:spLocks/>
          </p:cNvSpPr>
          <p:nvPr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7" name="Freeform 1897"/>
          <p:cNvSpPr>
            <a:spLocks/>
          </p:cNvSpPr>
          <p:nvPr/>
        </p:nvSpPr>
        <p:spPr bwMode="auto">
          <a:xfrm>
            <a:off x="403226" y="666762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8" name="Freeform 1898"/>
          <p:cNvSpPr>
            <a:spLocks/>
          </p:cNvSpPr>
          <p:nvPr/>
        </p:nvSpPr>
        <p:spPr bwMode="auto">
          <a:xfrm>
            <a:off x="461963" y="633425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99" name="Freeform 1899"/>
          <p:cNvSpPr>
            <a:spLocks/>
          </p:cNvSpPr>
          <p:nvPr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0" name="Freeform 1900"/>
          <p:cNvSpPr>
            <a:spLocks/>
          </p:cNvSpPr>
          <p:nvPr/>
        </p:nvSpPr>
        <p:spPr bwMode="auto">
          <a:xfrm>
            <a:off x="455613" y="633425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1" name="Freeform 1901"/>
          <p:cNvSpPr>
            <a:spLocks/>
          </p:cNvSpPr>
          <p:nvPr/>
        </p:nvSpPr>
        <p:spPr bwMode="auto">
          <a:xfrm>
            <a:off x="468319" y="630250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2" name="Freeform 1902"/>
          <p:cNvSpPr>
            <a:spLocks/>
          </p:cNvSpPr>
          <p:nvPr/>
        </p:nvSpPr>
        <p:spPr bwMode="auto">
          <a:xfrm>
            <a:off x="384177" y="614375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3" name="Freeform 1903"/>
          <p:cNvSpPr>
            <a:spLocks/>
          </p:cNvSpPr>
          <p:nvPr/>
        </p:nvSpPr>
        <p:spPr bwMode="auto">
          <a:xfrm>
            <a:off x="409581" y="671525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4" name="Freeform 1904"/>
          <p:cNvSpPr>
            <a:spLocks/>
          </p:cNvSpPr>
          <p:nvPr/>
        </p:nvSpPr>
        <p:spPr bwMode="auto">
          <a:xfrm>
            <a:off x="342901" y="528650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5" name="Freeform 1905"/>
          <p:cNvSpPr>
            <a:spLocks/>
          </p:cNvSpPr>
          <p:nvPr/>
        </p:nvSpPr>
        <p:spPr bwMode="auto">
          <a:xfrm>
            <a:off x="341313" y="492126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6" name="Freeform 1906"/>
          <p:cNvSpPr>
            <a:spLocks/>
          </p:cNvSpPr>
          <p:nvPr/>
        </p:nvSpPr>
        <p:spPr bwMode="auto">
          <a:xfrm>
            <a:off x="327031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7" name="Freeform 1907"/>
          <p:cNvSpPr>
            <a:spLocks/>
          </p:cNvSpPr>
          <p:nvPr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8" name="Freeform 1908"/>
          <p:cNvSpPr>
            <a:spLocks/>
          </p:cNvSpPr>
          <p:nvPr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09" name="Freeform 1909"/>
          <p:cNvSpPr>
            <a:spLocks/>
          </p:cNvSpPr>
          <p:nvPr/>
        </p:nvSpPr>
        <p:spPr bwMode="auto">
          <a:xfrm>
            <a:off x="344491" y="512766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0" name="Freeform 1910"/>
          <p:cNvSpPr>
            <a:spLocks/>
          </p:cNvSpPr>
          <p:nvPr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1" name="Freeform 1911"/>
          <p:cNvSpPr>
            <a:spLocks/>
          </p:cNvSpPr>
          <p:nvPr/>
        </p:nvSpPr>
        <p:spPr bwMode="auto">
          <a:xfrm>
            <a:off x="325438" y="496892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2" name="Freeform 1912"/>
          <p:cNvSpPr>
            <a:spLocks/>
          </p:cNvSpPr>
          <p:nvPr/>
        </p:nvSpPr>
        <p:spPr bwMode="auto">
          <a:xfrm>
            <a:off x="331794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3" name="Freeform 1913"/>
          <p:cNvSpPr>
            <a:spLocks/>
          </p:cNvSpPr>
          <p:nvPr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4" name="Freeform 1914"/>
          <p:cNvSpPr>
            <a:spLocks/>
          </p:cNvSpPr>
          <p:nvPr/>
        </p:nvSpPr>
        <p:spPr bwMode="auto">
          <a:xfrm>
            <a:off x="333380" y="493715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5" name="Freeform 1915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6" name="Freeform 1916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7" name="Freeform 1917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8" name="Freeform 1918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19" name="Freeform 1919"/>
          <p:cNvSpPr>
            <a:spLocks/>
          </p:cNvSpPr>
          <p:nvPr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0" name="Freeform 1920"/>
          <p:cNvSpPr>
            <a:spLocks/>
          </p:cNvSpPr>
          <p:nvPr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1" name="Freeform 1921"/>
          <p:cNvSpPr>
            <a:spLocks/>
          </p:cNvSpPr>
          <p:nvPr/>
        </p:nvSpPr>
        <p:spPr bwMode="auto">
          <a:xfrm>
            <a:off x="1100143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2" name="Freeform 1922"/>
          <p:cNvSpPr>
            <a:spLocks/>
          </p:cNvSpPr>
          <p:nvPr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3" name="Freeform 1923"/>
          <p:cNvSpPr>
            <a:spLocks/>
          </p:cNvSpPr>
          <p:nvPr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4" name="Freeform 1924"/>
          <p:cNvSpPr>
            <a:spLocks/>
          </p:cNvSpPr>
          <p:nvPr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5" name="Freeform 1925"/>
          <p:cNvSpPr>
            <a:spLocks/>
          </p:cNvSpPr>
          <p:nvPr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6" name="Freeform 1926"/>
          <p:cNvSpPr>
            <a:spLocks noEditPoints="1"/>
          </p:cNvSpPr>
          <p:nvPr/>
        </p:nvSpPr>
        <p:spPr bwMode="auto">
          <a:xfrm>
            <a:off x="1593851" y="282587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7" name="Freeform 1927"/>
          <p:cNvSpPr>
            <a:spLocks/>
          </p:cNvSpPr>
          <p:nvPr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8" name="Freeform 1928"/>
          <p:cNvSpPr>
            <a:spLocks/>
          </p:cNvSpPr>
          <p:nvPr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29" name="Freeform 1929"/>
          <p:cNvSpPr>
            <a:spLocks noEditPoints="1"/>
          </p:cNvSpPr>
          <p:nvPr/>
        </p:nvSpPr>
        <p:spPr bwMode="auto">
          <a:xfrm>
            <a:off x="1865319" y="282587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0" name="Freeform 1930"/>
          <p:cNvSpPr>
            <a:spLocks noEditPoints="1"/>
          </p:cNvSpPr>
          <p:nvPr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1" name="Freeform 1931"/>
          <p:cNvSpPr>
            <a:spLocks noEditPoints="1"/>
          </p:cNvSpPr>
          <p:nvPr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2" name="Freeform 1932"/>
          <p:cNvSpPr>
            <a:spLocks/>
          </p:cNvSpPr>
          <p:nvPr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3" name="Freeform 1933"/>
          <p:cNvSpPr>
            <a:spLocks/>
          </p:cNvSpPr>
          <p:nvPr/>
        </p:nvSpPr>
        <p:spPr bwMode="auto">
          <a:xfrm>
            <a:off x="1096967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4" name="Freeform 1934"/>
          <p:cNvSpPr>
            <a:spLocks noEditPoints="1"/>
          </p:cNvSpPr>
          <p:nvPr/>
        </p:nvSpPr>
        <p:spPr bwMode="auto">
          <a:xfrm>
            <a:off x="1195388" y="436568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5" name="Freeform 1935"/>
          <p:cNvSpPr>
            <a:spLocks/>
          </p:cNvSpPr>
          <p:nvPr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6" name="Freeform 1936"/>
          <p:cNvSpPr>
            <a:spLocks/>
          </p:cNvSpPr>
          <p:nvPr/>
        </p:nvSpPr>
        <p:spPr bwMode="auto">
          <a:xfrm>
            <a:off x="1409701" y="436565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7" name="Freeform 1937"/>
          <p:cNvSpPr>
            <a:spLocks noEditPoints="1"/>
          </p:cNvSpPr>
          <p:nvPr/>
        </p:nvSpPr>
        <p:spPr bwMode="auto">
          <a:xfrm>
            <a:off x="1500188" y="436565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8" name="Freeform 1938"/>
          <p:cNvSpPr>
            <a:spLocks noEditPoints="1"/>
          </p:cNvSpPr>
          <p:nvPr/>
        </p:nvSpPr>
        <p:spPr bwMode="auto">
          <a:xfrm>
            <a:off x="1617663" y="436565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39" name="Freeform 1939"/>
          <p:cNvSpPr>
            <a:spLocks noEditPoints="1"/>
          </p:cNvSpPr>
          <p:nvPr/>
        </p:nvSpPr>
        <p:spPr bwMode="auto">
          <a:xfrm>
            <a:off x="852488" y="623900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0" name="Freeform 1940"/>
          <p:cNvSpPr>
            <a:spLocks noEditPoints="1"/>
          </p:cNvSpPr>
          <p:nvPr/>
        </p:nvSpPr>
        <p:spPr bwMode="auto">
          <a:xfrm>
            <a:off x="906469" y="623900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1" name="Freeform 1941"/>
          <p:cNvSpPr>
            <a:spLocks/>
          </p:cNvSpPr>
          <p:nvPr/>
        </p:nvSpPr>
        <p:spPr bwMode="auto">
          <a:xfrm>
            <a:off x="977901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2" name="Freeform 1942"/>
          <p:cNvSpPr>
            <a:spLocks/>
          </p:cNvSpPr>
          <p:nvPr/>
        </p:nvSpPr>
        <p:spPr bwMode="auto">
          <a:xfrm>
            <a:off x="1035054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3" name="Freeform 1943"/>
          <p:cNvSpPr>
            <a:spLocks/>
          </p:cNvSpPr>
          <p:nvPr/>
        </p:nvSpPr>
        <p:spPr bwMode="auto">
          <a:xfrm>
            <a:off x="1098551" y="625487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4" name="Freeform 1944"/>
          <p:cNvSpPr>
            <a:spLocks noEditPoints="1"/>
          </p:cNvSpPr>
          <p:nvPr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5" name="Freeform 1945"/>
          <p:cNvSpPr>
            <a:spLocks/>
          </p:cNvSpPr>
          <p:nvPr/>
        </p:nvSpPr>
        <p:spPr bwMode="auto">
          <a:xfrm>
            <a:off x="1238251" y="623900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6" name="Freeform 1946"/>
          <p:cNvSpPr>
            <a:spLocks/>
          </p:cNvSpPr>
          <p:nvPr/>
        </p:nvSpPr>
        <p:spPr bwMode="auto">
          <a:xfrm>
            <a:off x="1301754" y="625487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7" name="Freeform 1947"/>
          <p:cNvSpPr>
            <a:spLocks noEditPoints="1"/>
          </p:cNvSpPr>
          <p:nvPr/>
        </p:nvSpPr>
        <p:spPr bwMode="auto">
          <a:xfrm>
            <a:off x="1360489" y="623900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8" name="Freeform 1948"/>
          <p:cNvSpPr>
            <a:spLocks noEditPoints="1"/>
          </p:cNvSpPr>
          <p:nvPr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49" name="Freeform 1949"/>
          <p:cNvSpPr>
            <a:spLocks noEditPoints="1"/>
          </p:cNvSpPr>
          <p:nvPr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0" name="Freeform 1950"/>
          <p:cNvSpPr>
            <a:spLocks/>
          </p:cNvSpPr>
          <p:nvPr/>
        </p:nvSpPr>
        <p:spPr bwMode="auto">
          <a:xfrm>
            <a:off x="1616076" y="625487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1" name="Freeform 1951"/>
          <p:cNvSpPr>
            <a:spLocks noEditPoints="1"/>
          </p:cNvSpPr>
          <p:nvPr/>
        </p:nvSpPr>
        <p:spPr bwMode="auto">
          <a:xfrm>
            <a:off x="1665288" y="625487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2" name="Freeform 1952"/>
          <p:cNvSpPr>
            <a:spLocks/>
          </p:cNvSpPr>
          <p:nvPr/>
        </p:nvSpPr>
        <p:spPr bwMode="auto">
          <a:xfrm>
            <a:off x="1743082" y="625487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3" name="Freeform 1953"/>
          <p:cNvSpPr>
            <a:spLocks noEditPoints="1"/>
          </p:cNvSpPr>
          <p:nvPr/>
        </p:nvSpPr>
        <p:spPr bwMode="auto">
          <a:xfrm>
            <a:off x="1798638" y="623900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4" name="Freeform 1954"/>
          <p:cNvSpPr>
            <a:spLocks noEditPoints="1"/>
          </p:cNvSpPr>
          <p:nvPr/>
        </p:nvSpPr>
        <p:spPr bwMode="auto">
          <a:xfrm>
            <a:off x="1844679" y="623900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5" name="Freeform 1955"/>
          <p:cNvSpPr>
            <a:spLocks/>
          </p:cNvSpPr>
          <p:nvPr/>
        </p:nvSpPr>
        <p:spPr bwMode="auto">
          <a:xfrm>
            <a:off x="1912938" y="625487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6" name="Freeform 1956"/>
          <p:cNvSpPr>
            <a:spLocks/>
          </p:cNvSpPr>
          <p:nvPr/>
        </p:nvSpPr>
        <p:spPr bwMode="auto">
          <a:xfrm>
            <a:off x="1984376" y="625487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157" name="Freeform 1957"/>
          <p:cNvSpPr>
            <a:spLocks/>
          </p:cNvSpPr>
          <p:nvPr/>
        </p:nvSpPr>
        <p:spPr bwMode="auto">
          <a:xfrm>
            <a:off x="2055813" y="625487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4329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  <p:sldLayoutId id="2147483896" r:id="rId13"/>
    <p:sldLayoutId id="2147483897" r:id="rId14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21"/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7" name="Текст 12"/>
          <p:cNvSpPr>
            <a:spLocks noGrp="1"/>
          </p:cNvSpPr>
          <p:nvPr>
            <p:ph type="body" idx="1"/>
          </p:nvPr>
        </p:nvSpPr>
        <p:spPr bwMode="auto">
          <a:xfrm>
            <a:off x="457200" y="2249507"/>
            <a:ext cx="8229600" cy="4324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3" name="Дата 2"/>
          <p:cNvSpPr>
            <a:spLocks noGrp="1"/>
          </p:cNvSpPr>
          <p:nvPr>
            <p:ph type="dt" sz="half" idx="2"/>
          </p:nvPr>
        </p:nvSpPr>
        <p:spPr>
          <a:xfrm>
            <a:off x="6583363" y="612775"/>
            <a:ext cx="95885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800">
                <a:solidFill>
                  <a:srgbClr val="438086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BD4CA9-6455-4D4B-9A96-1638AD137F56}" type="datetime8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22.10.2019 11:17</a:t>
            </a:fld>
            <a:r>
              <a:rPr lang="ru-RU" dirty="0" smtClean="0"/>
              <a:t>06.10.2009</a:t>
            </a:r>
            <a:endParaRPr lang="ru-RU" dirty="0"/>
          </a:p>
        </p:txBody>
      </p:sp>
      <p:sp>
        <p:nvSpPr>
          <p:cNvPr id="14" name="Нижний колонтитул 3"/>
          <p:cNvSpPr>
            <a:spLocks noGrp="1"/>
          </p:cNvSpPr>
          <p:nvPr>
            <p:ph type="ftr" sz="quarter" idx="3"/>
          </p:nvPr>
        </p:nvSpPr>
        <p:spPr>
          <a:xfrm>
            <a:off x="5257814" y="612775"/>
            <a:ext cx="1325563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solidFill>
                  <a:srgbClr val="438086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/>
          </a:p>
        </p:txBody>
      </p:sp>
      <p:sp>
        <p:nvSpPr>
          <p:cNvPr id="1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anchor="b"/>
          <a:lstStyle>
            <a:lvl1pPr algn="r">
              <a:defRPr>
                <a:solidFill>
                  <a:srgbClr val="FFFFFF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AA93AEA-1088-46C4-AFD3-1EC02C849BA8}" type="slidenum">
              <a:rPr lang="ru-RU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33" name="Прямоугольник 17"/>
          <p:cNvSpPr>
            <a:spLocks noChangeArrowheads="1"/>
          </p:cNvSpPr>
          <p:nvPr/>
        </p:nvSpPr>
        <p:spPr bwMode="auto">
          <a:xfrm>
            <a:off x="963613" y="-20639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4" name="TextBox 13"/>
          <p:cNvSpPr txBox="1">
            <a:spLocks noChangeArrowheads="1"/>
          </p:cNvSpPr>
          <p:nvPr/>
        </p:nvSpPr>
        <p:spPr bwMode="auto">
          <a:xfrm>
            <a:off x="774701" y="-61911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 smtClean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4269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8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86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8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635D3B-C0FE-4C16-9346-AAC492C576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9438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4" r:id="rId1"/>
    <p:sldLayoutId id="2147483905" r:id="rId2"/>
    <p:sldLayoutId id="2147483906" r:id="rId3"/>
    <p:sldLayoutId id="2147483907" r:id="rId4"/>
    <p:sldLayoutId id="2147483908" r:id="rId5"/>
    <p:sldLayoutId id="2147483909" r:id="rId6"/>
    <p:sldLayoutId id="2147483910" r:id="rId7"/>
    <p:sldLayoutId id="2147483911" r:id="rId8"/>
    <p:sldLayoutId id="2147483912" r:id="rId9"/>
    <p:sldLayoutId id="2147483913" r:id="rId10"/>
    <p:sldLayoutId id="2147483914" r:id="rId11"/>
    <p:sldLayoutId id="2147483915" r:id="rId12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8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D015E7-0C40-4C9B-ACFA-FCD019C923E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22.10.2019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86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8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651608-1539-45B9-B1EE-683EC139583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5" cstate="print">
            <a:alphaModFix amt="33000"/>
          </a:blip>
          <a:stretch>
            <a:fillRect/>
          </a:stretch>
        </p:blipFill>
        <p:spPr>
          <a:xfrm>
            <a:off x="5334777" y="-451827"/>
            <a:ext cx="4584603" cy="503079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6" cstate="print"/>
          <a:stretch>
            <a:fillRect/>
          </a:stretch>
        </p:blipFill>
        <p:spPr>
          <a:xfrm>
            <a:off x="309866" y="247502"/>
            <a:ext cx="1786589" cy="470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2710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7" r:id="rId1"/>
    <p:sldLayoutId id="2147483918" r:id="rId2"/>
    <p:sldLayoutId id="2147483919" r:id="rId3"/>
    <p:sldLayoutId id="2147483920" r:id="rId4"/>
    <p:sldLayoutId id="2147483921" r:id="rId5"/>
    <p:sldLayoutId id="2147483922" r:id="rId6"/>
    <p:sldLayoutId id="2147483923" r:id="rId7"/>
    <p:sldLayoutId id="2147483924" r:id="rId8"/>
    <p:sldLayoutId id="2147483925" r:id="rId9"/>
    <p:sldLayoutId id="2147483926" r:id="rId10"/>
    <p:sldLayoutId id="2147483927" r:id="rId11"/>
    <p:sldLayoutId id="2147483928" r:id="rId12"/>
    <p:sldLayoutId id="2147483929" r:id="rId13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3"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 userDrawn="1"/>
        </p:nvSpPr>
        <p:spPr bwMode="auto">
          <a:xfrm>
            <a:off x="309563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grpSp>
        <p:nvGrpSpPr>
          <p:cNvPr id="983" name="Group 1183"/>
          <p:cNvGrpSpPr>
            <a:grpSpLocks/>
          </p:cNvGrpSpPr>
          <p:nvPr userDrawn="1"/>
        </p:nvGrpSpPr>
        <p:grpSpPr bwMode="auto">
          <a:xfrm>
            <a:off x="309563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4" name="Group 1384"/>
          <p:cNvGrpSpPr>
            <a:grpSpLocks/>
          </p:cNvGrpSpPr>
          <p:nvPr userDrawn="1"/>
        </p:nvGrpSpPr>
        <p:grpSpPr bwMode="auto">
          <a:xfrm>
            <a:off x="369888" y="246063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5" name="Group 1585"/>
          <p:cNvGrpSpPr>
            <a:grpSpLocks/>
          </p:cNvGrpSpPr>
          <p:nvPr userDrawn="1"/>
        </p:nvGrpSpPr>
        <p:grpSpPr bwMode="auto">
          <a:xfrm>
            <a:off x="438151" y="295275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6" name="Group 1786"/>
          <p:cNvGrpSpPr>
            <a:grpSpLocks/>
          </p:cNvGrpSpPr>
          <p:nvPr userDrawn="1"/>
        </p:nvGrpSpPr>
        <p:grpSpPr bwMode="auto">
          <a:xfrm>
            <a:off x="525463" y="287338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987" name="Freeform 1787"/>
          <p:cNvSpPr>
            <a:spLocks/>
          </p:cNvSpPr>
          <p:nvPr userDrawn="1"/>
        </p:nvSpPr>
        <p:spPr bwMode="auto">
          <a:xfrm>
            <a:off x="608013" y="333375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8" name="Freeform 1788"/>
          <p:cNvSpPr>
            <a:spLocks/>
          </p:cNvSpPr>
          <p:nvPr userDrawn="1"/>
        </p:nvSpPr>
        <p:spPr bwMode="auto">
          <a:xfrm>
            <a:off x="596901" y="314325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9" name="Freeform 1789"/>
          <p:cNvSpPr>
            <a:spLocks/>
          </p:cNvSpPr>
          <p:nvPr userDrawn="1"/>
        </p:nvSpPr>
        <p:spPr bwMode="auto">
          <a:xfrm>
            <a:off x="603251" y="319088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0" name="Freeform 1790"/>
          <p:cNvSpPr>
            <a:spLocks/>
          </p:cNvSpPr>
          <p:nvPr userDrawn="1"/>
        </p:nvSpPr>
        <p:spPr bwMode="auto">
          <a:xfrm>
            <a:off x="606426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1" name="Freeform 1791"/>
          <p:cNvSpPr>
            <a:spLocks/>
          </p:cNvSpPr>
          <p:nvPr userDrawn="1"/>
        </p:nvSpPr>
        <p:spPr bwMode="auto">
          <a:xfrm>
            <a:off x="604838" y="320675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2" name="Freeform 1792"/>
          <p:cNvSpPr>
            <a:spLocks/>
          </p:cNvSpPr>
          <p:nvPr userDrawn="1"/>
        </p:nvSpPr>
        <p:spPr bwMode="auto">
          <a:xfrm>
            <a:off x="603251" y="323850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3" name="Freeform 1793"/>
          <p:cNvSpPr>
            <a:spLocks/>
          </p:cNvSpPr>
          <p:nvPr userDrawn="1"/>
        </p:nvSpPr>
        <p:spPr bwMode="auto">
          <a:xfrm>
            <a:off x="600076" y="327025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4" name="Freeform 1794"/>
          <p:cNvSpPr>
            <a:spLocks/>
          </p:cNvSpPr>
          <p:nvPr userDrawn="1"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5" name="Freeform 1795"/>
          <p:cNvSpPr>
            <a:spLocks/>
          </p:cNvSpPr>
          <p:nvPr userDrawn="1"/>
        </p:nvSpPr>
        <p:spPr bwMode="auto">
          <a:xfrm>
            <a:off x="606426" y="323850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6" name="Freeform 1796"/>
          <p:cNvSpPr>
            <a:spLocks/>
          </p:cNvSpPr>
          <p:nvPr userDrawn="1"/>
        </p:nvSpPr>
        <p:spPr bwMode="auto">
          <a:xfrm>
            <a:off x="604838" y="327025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7" name="Freeform 1797"/>
          <p:cNvSpPr>
            <a:spLocks/>
          </p:cNvSpPr>
          <p:nvPr userDrawn="1"/>
        </p:nvSpPr>
        <p:spPr bwMode="auto">
          <a:xfrm>
            <a:off x="603251" y="328613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8" name="Rectangle 1798"/>
          <p:cNvSpPr>
            <a:spLocks noChangeArrowheads="1"/>
          </p:cNvSpPr>
          <p:nvPr userDrawn="1"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9" name="Freeform 1799"/>
          <p:cNvSpPr>
            <a:spLocks/>
          </p:cNvSpPr>
          <p:nvPr userDrawn="1"/>
        </p:nvSpPr>
        <p:spPr bwMode="auto">
          <a:xfrm>
            <a:off x="600076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0" name="Freeform 1800"/>
          <p:cNvSpPr>
            <a:spLocks/>
          </p:cNvSpPr>
          <p:nvPr userDrawn="1"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1" name="Freeform 1801"/>
          <p:cNvSpPr>
            <a:spLocks/>
          </p:cNvSpPr>
          <p:nvPr userDrawn="1"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2" name="Freeform 1802"/>
          <p:cNvSpPr>
            <a:spLocks/>
          </p:cNvSpPr>
          <p:nvPr userDrawn="1"/>
        </p:nvSpPr>
        <p:spPr bwMode="auto">
          <a:xfrm>
            <a:off x="609601" y="327025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3" name="Freeform 1803"/>
          <p:cNvSpPr>
            <a:spLocks/>
          </p:cNvSpPr>
          <p:nvPr userDrawn="1"/>
        </p:nvSpPr>
        <p:spPr bwMode="auto">
          <a:xfrm>
            <a:off x="606426" y="330200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4" name="Freeform 1804"/>
          <p:cNvSpPr>
            <a:spLocks/>
          </p:cNvSpPr>
          <p:nvPr userDrawn="1"/>
        </p:nvSpPr>
        <p:spPr bwMode="auto">
          <a:xfrm>
            <a:off x="604838" y="331788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5" name="Freeform 1805"/>
          <p:cNvSpPr>
            <a:spLocks/>
          </p:cNvSpPr>
          <p:nvPr userDrawn="1"/>
        </p:nvSpPr>
        <p:spPr bwMode="auto">
          <a:xfrm>
            <a:off x="603251" y="336550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6" name="Freeform 1806"/>
          <p:cNvSpPr>
            <a:spLocks/>
          </p:cNvSpPr>
          <p:nvPr userDrawn="1"/>
        </p:nvSpPr>
        <p:spPr bwMode="auto">
          <a:xfrm>
            <a:off x="606426" y="334963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7" name="Freeform 1807"/>
          <p:cNvSpPr>
            <a:spLocks/>
          </p:cNvSpPr>
          <p:nvPr userDrawn="1"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8" name="Freeform 1808"/>
          <p:cNvSpPr>
            <a:spLocks/>
          </p:cNvSpPr>
          <p:nvPr userDrawn="1"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9" name="Freeform 1809"/>
          <p:cNvSpPr>
            <a:spLocks/>
          </p:cNvSpPr>
          <p:nvPr userDrawn="1"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0" name="Freeform 1810"/>
          <p:cNvSpPr>
            <a:spLocks/>
          </p:cNvSpPr>
          <p:nvPr userDrawn="1"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1" name="Freeform 1811"/>
          <p:cNvSpPr>
            <a:spLocks/>
          </p:cNvSpPr>
          <p:nvPr userDrawn="1"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2" name="Freeform 1812"/>
          <p:cNvSpPr>
            <a:spLocks/>
          </p:cNvSpPr>
          <p:nvPr userDrawn="1"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3" name="Freeform 1813"/>
          <p:cNvSpPr>
            <a:spLocks/>
          </p:cNvSpPr>
          <p:nvPr userDrawn="1"/>
        </p:nvSpPr>
        <p:spPr bwMode="auto">
          <a:xfrm>
            <a:off x="595313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4" name="Freeform 1814"/>
          <p:cNvSpPr>
            <a:spLocks/>
          </p:cNvSpPr>
          <p:nvPr userDrawn="1"/>
        </p:nvSpPr>
        <p:spPr bwMode="auto">
          <a:xfrm>
            <a:off x="604838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5" name="Freeform 1815"/>
          <p:cNvSpPr>
            <a:spLocks/>
          </p:cNvSpPr>
          <p:nvPr userDrawn="1"/>
        </p:nvSpPr>
        <p:spPr bwMode="auto">
          <a:xfrm>
            <a:off x="606426" y="322263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6" name="Freeform 1816"/>
          <p:cNvSpPr>
            <a:spLocks/>
          </p:cNvSpPr>
          <p:nvPr userDrawn="1"/>
        </p:nvSpPr>
        <p:spPr bwMode="auto">
          <a:xfrm>
            <a:off x="609601" y="325438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7" name="Freeform 1817"/>
          <p:cNvSpPr>
            <a:spLocks/>
          </p:cNvSpPr>
          <p:nvPr userDrawn="1"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8" name="Freeform 1818"/>
          <p:cNvSpPr>
            <a:spLocks/>
          </p:cNvSpPr>
          <p:nvPr userDrawn="1"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9" name="Freeform 1819"/>
          <p:cNvSpPr>
            <a:spLocks/>
          </p:cNvSpPr>
          <p:nvPr userDrawn="1"/>
        </p:nvSpPr>
        <p:spPr bwMode="auto">
          <a:xfrm>
            <a:off x="603251" y="327025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0" name="Freeform 1820"/>
          <p:cNvSpPr>
            <a:spLocks/>
          </p:cNvSpPr>
          <p:nvPr userDrawn="1"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1" name="Freeform 1821"/>
          <p:cNvSpPr>
            <a:spLocks/>
          </p:cNvSpPr>
          <p:nvPr userDrawn="1"/>
        </p:nvSpPr>
        <p:spPr bwMode="auto">
          <a:xfrm>
            <a:off x="603251" y="322263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2" name="Freeform 1822"/>
          <p:cNvSpPr>
            <a:spLocks/>
          </p:cNvSpPr>
          <p:nvPr userDrawn="1"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3" name="Freeform 1823"/>
          <p:cNvSpPr>
            <a:spLocks/>
          </p:cNvSpPr>
          <p:nvPr userDrawn="1"/>
        </p:nvSpPr>
        <p:spPr bwMode="auto">
          <a:xfrm>
            <a:off x="609601" y="319088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4" name="Freeform 1824"/>
          <p:cNvSpPr>
            <a:spLocks/>
          </p:cNvSpPr>
          <p:nvPr userDrawn="1"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5" name="Freeform 1825"/>
          <p:cNvSpPr>
            <a:spLocks/>
          </p:cNvSpPr>
          <p:nvPr userDrawn="1"/>
        </p:nvSpPr>
        <p:spPr bwMode="auto">
          <a:xfrm>
            <a:off x="608013" y="330200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6" name="Freeform 1826"/>
          <p:cNvSpPr>
            <a:spLocks/>
          </p:cNvSpPr>
          <p:nvPr userDrawn="1"/>
        </p:nvSpPr>
        <p:spPr bwMode="auto">
          <a:xfrm>
            <a:off x="608013" y="334963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7" name="Freeform 1827"/>
          <p:cNvSpPr>
            <a:spLocks/>
          </p:cNvSpPr>
          <p:nvPr userDrawn="1"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8" name="Freeform 1828"/>
          <p:cNvSpPr>
            <a:spLocks/>
          </p:cNvSpPr>
          <p:nvPr userDrawn="1"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9" name="Freeform 1829"/>
          <p:cNvSpPr>
            <a:spLocks/>
          </p:cNvSpPr>
          <p:nvPr userDrawn="1"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0" name="Freeform 1830"/>
          <p:cNvSpPr>
            <a:spLocks/>
          </p:cNvSpPr>
          <p:nvPr userDrawn="1"/>
        </p:nvSpPr>
        <p:spPr bwMode="auto">
          <a:xfrm>
            <a:off x="600076" y="331788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1" name="Freeform 1831"/>
          <p:cNvSpPr>
            <a:spLocks/>
          </p:cNvSpPr>
          <p:nvPr userDrawn="1"/>
        </p:nvSpPr>
        <p:spPr bwMode="auto">
          <a:xfrm>
            <a:off x="595313" y="330200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2" name="Freeform 1832"/>
          <p:cNvSpPr>
            <a:spLocks/>
          </p:cNvSpPr>
          <p:nvPr userDrawn="1"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3" name="Freeform 1833"/>
          <p:cNvSpPr>
            <a:spLocks/>
          </p:cNvSpPr>
          <p:nvPr userDrawn="1"/>
        </p:nvSpPr>
        <p:spPr bwMode="auto">
          <a:xfrm>
            <a:off x="600076" y="334963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4" name="Freeform 1834"/>
          <p:cNvSpPr>
            <a:spLocks/>
          </p:cNvSpPr>
          <p:nvPr userDrawn="1"/>
        </p:nvSpPr>
        <p:spPr bwMode="auto">
          <a:xfrm>
            <a:off x="595313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5" name="Freeform 1835"/>
          <p:cNvSpPr>
            <a:spLocks/>
          </p:cNvSpPr>
          <p:nvPr userDrawn="1"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6" name="Freeform 1836"/>
          <p:cNvSpPr>
            <a:spLocks/>
          </p:cNvSpPr>
          <p:nvPr userDrawn="1"/>
        </p:nvSpPr>
        <p:spPr bwMode="auto">
          <a:xfrm>
            <a:off x="593726" y="334963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7" name="Freeform 1837"/>
          <p:cNvSpPr>
            <a:spLocks/>
          </p:cNvSpPr>
          <p:nvPr userDrawn="1"/>
        </p:nvSpPr>
        <p:spPr bwMode="auto">
          <a:xfrm>
            <a:off x="590551" y="314325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8" name="Freeform 1838"/>
          <p:cNvSpPr>
            <a:spLocks/>
          </p:cNvSpPr>
          <p:nvPr userDrawn="1"/>
        </p:nvSpPr>
        <p:spPr bwMode="auto">
          <a:xfrm>
            <a:off x="592138" y="330200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9" name="Freeform 1839"/>
          <p:cNvSpPr>
            <a:spLocks/>
          </p:cNvSpPr>
          <p:nvPr userDrawn="1"/>
        </p:nvSpPr>
        <p:spPr bwMode="auto">
          <a:xfrm>
            <a:off x="588963" y="295275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0" name="Freeform 1840"/>
          <p:cNvSpPr>
            <a:spLocks/>
          </p:cNvSpPr>
          <p:nvPr userDrawn="1"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1" name="Freeform 1841"/>
          <p:cNvSpPr>
            <a:spLocks/>
          </p:cNvSpPr>
          <p:nvPr userDrawn="1"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2" name="Freeform 1842"/>
          <p:cNvSpPr>
            <a:spLocks/>
          </p:cNvSpPr>
          <p:nvPr userDrawn="1"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3" name="Freeform 1843"/>
          <p:cNvSpPr>
            <a:spLocks/>
          </p:cNvSpPr>
          <p:nvPr userDrawn="1"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4" name="Freeform 1844"/>
          <p:cNvSpPr>
            <a:spLocks/>
          </p:cNvSpPr>
          <p:nvPr userDrawn="1"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5" name="Freeform 1845"/>
          <p:cNvSpPr>
            <a:spLocks/>
          </p:cNvSpPr>
          <p:nvPr userDrawn="1"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6" name="Rectangle 1846"/>
          <p:cNvSpPr>
            <a:spLocks noChangeArrowheads="1"/>
          </p:cNvSpPr>
          <p:nvPr userDrawn="1"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7" name="Freeform 1847"/>
          <p:cNvSpPr>
            <a:spLocks/>
          </p:cNvSpPr>
          <p:nvPr userDrawn="1"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8" name="Freeform 1848"/>
          <p:cNvSpPr>
            <a:spLocks/>
          </p:cNvSpPr>
          <p:nvPr userDrawn="1"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9" name="Freeform 1849"/>
          <p:cNvSpPr>
            <a:spLocks/>
          </p:cNvSpPr>
          <p:nvPr userDrawn="1"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0" name="Freeform 1850"/>
          <p:cNvSpPr>
            <a:spLocks/>
          </p:cNvSpPr>
          <p:nvPr userDrawn="1"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1" name="Freeform 1851"/>
          <p:cNvSpPr>
            <a:spLocks/>
          </p:cNvSpPr>
          <p:nvPr userDrawn="1"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2" name="Freeform 1852"/>
          <p:cNvSpPr>
            <a:spLocks/>
          </p:cNvSpPr>
          <p:nvPr userDrawn="1"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3" name="Freeform 1853"/>
          <p:cNvSpPr>
            <a:spLocks/>
          </p:cNvSpPr>
          <p:nvPr userDrawn="1"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4" name="Freeform 1854"/>
          <p:cNvSpPr>
            <a:spLocks/>
          </p:cNvSpPr>
          <p:nvPr userDrawn="1"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5" name="Freeform 1855"/>
          <p:cNvSpPr>
            <a:spLocks/>
          </p:cNvSpPr>
          <p:nvPr userDrawn="1"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6" name="Freeform 1856"/>
          <p:cNvSpPr>
            <a:spLocks/>
          </p:cNvSpPr>
          <p:nvPr userDrawn="1"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7" name="Freeform 1857"/>
          <p:cNvSpPr>
            <a:spLocks/>
          </p:cNvSpPr>
          <p:nvPr userDrawn="1"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8" name="Freeform 1858"/>
          <p:cNvSpPr>
            <a:spLocks/>
          </p:cNvSpPr>
          <p:nvPr userDrawn="1"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9" name="Freeform 1859"/>
          <p:cNvSpPr>
            <a:spLocks/>
          </p:cNvSpPr>
          <p:nvPr userDrawn="1"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0" name="Freeform 1860"/>
          <p:cNvSpPr>
            <a:spLocks/>
          </p:cNvSpPr>
          <p:nvPr userDrawn="1"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1" name="Freeform 1861"/>
          <p:cNvSpPr>
            <a:spLocks/>
          </p:cNvSpPr>
          <p:nvPr userDrawn="1"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2" name="Rectangle 1862"/>
          <p:cNvSpPr>
            <a:spLocks noChangeArrowheads="1"/>
          </p:cNvSpPr>
          <p:nvPr userDrawn="1"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3" name="Freeform 1863"/>
          <p:cNvSpPr>
            <a:spLocks/>
          </p:cNvSpPr>
          <p:nvPr userDrawn="1"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4" name="Freeform 1864"/>
          <p:cNvSpPr>
            <a:spLocks/>
          </p:cNvSpPr>
          <p:nvPr userDrawn="1"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5" name="Freeform 1865"/>
          <p:cNvSpPr>
            <a:spLocks/>
          </p:cNvSpPr>
          <p:nvPr userDrawn="1"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6" name="Freeform 1866"/>
          <p:cNvSpPr>
            <a:spLocks/>
          </p:cNvSpPr>
          <p:nvPr userDrawn="1"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7" name="Freeform 1867"/>
          <p:cNvSpPr>
            <a:spLocks/>
          </p:cNvSpPr>
          <p:nvPr userDrawn="1"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8" name="Freeform 1868"/>
          <p:cNvSpPr>
            <a:spLocks/>
          </p:cNvSpPr>
          <p:nvPr userDrawn="1"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9" name="Freeform 1869"/>
          <p:cNvSpPr>
            <a:spLocks/>
          </p:cNvSpPr>
          <p:nvPr userDrawn="1"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0" name="Freeform 1870"/>
          <p:cNvSpPr>
            <a:spLocks/>
          </p:cNvSpPr>
          <p:nvPr userDrawn="1"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1" name="Freeform 1871"/>
          <p:cNvSpPr>
            <a:spLocks/>
          </p:cNvSpPr>
          <p:nvPr userDrawn="1"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2" name="Freeform 1872"/>
          <p:cNvSpPr>
            <a:spLocks/>
          </p:cNvSpPr>
          <p:nvPr userDrawn="1"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3" name="Freeform 1873"/>
          <p:cNvSpPr>
            <a:spLocks/>
          </p:cNvSpPr>
          <p:nvPr userDrawn="1"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4" name="Freeform 1874"/>
          <p:cNvSpPr>
            <a:spLocks/>
          </p:cNvSpPr>
          <p:nvPr userDrawn="1"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5" name="Freeform 1875"/>
          <p:cNvSpPr>
            <a:spLocks/>
          </p:cNvSpPr>
          <p:nvPr userDrawn="1"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6" name="Freeform 1876"/>
          <p:cNvSpPr>
            <a:spLocks noEditPoints="1"/>
          </p:cNvSpPr>
          <p:nvPr userDrawn="1"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7" name="Freeform 1877"/>
          <p:cNvSpPr>
            <a:spLocks noEditPoints="1"/>
          </p:cNvSpPr>
          <p:nvPr userDrawn="1"/>
        </p:nvSpPr>
        <p:spPr bwMode="auto">
          <a:xfrm>
            <a:off x="315913" y="490538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8" name="Freeform 1878"/>
          <p:cNvSpPr>
            <a:spLocks/>
          </p:cNvSpPr>
          <p:nvPr userDrawn="1"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9" name="Freeform 1879"/>
          <p:cNvSpPr>
            <a:spLocks/>
          </p:cNvSpPr>
          <p:nvPr userDrawn="1"/>
        </p:nvSpPr>
        <p:spPr bwMode="auto">
          <a:xfrm>
            <a:off x="407988" y="674688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0" name="Freeform 1880"/>
          <p:cNvSpPr>
            <a:spLocks/>
          </p:cNvSpPr>
          <p:nvPr userDrawn="1"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1" name="Freeform 1881"/>
          <p:cNvSpPr>
            <a:spLocks/>
          </p:cNvSpPr>
          <p:nvPr userDrawn="1"/>
        </p:nvSpPr>
        <p:spPr bwMode="auto">
          <a:xfrm>
            <a:off x="401638" y="652463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2" name="Freeform 1882"/>
          <p:cNvSpPr>
            <a:spLocks/>
          </p:cNvSpPr>
          <p:nvPr userDrawn="1"/>
        </p:nvSpPr>
        <p:spPr bwMode="auto">
          <a:xfrm>
            <a:off x="384176" y="650875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3" name="Freeform 1883"/>
          <p:cNvSpPr>
            <a:spLocks/>
          </p:cNvSpPr>
          <p:nvPr userDrawn="1"/>
        </p:nvSpPr>
        <p:spPr bwMode="auto">
          <a:xfrm>
            <a:off x="398463" y="642938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4" name="Freeform 1884"/>
          <p:cNvSpPr>
            <a:spLocks/>
          </p:cNvSpPr>
          <p:nvPr userDrawn="1"/>
        </p:nvSpPr>
        <p:spPr bwMode="auto">
          <a:xfrm>
            <a:off x="400051" y="641350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5" name="Freeform 1885"/>
          <p:cNvSpPr>
            <a:spLocks/>
          </p:cNvSpPr>
          <p:nvPr userDrawn="1"/>
        </p:nvSpPr>
        <p:spPr bwMode="auto">
          <a:xfrm>
            <a:off x="377826" y="638175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6" name="Freeform 1886"/>
          <p:cNvSpPr>
            <a:spLocks/>
          </p:cNvSpPr>
          <p:nvPr userDrawn="1"/>
        </p:nvSpPr>
        <p:spPr bwMode="auto">
          <a:xfrm>
            <a:off x="396876" y="625475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7" name="Freeform 1887"/>
          <p:cNvSpPr>
            <a:spLocks/>
          </p:cNvSpPr>
          <p:nvPr userDrawn="1"/>
        </p:nvSpPr>
        <p:spPr bwMode="auto">
          <a:xfrm>
            <a:off x="384176" y="623888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8" name="Freeform 1888"/>
          <p:cNvSpPr>
            <a:spLocks/>
          </p:cNvSpPr>
          <p:nvPr userDrawn="1"/>
        </p:nvSpPr>
        <p:spPr bwMode="auto">
          <a:xfrm>
            <a:off x="393701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9" name="Freeform 1889"/>
          <p:cNvSpPr>
            <a:spLocks/>
          </p:cNvSpPr>
          <p:nvPr userDrawn="1"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0" name="Freeform 1890"/>
          <p:cNvSpPr>
            <a:spLocks/>
          </p:cNvSpPr>
          <p:nvPr userDrawn="1"/>
        </p:nvSpPr>
        <p:spPr bwMode="auto">
          <a:xfrm>
            <a:off x="377826" y="604838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1" name="Freeform 1891"/>
          <p:cNvSpPr>
            <a:spLocks/>
          </p:cNvSpPr>
          <p:nvPr userDrawn="1"/>
        </p:nvSpPr>
        <p:spPr bwMode="auto">
          <a:xfrm>
            <a:off x="377826" y="604838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2" name="Freeform 1892"/>
          <p:cNvSpPr>
            <a:spLocks/>
          </p:cNvSpPr>
          <p:nvPr userDrawn="1"/>
        </p:nvSpPr>
        <p:spPr bwMode="auto">
          <a:xfrm>
            <a:off x="347663" y="534988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3" name="Freeform 1893"/>
          <p:cNvSpPr>
            <a:spLocks/>
          </p:cNvSpPr>
          <p:nvPr userDrawn="1"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4" name="Freeform 1894"/>
          <p:cNvSpPr>
            <a:spLocks/>
          </p:cNvSpPr>
          <p:nvPr userDrawn="1"/>
        </p:nvSpPr>
        <p:spPr bwMode="auto">
          <a:xfrm>
            <a:off x="373063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5" name="Freeform 1895"/>
          <p:cNvSpPr>
            <a:spLocks/>
          </p:cNvSpPr>
          <p:nvPr userDrawn="1"/>
        </p:nvSpPr>
        <p:spPr bwMode="auto">
          <a:xfrm>
            <a:off x="406401" y="657225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6" name="Freeform 1896"/>
          <p:cNvSpPr>
            <a:spLocks/>
          </p:cNvSpPr>
          <p:nvPr userDrawn="1"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7" name="Freeform 1897"/>
          <p:cNvSpPr>
            <a:spLocks/>
          </p:cNvSpPr>
          <p:nvPr userDrawn="1"/>
        </p:nvSpPr>
        <p:spPr bwMode="auto">
          <a:xfrm>
            <a:off x="403226" y="666750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8" name="Freeform 1898"/>
          <p:cNvSpPr>
            <a:spLocks/>
          </p:cNvSpPr>
          <p:nvPr userDrawn="1"/>
        </p:nvSpPr>
        <p:spPr bwMode="auto">
          <a:xfrm>
            <a:off x="461963" y="633413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9" name="Freeform 1899"/>
          <p:cNvSpPr>
            <a:spLocks/>
          </p:cNvSpPr>
          <p:nvPr userDrawn="1"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0" name="Freeform 1900"/>
          <p:cNvSpPr>
            <a:spLocks/>
          </p:cNvSpPr>
          <p:nvPr userDrawn="1"/>
        </p:nvSpPr>
        <p:spPr bwMode="auto">
          <a:xfrm>
            <a:off x="455613" y="633413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1" name="Freeform 1901"/>
          <p:cNvSpPr>
            <a:spLocks/>
          </p:cNvSpPr>
          <p:nvPr userDrawn="1"/>
        </p:nvSpPr>
        <p:spPr bwMode="auto">
          <a:xfrm>
            <a:off x="468313" y="630238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2" name="Freeform 1902"/>
          <p:cNvSpPr>
            <a:spLocks/>
          </p:cNvSpPr>
          <p:nvPr userDrawn="1"/>
        </p:nvSpPr>
        <p:spPr bwMode="auto">
          <a:xfrm>
            <a:off x="384176" y="614363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3" name="Freeform 1903"/>
          <p:cNvSpPr>
            <a:spLocks/>
          </p:cNvSpPr>
          <p:nvPr userDrawn="1"/>
        </p:nvSpPr>
        <p:spPr bwMode="auto">
          <a:xfrm>
            <a:off x="409576" y="671513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4" name="Freeform 1904"/>
          <p:cNvSpPr>
            <a:spLocks/>
          </p:cNvSpPr>
          <p:nvPr userDrawn="1"/>
        </p:nvSpPr>
        <p:spPr bwMode="auto">
          <a:xfrm>
            <a:off x="342901" y="528638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5" name="Freeform 1905"/>
          <p:cNvSpPr>
            <a:spLocks/>
          </p:cNvSpPr>
          <p:nvPr userDrawn="1"/>
        </p:nvSpPr>
        <p:spPr bwMode="auto">
          <a:xfrm>
            <a:off x="341313" y="492125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6" name="Freeform 1906"/>
          <p:cNvSpPr>
            <a:spLocks/>
          </p:cNvSpPr>
          <p:nvPr userDrawn="1"/>
        </p:nvSpPr>
        <p:spPr bwMode="auto">
          <a:xfrm>
            <a:off x="327026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7" name="Freeform 1907"/>
          <p:cNvSpPr>
            <a:spLocks/>
          </p:cNvSpPr>
          <p:nvPr userDrawn="1"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8" name="Freeform 1908"/>
          <p:cNvSpPr>
            <a:spLocks/>
          </p:cNvSpPr>
          <p:nvPr userDrawn="1"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9" name="Freeform 1909"/>
          <p:cNvSpPr>
            <a:spLocks/>
          </p:cNvSpPr>
          <p:nvPr userDrawn="1"/>
        </p:nvSpPr>
        <p:spPr bwMode="auto">
          <a:xfrm>
            <a:off x="344488" y="512763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0" name="Freeform 1910"/>
          <p:cNvSpPr>
            <a:spLocks/>
          </p:cNvSpPr>
          <p:nvPr userDrawn="1"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1" name="Freeform 1911"/>
          <p:cNvSpPr>
            <a:spLocks/>
          </p:cNvSpPr>
          <p:nvPr userDrawn="1"/>
        </p:nvSpPr>
        <p:spPr bwMode="auto">
          <a:xfrm>
            <a:off x="325438" y="496888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2" name="Freeform 1912"/>
          <p:cNvSpPr>
            <a:spLocks/>
          </p:cNvSpPr>
          <p:nvPr userDrawn="1"/>
        </p:nvSpPr>
        <p:spPr bwMode="auto">
          <a:xfrm>
            <a:off x="331788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3" name="Freeform 1913"/>
          <p:cNvSpPr>
            <a:spLocks/>
          </p:cNvSpPr>
          <p:nvPr userDrawn="1"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4" name="Freeform 1914"/>
          <p:cNvSpPr>
            <a:spLocks/>
          </p:cNvSpPr>
          <p:nvPr userDrawn="1"/>
        </p:nvSpPr>
        <p:spPr bwMode="auto">
          <a:xfrm>
            <a:off x="333376" y="493713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5" name="Freeform 1915"/>
          <p:cNvSpPr>
            <a:spLocks noEditPoints="1"/>
          </p:cNvSpPr>
          <p:nvPr userDrawn="1"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6" name="Freeform 1916"/>
          <p:cNvSpPr>
            <a:spLocks noEditPoints="1"/>
          </p:cNvSpPr>
          <p:nvPr userDrawn="1"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7" name="Freeform 1917"/>
          <p:cNvSpPr>
            <a:spLocks noEditPoints="1"/>
          </p:cNvSpPr>
          <p:nvPr userDrawn="1"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8" name="Freeform 1918"/>
          <p:cNvSpPr>
            <a:spLocks noEditPoints="1"/>
          </p:cNvSpPr>
          <p:nvPr userDrawn="1"/>
        </p:nvSpPr>
        <p:spPr bwMode="auto">
          <a:xfrm>
            <a:off x="485776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9" name="Freeform 1919"/>
          <p:cNvSpPr>
            <a:spLocks/>
          </p:cNvSpPr>
          <p:nvPr userDrawn="1"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0" name="Freeform 1920"/>
          <p:cNvSpPr>
            <a:spLocks/>
          </p:cNvSpPr>
          <p:nvPr userDrawn="1"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1" name="Freeform 1921"/>
          <p:cNvSpPr>
            <a:spLocks/>
          </p:cNvSpPr>
          <p:nvPr userDrawn="1"/>
        </p:nvSpPr>
        <p:spPr bwMode="auto">
          <a:xfrm>
            <a:off x="1100138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2" name="Freeform 1922"/>
          <p:cNvSpPr>
            <a:spLocks/>
          </p:cNvSpPr>
          <p:nvPr userDrawn="1"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3" name="Freeform 1923"/>
          <p:cNvSpPr>
            <a:spLocks/>
          </p:cNvSpPr>
          <p:nvPr userDrawn="1"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4" name="Freeform 1924"/>
          <p:cNvSpPr>
            <a:spLocks/>
          </p:cNvSpPr>
          <p:nvPr userDrawn="1"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5" name="Freeform 1925"/>
          <p:cNvSpPr>
            <a:spLocks/>
          </p:cNvSpPr>
          <p:nvPr userDrawn="1"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6" name="Freeform 1926"/>
          <p:cNvSpPr>
            <a:spLocks noEditPoints="1"/>
          </p:cNvSpPr>
          <p:nvPr userDrawn="1"/>
        </p:nvSpPr>
        <p:spPr bwMode="auto">
          <a:xfrm>
            <a:off x="1593851" y="282575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7" name="Freeform 1927"/>
          <p:cNvSpPr>
            <a:spLocks/>
          </p:cNvSpPr>
          <p:nvPr userDrawn="1"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8" name="Freeform 1928"/>
          <p:cNvSpPr>
            <a:spLocks/>
          </p:cNvSpPr>
          <p:nvPr userDrawn="1"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9" name="Freeform 1929"/>
          <p:cNvSpPr>
            <a:spLocks noEditPoints="1"/>
          </p:cNvSpPr>
          <p:nvPr userDrawn="1"/>
        </p:nvSpPr>
        <p:spPr bwMode="auto">
          <a:xfrm>
            <a:off x="1865313" y="282575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0" name="Freeform 1930"/>
          <p:cNvSpPr>
            <a:spLocks noEditPoints="1"/>
          </p:cNvSpPr>
          <p:nvPr userDrawn="1"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1" name="Freeform 1931"/>
          <p:cNvSpPr>
            <a:spLocks noEditPoints="1"/>
          </p:cNvSpPr>
          <p:nvPr userDrawn="1"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2" name="Freeform 1932"/>
          <p:cNvSpPr>
            <a:spLocks/>
          </p:cNvSpPr>
          <p:nvPr userDrawn="1"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3" name="Freeform 1933"/>
          <p:cNvSpPr>
            <a:spLocks/>
          </p:cNvSpPr>
          <p:nvPr userDrawn="1"/>
        </p:nvSpPr>
        <p:spPr bwMode="auto">
          <a:xfrm>
            <a:off x="1096963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4" name="Freeform 1934"/>
          <p:cNvSpPr>
            <a:spLocks noEditPoints="1"/>
          </p:cNvSpPr>
          <p:nvPr userDrawn="1"/>
        </p:nvSpPr>
        <p:spPr bwMode="auto">
          <a:xfrm>
            <a:off x="1195388" y="436563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5" name="Freeform 1935"/>
          <p:cNvSpPr>
            <a:spLocks/>
          </p:cNvSpPr>
          <p:nvPr userDrawn="1"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6" name="Freeform 1936"/>
          <p:cNvSpPr>
            <a:spLocks/>
          </p:cNvSpPr>
          <p:nvPr userDrawn="1"/>
        </p:nvSpPr>
        <p:spPr bwMode="auto">
          <a:xfrm>
            <a:off x="1409701" y="436563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7" name="Freeform 1937"/>
          <p:cNvSpPr>
            <a:spLocks noEditPoints="1"/>
          </p:cNvSpPr>
          <p:nvPr userDrawn="1"/>
        </p:nvSpPr>
        <p:spPr bwMode="auto">
          <a:xfrm>
            <a:off x="1500188" y="436563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8" name="Freeform 1938"/>
          <p:cNvSpPr>
            <a:spLocks noEditPoints="1"/>
          </p:cNvSpPr>
          <p:nvPr userDrawn="1"/>
        </p:nvSpPr>
        <p:spPr bwMode="auto">
          <a:xfrm>
            <a:off x="1617663" y="436563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9" name="Freeform 1939"/>
          <p:cNvSpPr>
            <a:spLocks noEditPoints="1"/>
          </p:cNvSpPr>
          <p:nvPr userDrawn="1"/>
        </p:nvSpPr>
        <p:spPr bwMode="auto">
          <a:xfrm>
            <a:off x="852488" y="623888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0" name="Freeform 1940"/>
          <p:cNvSpPr>
            <a:spLocks noEditPoints="1"/>
          </p:cNvSpPr>
          <p:nvPr userDrawn="1"/>
        </p:nvSpPr>
        <p:spPr bwMode="auto">
          <a:xfrm>
            <a:off x="906463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1" name="Freeform 1941"/>
          <p:cNvSpPr>
            <a:spLocks/>
          </p:cNvSpPr>
          <p:nvPr userDrawn="1"/>
        </p:nvSpPr>
        <p:spPr bwMode="auto">
          <a:xfrm>
            <a:off x="97790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2" name="Freeform 1942"/>
          <p:cNvSpPr>
            <a:spLocks/>
          </p:cNvSpPr>
          <p:nvPr userDrawn="1"/>
        </p:nvSpPr>
        <p:spPr bwMode="auto">
          <a:xfrm>
            <a:off x="10350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3" name="Freeform 1943"/>
          <p:cNvSpPr>
            <a:spLocks/>
          </p:cNvSpPr>
          <p:nvPr userDrawn="1"/>
        </p:nvSpPr>
        <p:spPr bwMode="auto">
          <a:xfrm>
            <a:off x="1098551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4" name="Freeform 1944"/>
          <p:cNvSpPr>
            <a:spLocks noEditPoints="1"/>
          </p:cNvSpPr>
          <p:nvPr userDrawn="1"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5" name="Freeform 1945"/>
          <p:cNvSpPr>
            <a:spLocks/>
          </p:cNvSpPr>
          <p:nvPr userDrawn="1"/>
        </p:nvSpPr>
        <p:spPr bwMode="auto">
          <a:xfrm>
            <a:off x="1238251" y="623888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6" name="Freeform 1946"/>
          <p:cNvSpPr>
            <a:spLocks/>
          </p:cNvSpPr>
          <p:nvPr userDrawn="1"/>
        </p:nvSpPr>
        <p:spPr bwMode="auto">
          <a:xfrm>
            <a:off x="1301751" y="625475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7" name="Freeform 1947"/>
          <p:cNvSpPr>
            <a:spLocks noEditPoints="1"/>
          </p:cNvSpPr>
          <p:nvPr userDrawn="1"/>
        </p:nvSpPr>
        <p:spPr bwMode="auto">
          <a:xfrm>
            <a:off x="1360488" y="623888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8" name="Freeform 1948"/>
          <p:cNvSpPr>
            <a:spLocks noEditPoints="1"/>
          </p:cNvSpPr>
          <p:nvPr userDrawn="1"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9" name="Freeform 1949"/>
          <p:cNvSpPr>
            <a:spLocks noEditPoints="1"/>
          </p:cNvSpPr>
          <p:nvPr userDrawn="1"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0" name="Freeform 1950"/>
          <p:cNvSpPr>
            <a:spLocks/>
          </p:cNvSpPr>
          <p:nvPr userDrawn="1"/>
        </p:nvSpPr>
        <p:spPr bwMode="auto">
          <a:xfrm>
            <a:off x="1616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1" name="Freeform 1951"/>
          <p:cNvSpPr>
            <a:spLocks noEditPoints="1"/>
          </p:cNvSpPr>
          <p:nvPr userDrawn="1"/>
        </p:nvSpPr>
        <p:spPr bwMode="auto">
          <a:xfrm>
            <a:off x="1665288" y="625475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2" name="Freeform 1952"/>
          <p:cNvSpPr>
            <a:spLocks/>
          </p:cNvSpPr>
          <p:nvPr userDrawn="1"/>
        </p:nvSpPr>
        <p:spPr bwMode="auto">
          <a:xfrm>
            <a:off x="1743076" y="625475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3" name="Freeform 1953"/>
          <p:cNvSpPr>
            <a:spLocks noEditPoints="1"/>
          </p:cNvSpPr>
          <p:nvPr userDrawn="1"/>
        </p:nvSpPr>
        <p:spPr bwMode="auto">
          <a:xfrm>
            <a:off x="1798638" y="623888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4" name="Freeform 1954"/>
          <p:cNvSpPr>
            <a:spLocks noEditPoints="1"/>
          </p:cNvSpPr>
          <p:nvPr userDrawn="1"/>
        </p:nvSpPr>
        <p:spPr bwMode="auto">
          <a:xfrm>
            <a:off x="1844676" y="623888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5" name="Freeform 1955"/>
          <p:cNvSpPr>
            <a:spLocks/>
          </p:cNvSpPr>
          <p:nvPr userDrawn="1"/>
        </p:nvSpPr>
        <p:spPr bwMode="auto">
          <a:xfrm>
            <a:off x="1912938" y="625475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6" name="Freeform 1956"/>
          <p:cNvSpPr>
            <a:spLocks/>
          </p:cNvSpPr>
          <p:nvPr userDrawn="1"/>
        </p:nvSpPr>
        <p:spPr bwMode="auto">
          <a:xfrm>
            <a:off x="1984376" y="625475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7" name="Freeform 1957"/>
          <p:cNvSpPr>
            <a:spLocks/>
          </p:cNvSpPr>
          <p:nvPr userDrawn="1"/>
        </p:nvSpPr>
        <p:spPr bwMode="auto">
          <a:xfrm>
            <a:off x="2055813" y="625475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827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1" r:id="rId1"/>
    <p:sldLayoutId id="2147483932" r:id="rId2"/>
    <p:sldLayoutId id="2147483933" r:id="rId3"/>
    <p:sldLayoutId id="2147483934" r:id="rId4"/>
    <p:sldLayoutId id="2147483935" r:id="rId5"/>
    <p:sldLayoutId id="2147483936" r:id="rId6"/>
    <p:sldLayoutId id="2147483937" r:id="rId7"/>
    <p:sldLayoutId id="2147483938" r:id="rId8"/>
    <p:sldLayoutId id="2147483939" r:id="rId9"/>
    <p:sldLayoutId id="2147483940" r:id="rId10"/>
    <p:sldLayoutId id="2147483941" r:id="rId11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21"/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1027" name="Текст 12"/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13" name="Дата 2"/>
          <p:cNvSpPr>
            <a:spLocks noGrp="1"/>
          </p:cNvSpPr>
          <p:nvPr>
            <p:ph type="dt" sz="half" idx="2"/>
          </p:nvPr>
        </p:nvSpPr>
        <p:spPr>
          <a:xfrm>
            <a:off x="6583363" y="612775"/>
            <a:ext cx="95885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800">
                <a:solidFill>
                  <a:srgbClr val="438086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BD4CA9-6455-4D4B-9A96-1638AD137F56}" type="datetime8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22.10.2019 11:17</a:t>
            </a:fld>
            <a:r>
              <a:rPr lang="ru-RU" dirty="0"/>
              <a:t>06.10.2009</a:t>
            </a:r>
          </a:p>
        </p:txBody>
      </p:sp>
      <p:sp>
        <p:nvSpPr>
          <p:cNvPr id="14" name="Нижний колонтитул 3"/>
          <p:cNvSpPr>
            <a:spLocks noGrp="1"/>
          </p:cNvSpPr>
          <p:nvPr>
            <p:ph type="ftr" sz="quarter" idx="3"/>
          </p:nvPr>
        </p:nvSpPr>
        <p:spPr>
          <a:xfrm>
            <a:off x="5257821" y="612775"/>
            <a:ext cx="1325563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800">
                <a:solidFill>
                  <a:srgbClr val="438086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/>
          </a:p>
        </p:txBody>
      </p:sp>
      <p:sp>
        <p:nvSpPr>
          <p:cNvPr id="1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anchor="b"/>
          <a:lstStyle>
            <a:lvl1pPr algn="r">
              <a:defRPr>
                <a:solidFill>
                  <a:srgbClr val="FFFFFF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AA93AEA-1088-46C4-AFD3-1EC02C849BA8}" type="slidenum">
              <a:rPr lang="ru-RU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/>
          </a:p>
        </p:txBody>
      </p:sp>
      <p:sp>
        <p:nvSpPr>
          <p:cNvPr id="17" name="Прямоугольник 16"/>
          <p:cNvSpPr/>
          <p:nvPr/>
        </p:nvSpPr>
        <p:spPr>
          <a:xfrm>
            <a:off x="541343" y="18"/>
            <a:ext cx="463550" cy="379413"/>
          </a:xfrm>
          <a:prstGeom prst="rect">
            <a:avLst/>
          </a:prstGeom>
        </p:spPr>
        <p:txBody>
          <a:bodyPr wrap="none">
            <a:normAutofit lnSpcReduction="10000"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000" dirty="0">
                <a:solidFill>
                  <a:srgbClr val="53548A">
                    <a:lumMod val="20000"/>
                    <a:lumOff val="80000"/>
                  </a:srgbClr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33" name="Прямоугольник 17"/>
          <p:cNvSpPr>
            <a:spLocks noChangeArrowheads="1"/>
          </p:cNvSpPr>
          <p:nvPr/>
        </p:nvSpPr>
        <p:spPr bwMode="auto">
          <a:xfrm>
            <a:off x="963613" y="-20638"/>
            <a:ext cx="2535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DBDBE9"/>
                </a:solidFill>
                <a:latin typeface="Times New Roman" pitchFamily="18" charset="0"/>
                <a:cs typeface="Times New Roman" pitchFamily="18" charset="0"/>
              </a:rPr>
              <a:t>]</a:t>
            </a:r>
            <a:endParaRPr lang="ru-RU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4" name="TextBox 13"/>
          <p:cNvSpPr txBox="1">
            <a:spLocks noChangeArrowheads="1"/>
          </p:cNvSpPr>
          <p:nvPr/>
        </p:nvSpPr>
        <p:spPr bwMode="auto">
          <a:xfrm>
            <a:off x="774701" y="-61913"/>
            <a:ext cx="38504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200" i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endParaRPr lang="ru-RU" sz="2200" dirty="0">
              <a:solidFill>
                <a:srgbClr val="DBDBE9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4964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3" r:id="rId1"/>
    <p:sldLayoutId id="2147483944" r:id="rId2"/>
    <p:sldLayoutId id="2147483945" r:id="rId3"/>
    <p:sldLayoutId id="2147483946" r:id="rId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8">
            <a:alphaModFix amt="33000"/>
            <a:lum bright="20000"/>
          </a:blip>
          <a:stretch>
            <a:fillRect/>
          </a:stretch>
        </p:blipFill>
        <p:spPr>
          <a:xfrm>
            <a:off x="5334759" y="-451827"/>
            <a:ext cx="4584602" cy="5030792"/>
          </a:xfrm>
          <a:prstGeom prst="rect">
            <a:avLst/>
          </a:prstGeom>
        </p:spPr>
      </p:pic>
      <p:sp>
        <p:nvSpPr>
          <p:cNvPr id="982" name="AutoShape 981"/>
          <p:cNvSpPr>
            <a:spLocks noChangeAspect="1" noChangeArrowheads="1" noTextEdit="1"/>
          </p:cNvSpPr>
          <p:nvPr/>
        </p:nvSpPr>
        <p:spPr bwMode="auto">
          <a:xfrm>
            <a:off x="309580" y="247650"/>
            <a:ext cx="1787525" cy="46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grpSp>
        <p:nvGrpSpPr>
          <p:cNvPr id="983" name="Group 1183"/>
          <p:cNvGrpSpPr>
            <a:grpSpLocks/>
          </p:cNvGrpSpPr>
          <p:nvPr/>
        </p:nvGrpSpPr>
        <p:grpSpPr bwMode="auto">
          <a:xfrm>
            <a:off x="309580" y="244475"/>
            <a:ext cx="250825" cy="481013"/>
            <a:chOff x="195" y="154"/>
            <a:chExt cx="158" cy="303"/>
          </a:xfrm>
        </p:grpSpPr>
        <p:sp>
          <p:nvSpPr>
            <p:cNvPr id="1758" name="Freeform 983"/>
            <p:cNvSpPr>
              <a:spLocks noEditPoints="1"/>
            </p:cNvSpPr>
            <p:nvPr userDrawn="1"/>
          </p:nvSpPr>
          <p:spPr bwMode="auto">
            <a:xfrm>
              <a:off x="195" y="196"/>
              <a:ext cx="136" cy="261"/>
            </a:xfrm>
            <a:custGeom>
              <a:avLst/>
              <a:gdLst>
                <a:gd name="T0" fmla="*/ 284 w 304"/>
                <a:gd name="T1" fmla="*/ 540 h 573"/>
                <a:gd name="T2" fmla="*/ 283 w 304"/>
                <a:gd name="T3" fmla="*/ 491 h 573"/>
                <a:gd name="T4" fmla="*/ 252 w 304"/>
                <a:gd name="T5" fmla="*/ 499 h 573"/>
                <a:gd name="T6" fmla="*/ 248 w 304"/>
                <a:gd name="T7" fmla="*/ 484 h 573"/>
                <a:gd name="T8" fmla="*/ 244 w 304"/>
                <a:gd name="T9" fmla="*/ 514 h 573"/>
                <a:gd name="T10" fmla="*/ 304 w 304"/>
                <a:gd name="T11" fmla="*/ 573 h 573"/>
                <a:gd name="T12" fmla="*/ 272 w 304"/>
                <a:gd name="T13" fmla="*/ 559 h 573"/>
                <a:gd name="T14" fmla="*/ 206 w 304"/>
                <a:gd name="T15" fmla="*/ 522 h 573"/>
                <a:gd name="T16" fmla="*/ 184 w 304"/>
                <a:gd name="T17" fmla="*/ 521 h 573"/>
                <a:gd name="T18" fmla="*/ 207 w 304"/>
                <a:gd name="T19" fmla="*/ 466 h 573"/>
                <a:gd name="T20" fmla="*/ 273 w 304"/>
                <a:gd name="T21" fmla="*/ 446 h 573"/>
                <a:gd name="T22" fmla="*/ 258 w 304"/>
                <a:gd name="T23" fmla="*/ 395 h 573"/>
                <a:gd name="T24" fmla="*/ 244 w 304"/>
                <a:gd name="T25" fmla="*/ 433 h 573"/>
                <a:gd name="T26" fmla="*/ 214 w 304"/>
                <a:gd name="T27" fmla="*/ 427 h 573"/>
                <a:gd name="T28" fmla="*/ 193 w 304"/>
                <a:gd name="T29" fmla="*/ 433 h 573"/>
                <a:gd name="T30" fmla="*/ 181 w 304"/>
                <a:gd name="T31" fmla="*/ 416 h 573"/>
                <a:gd name="T32" fmla="*/ 168 w 304"/>
                <a:gd name="T33" fmla="*/ 375 h 573"/>
                <a:gd name="T34" fmla="*/ 218 w 304"/>
                <a:gd name="T35" fmla="*/ 344 h 573"/>
                <a:gd name="T36" fmla="*/ 209 w 304"/>
                <a:gd name="T37" fmla="*/ 297 h 573"/>
                <a:gd name="T38" fmla="*/ 190 w 304"/>
                <a:gd name="T39" fmla="*/ 332 h 573"/>
                <a:gd name="T40" fmla="*/ 164 w 304"/>
                <a:gd name="T41" fmla="*/ 301 h 573"/>
                <a:gd name="T42" fmla="*/ 124 w 304"/>
                <a:gd name="T43" fmla="*/ 330 h 573"/>
                <a:gd name="T44" fmla="*/ 97 w 304"/>
                <a:gd name="T45" fmla="*/ 339 h 573"/>
                <a:gd name="T46" fmla="*/ 86 w 304"/>
                <a:gd name="T47" fmla="*/ 318 h 573"/>
                <a:gd name="T48" fmla="*/ 92 w 304"/>
                <a:gd name="T49" fmla="*/ 275 h 573"/>
                <a:gd name="T50" fmla="*/ 64 w 304"/>
                <a:gd name="T51" fmla="*/ 262 h 573"/>
                <a:gd name="T52" fmla="*/ 7 w 304"/>
                <a:gd name="T53" fmla="*/ 225 h 573"/>
                <a:gd name="T54" fmla="*/ 33 w 304"/>
                <a:gd name="T55" fmla="*/ 178 h 573"/>
                <a:gd name="T56" fmla="*/ 6 w 304"/>
                <a:gd name="T57" fmla="*/ 105 h 573"/>
                <a:gd name="T58" fmla="*/ 66 w 304"/>
                <a:gd name="T59" fmla="*/ 93 h 573"/>
                <a:gd name="T60" fmla="*/ 102 w 304"/>
                <a:gd name="T61" fmla="*/ 87 h 573"/>
                <a:gd name="T62" fmla="*/ 136 w 304"/>
                <a:gd name="T63" fmla="*/ 113 h 573"/>
                <a:gd name="T64" fmla="*/ 177 w 304"/>
                <a:gd name="T65" fmla="*/ 216 h 573"/>
                <a:gd name="T66" fmla="*/ 229 w 304"/>
                <a:gd name="T67" fmla="*/ 193 h 573"/>
                <a:gd name="T68" fmla="*/ 242 w 304"/>
                <a:gd name="T69" fmla="*/ 167 h 573"/>
                <a:gd name="T70" fmla="*/ 220 w 304"/>
                <a:gd name="T71" fmla="*/ 108 h 573"/>
                <a:gd name="T72" fmla="*/ 185 w 304"/>
                <a:gd name="T73" fmla="*/ 122 h 573"/>
                <a:gd name="T74" fmla="*/ 149 w 304"/>
                <a:gd name="T75" fmla="*/ 111 h 573"/>
                <a:gd name="T76" fmla="*/ 174 w 304"/>
                <a:gd name="T77" fmla="*/ 95 h 573"/>
                <a:gd name="T78" fmla="*/ 151 w 304"/>
                <a:gd name="T79" fmla="*/ 83 h 573"/>
                <a:gd name="T80" fmla="*/ 186 w 304"/>
                <a:gd name="T81" fmla="*/ 47 h 573"/>
                <a:gd name="T82" fmla="*/ 251 w 304"/>
                <a:gd name="T83" fmla="*/ 61 h 573"/>
                <a:gd name="T84" fmla="*/ 295 w 304"/>
                <a:gd name="T85" fmla="*/ 82 h 573"/>
                <a:gd name="T86" fmla="*/ 304 w 304"/>
                <a:gd name="T87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283" y="491"/>
                  </a:moveTo>
                  <a:lnTo>
                    <a:pt x="283" y="491"/>
                  </a:lnTo>
                  <a:cubicBezTo>
                    <a:pt x="278" y="504"/>
                    <a:pt x="269" y="533"/>
                    <a:pt x="284" y="540"/>
                  </a:cubicBezTo>
                  <a:cubicBezTo>
                    <a:pt x="283" y="530"/>
                    <a:pt x="285" y="505"/>
                    <a:pt x="290" y="489"/>
                  </a:cubicBezTo>
                  <a:cubicBezTo>
                    <a:pt x="292" y="480"/>
                    <a:pt x="301" y="445"/>
                    <a:pt x="298" y="439"/>
                  </a:cubicBezTo>
                  <a:cubicBezTo>
                    <a:pt x="297" y="452"/>
                    <a:pt x="291" y="474"/>
                    <a:pt x="283" y="491"/>
                  </a:cubicBezTo>
                  <a:close/>
                  <a:moveTo>
                    <a:pt x="248" y="484"/>
                  </a:moveTo>
                  <a:lnTo>
                    <a:pt x="248" y="484"/>
                  </a:lnTo>
                  <a:cubicBezTo>
                    <a:pt x="246" y="489"/>
                    <a:pt x="244" y="498"/>
                    <a:pt x="252" y="499"/>
                  </a:cubicBezTo>
                  <a:cubicBezTo>
                    <a:pt x="256" y="488"/>
                    <a:pt x="261" y="481"/>
                    <a:pt x="267" y="473"/>
                  </a:cubicBezTo>
                  <a:cubicBezTo>
                    <a:pt x="272" y="467"/>
                    <a:pt x="280" y="457"/>
                    <a:pt x="284" y="451"/>
                  </a:cubicBezTo>
                  <a:cubicBezTo>
                    <a:pt x="274" y="463"/>
                    <a:pt x="253" y="475"/>
                    <a:pt x="248" y="484"/>
                  </a:cubicBezTo>
                  <a:close/>
                  <a:moveTo>
                    <a:pt x="244" y="522"/>
                  </a:moveTo>
                  <a:lnTo>
                    <a:pt x="244" y="522"/>
                  </a:lnTo>
                  <a:cubicBezTo>
                    <a:pt x="244" y="519"/>
                    <a:pt x="244" y="518"/>
                    <a:pt x="244" y="514"/>
                  </a:cubicBezTo>
                  <a:cubicBezTo>
                    <a:pt x="241" y="514"/>
                    <a:pt x="236" y="513"/>
                    <a:pt x="233" y="509"/>
                  </a:cubicBezTo>
                  <a:cubicBezTo>
                    <a:pt x="229" y="517"/>
                    <a:pt x="235" y="522"/>
                    <a:pt x="244" y="522"/>
                  </a:cubicBezTo>
                  <a:close/>
                  <a:moveTo>
                    <a:pt x="304" y="573"/>
                  </a:moveTo>
                  <a:lnTo>
                    <a:pt x="304" y="573"/>
                  </a:lnTo>
                  <a:cubicBezTo>
                    <a:pt x="296" y="569"/>
                    <a:pt x="289" y="562"/>
                    <a:pt x="286" y="555"/>
                  </a:cubicBezTo>
                  <a:cubicBezTo>
                    <a:pt x="282" y="557"/>
                    <a:pt x="277" y="559"/>
                    <a:pt x="272" y="559"/>
                  </a:cubicBezTo>
                  <a:cubicBezTo>
                    <a:pt x="260" y="560"/>
                    <a:pt x="249" y="551"/>
                    <a:pt x="246" y="542"/>
                  </a:cubicBezTo>
                  <a:cubicBezTo>
                    <a:pt x="237" y="550"/>
                    <a:pt x="227" y="549"/>
                    <a:pt x="220" y="546"/>
                  </a:cubicBezTo>
                  <a:cubicBezTo>
                    <a:pt x="210" y="541"/>
                    <a:pt x="206" y="530"/>
                    <a:pt x="206" y="522"/>
                  </a:cubicBezTo>
                  <a:cubicBezTo>
                    <a:pt x="204" y="524"/>
                    <a:pt x="204" y="528"/>
                    <a:pt x="203" y="532"/>
                  </a:cubicBezTo>
                  <a:cubicBezTo>
                    <a:pt x="202" y="537"/>
                    <a:pt x="198" y="541"/>
                    <a:pt x="193" y="542"/>
                  </a:cubicBezTo>
                  <a:cubicBezTo>
                    <a:pt x="197" y="530"/>
                    <a:pt x="187" y="530"/>
                    <a:pt x="184" y="521"/>
                  </a:cubicBezTo>
                  <a:cubicBezTo>
                    <a:pt x="181" y="509"/>
                    <a:pt x="187" y="500"/>
                    <a:pt x="195" y="496"/>
                  </a:cubicBezTo>
                  <a:cubicBezTo>
                    <a:pt x="189" y="493"/>
                    <a:pt x="187" y="486"/>
                    <a:pt x="190" y="477"/>
                  </a:cubicBezTo>
                  <a:cubicBezTo>
                    <a:pt x="192" y="470"/>
                    <a:pt x="201" y="465"/>
                    <a:pt x="207" y="466"/>
                  </a:cubicBezTo>
                  <a:cubicBezTo>
                    <a:pt x="201" y="472"/>
                    <a:pt x="205" y="480"/>
                    <a:pt x="212" y="480"/>
                  </a:cubicBezTo>
                  <a:cubicBezTo>
                    <a:pt x="220" y="480"/>
                    <a:pt x="228" y="469"/>
                    <a:pt x="239" y="463"/>
                  </a:cubicBezTo>
                  <a:cubicBezTo>
                    <a:pt x="251" y="456"/>
                    <a:pt x="261" y="455"/>
                    <a:pt x="273" y="446"/>
                  </a:cubicBezTo>
                  <a:cubicBezTo>
                    <a:pt x="265" y="445"/>
                    <a:pt x="258" y="448"/>
                    <a:pt x="254" y="454"/>
                  </a:cubicBezTo>
                  <a:cubicBezTo>
                    <a:pt x="252" y="441"/>
                    <a:pt x="263" y="436"/>
                    <a:pt x="270" y="431"/>
                  </a:cubicBezTo>
                  <a:cubicBezTo>
                    <a:pt x="285" y="421"/>
                    <a:pt x="269" y="398"/>
                    <a:pt x="258" y="395"/>
                  </a:cubicBezTo>
                  <a:cubicBezTo>
                    <a:pt x="242" y="391"/>
                    <a:pt x="232" y="400"/>
                    <a:pt x="233" y="412"/>
                  </a:cubicBezTo>
                  <a:cubicBezTo>
                    <a:pt x="235" y="426"/>
                    <a:pt x="248" y="422"/>
                    <a:pt x="253" y="419"/>
                  </a:cubicBezTo>
                  <a:cubicBezTo>
                    <a:pt x="253" y="427"/>
                    <a:pt x="247" y="432"/>
                    <a:pt x="244" y="433"/>
                  </a:cubicBezTo>
                  <a:cubicBezTo>
                    <a:pt x="240" y="435"/>
                    <a:pt x="230" y="436"/>
                    <a:pt x="224" y="430"/>
                  </a:cubicBezTo>
                  <a:cubicBezTo>
                    <a:pt x="223" y="434"/>
                    <a:pt x="222" y="436"/>
                    <a:pt x="219" y="438"/>
                  </a:cubicBezTo>
                  <a:cubicBezTo>
                    <a:pt x="217" y="432"/>
                    <a:pt x="217" y="431"/>
                    <a:pt x="214" y="427"/>
                  </a:cubicBezTo>
                  <a:cubicBezTo>
                    <a:pt x="212" y="436"/>
                    <a:pt x="206" y="440"/>
                    <a:pt x="199" y="439"/>
                  </a:cubicBezTo>
                  <a:cubicBezTo>
                    <a:pt x="201" y="435"/>
                    <a:pt x="200" y="430"/>
                    <a:pt x="199" y="427"/>
                  </a:cubicBezTo>
                  <a:cubicBezTo>
                    <a:pt x="198" y="429"/>
                    <a:pt x="196" y="431"/>
                    <a:pt x="193" y="433"/>
                  </a:cubicBezTo>
                  <a:cubicBezTo>
                    <a:pt x="192" y="431"/>
                    <a:pt x="192" y="429"/>
                    <a:pt x="191" y="428"/>
                  </a:cubicBezTo>
                  <a:cubicBezTo>
                    <a:pt x="188" y="432"/>
                    <a:pt x="183" y="435"/>
                    <a:pt x="177" y="435"/>
                  </a:cubicBezTo>
                  <a:cubicBezTo>
                    <a:pt x="181" y="431"/>
                    <a:pt x="183" y="423"/>
                    <a:pt x="181" y="416"/>
                  </a:cubicBezTo>
                  <a:cubicBezTo>
                    <a:pt x="176" y="425"/>
                    <a:pt x="156" y="427"/>
                    <a:pt x="153" y="411"/>
                  </a:cubicBezTo>
                  <a:cubicBezTo>
                    <a:pt x="160" y="414"/>
                    <a:pt x="165" y="411"/>
                    <a:pt x="166" y="407"/>
                  </a:cubicBezTo>
                  <a:cubicBezTo>
                    <a:pt x="168" y="401"/>
                    <a:pt x="161" y="386"/>
                    <a:pt x="168" y="375"/>
                  </a:cubicBezTo>
                  <a:cubicBezTo>
                    <a:pt x="173" y="366"/>
                    <a:pt x="178" y="361"/>
                    <a:pt x="192" y="359"/>
                  </a:cubicBezTo>
                  <a:cubicBezTo>
                    <a:pt x="191" y="357"/>
                    <a:pt x="190" y="356"/>
                    <a:pt x="190" y="353"/>
                  </a:cubicBezTo>
                  <a:cubicBezTo>
                    <a:pt x="202" y="358"/>
                    <a:pt x="213" y="354"/>
                    <a:pt x="218" y="344"/>
                  </a:cubicBezTo>
                  <a:cubicBezTo>
                    <a:pt x="216" y="345"/>
                    <a:pt x="212" y="346"/>
                    <a:pt x="209" y="346"/>
                  </a:cubicBezTo>
                  <a:cubicBezTo>
                    <a:pt x="220" y="337"/>
                    <a:pt x="219" y="312"/>
                    <a:pt x="211" y="298"/>
                  </a:cubicBezTo>
                  <a:cubicBezTo>
                    <a:pt x="210" y="298"/>
                    <a:pt x="210" y="297"/>
                    <a:pt x="209" y="297"/>
                  </a:cubicBezTo>
                  <a:cubicBezTo>
                    <a:pt x="206" y="302"/>
                    <a:pt x="199" y="302"/>
                    <a:pt x="195" y="306"/>
                  </a:cubicBezTo>
                  <a:cubicBezTo>
                    <a:pt x="194" y="304"/>
                    <a:pt x="193" y="304"/>
                    <a:pt x="192" y="303"/>
                  </a:cubicBezTo>
                  <a:cubicBezTo>
                    <a:pt x="192" y="303"/>
                    <a:pt x="191" y="323"/>
                    <a:pt x="190" y="332"/>
                  </a:cubicBezTo>
                  <a:cubicBezTo>
                    <a:pt x="188" y="341"/>
                    <a:pt x="179" y="340"/>
                    <a:pt x="175" y="345"/>
                  </a:cubicBezTo>
                  <a:cubicBezTo>
                    <a:pt x="169" y="339"/>
                    <a:pt x="159" y="339"/>
                    <a:pt x="160" y="328"/>
                  </a:cubicBezTo>
                  <a:cubicBezTo>
                    <a:pt x="162" y="317"/>
                    <a:pt x="164" y="308"/>
                    <a:pt x="164" y="301"/>
                  </a:cubicBezTo>
                  <a:cubicBezTo>
                    <a:pt x="161" y="307"/>
                    <a:pt x="155" y="331"/>
                    <a:pt x="153" y="339"/>
                  </a:cubicBezTo>
                  <a:cubicBezTo>
                    <a:pt x="149" y="349"/>
                    <a:pt x="139" y="346"/>
                    <a:pt x="133" y="349"/>
                  </a:cubicBezTo>
                  <a:cubicBezTo>
                    <a:pt x="129" y="342"/>
                    <a:pt x="120" y="340"/>
                    <a:pt x="124" y="330"/>
                  </a:cubicBezTo>
                  <a:cubicBezTo>
                    <a:pt x="125" y="327"/>
                    <a:pt x="140" y="295"/>
                    <a:pt x="142" y="289"/>
                  </a:cubicBezTo>
                  <a:cubicBezTo>
                    <a:pt x="137" y="297"/>
                    <a:pt x="123" y="325"/>
                    <a:pt x="118" y="332"/>
                  </a:cubicBezTo>
                  <a:cubicBezTo>
                    <a:pt x="113" y="341"/>
                    <a:pt x="104" y="337"/>
                    <a:pt x="97" y="339"/>
                  </a:cubicBezTo>
                  <a:cubicBezTo>
                    <a:pt x="96" y="333"/>
                    <a:pt x="87" y="326"/>
                    <a:pt x="93" y="316"/>
                  </a:cubicBezTo>
                  <a:cubicBezTo>
                    <a:pt x="102" y="302"/>
                    <a:pt x="120" y="278"/>
                    <a:pt x="122" y="275"/>
                  </a:cubicBezTo>
                  <a:cubicBezTo>
                    <a:pt x="118" y="279"/>
                    <a:pt x="88" y="316"/>
                    <a:pt x="86" y="318"/>
                  </a:cubicBezTo>
                  <a:cubicBezTo>
                    <a:pt x="79" y="324"/>
                    <a:pt x="69" y="319"/>
                    <a:pt x="63" y="319"/>
                  </a:cubicBezTo>
                  <a:cubicBezTo>
                    <a:pt x="63" y="312"/>
                    <a:pt x="57" y="305"/>
                    <a:pt x="65" y="297"/>
                  </a:cubicBezTo>
                  <a:cubicBezTo>
                    <a:pt x="72" y="290"/>
                    <a:pt x="88" y="278"/>
                    <a:pt x="92" y="275"/>
                  </a:cubicBezTo>
                  <a:cubicBezTo>
                    <a:pt x="81" y="282"/>
                    <a:pt x="68" y="294"/>
                    <a:pt x="60" y="296"/>
                  </a:cubicBezTo>
                  <a:cubicBezTo>
                    <a:pt x="47" y="299"/>
                    <a:pt x="42" y="294"/>
                    <a:pt x="37" y="292"/>
                  </a:cubicBezTo>
                  <a:cubicBezTo>
                    <a:pt x="41" y="280"/>
                    <a:pt x="36" y="274"/>
                    <a:pt x="64" y="262"/>
                  </a:cubicBezTo>
                  <a:cubicBezTo>
                    <a:pt x="39" y="271"/>
                    <a:pt x="28" y="266"/>
                    <a:pt x="20" y="259"/>
                  </a:cubicBezTo>
                  <a:cubicBezTo>
                    <a:pt x="23" y="250"/>
                    <a:pt x="32" y="243"/>
                    <a:pt x="39" y="240"/>
                  </a:cubicBezTo>
                  <a:cubicBezTo>
                    <a:pt x="24" y="241"/>
                    <a:pt x="14" y="234"/>
                    <a:pt x="7" y="225"/>
                  </a:cubicBezTo>
                  <a:cubicBezTo>
                    <a:pt x="13" y="218"/>
                    <a:pt x="24" y="212"/>
                    <a:pt x="36" y="211"/>
                  </a:cubicBezTo>
                  <a:cubicBezTo>
                    <a:pt x="18" y="208"/>
                    <a:pt x="3" y="196"/>
                    <a:pt x="1" y="183"/>
                  </a:cubicBezTo>
                  <a:cubicBezTo>
                    <a:pt x="9" y="178"/>
                    <a:pt x="21" y="177"/>
                    <a:pt x="33" y="178"/>
                  </a:cubicBezTo>
                  <a:cubicBezTo>
                    <a:pt x="14" y="171"/>
                    <a:pt x="0" y="156"/>
                    <a:pt x="0" y="143"/>
                  </a:cubicBezTo>
                  <a:cubicBezTo>
                    <a:pt x="10" y="140"/>
                    <a:pt x="21" y="142"/>
                    <a:pt x="30" y="144"/>
                  </a:cubicBezTo>
                  <a:cubicBezTo>
                    <a:pt x="20" y="137"/>
                    <a:pt x="5" y="124"/>
                    <a:pt x="6" y="105"/>
                  </a:cubicBezTo>
                  <a:cubicBezTo>
                    <a:pt x="16" y="102"/>
                    <a:pt x="33" y="109"/>
                    <a:pt x="40" y="112"/>
                  </a:cubicBezTo>
                  <a:cubicBezTo>
                    <a:pt x="17" y="99"/>
                    <a:pt x="9" y="69"/>
                    <a:pt x="21" y="52"/>
                  </a:cubicBezTo>
                  <a:cubicBezTo>
                    <a:pt x="28" y="56"/>
                    <a:pt x="60" y="89"/>
                    <a:pt x="66" y="93"/>
                  </a:cubicBezTo>
                  <a:cubicBezTo>
                    <a:pt x="49" y="74"/>
                    <a:pt x="41" y="60"/>
                    <a:pt x="37" y="47"/>
                  </a:cubicBezTo>
                  <a:cubicBezTo>
                    <a:pt x="31" y="33"/>
                    <a:pt x="31" y="8"/>
                    <a:pt x="48" y="0"/>
                  </a:cubicBezTo>
                  <a:cubicBezTo>
                    <a:pt x="56" y="19"/>
                    <a:pt x="85" y="67"/>
                    <a:pt x="102" y="87"/>
                  </a:cubicBezTo>
                  <a:cubicBezTo>
                    <a:pt x="103" y="86"/>
                    <a:pt x="105" y="84"/>
                    <a:pt x="107" y="83"/>
                  </a:cubicBezTo>
                  <a:cubicBezTo>
                    <a:pt x="111" y="96"/>
                    <a:pt x="122" y="112"/>
                    <a:pt x="132" y="120"/>
                  </a:cubicBezTo>
                  <a:cubicBezTo>
                    <a:pt x="133" y="119"/>
                    <a:pt x="134" y="116"/>
                    <a:pt x="136" y="113"/>
                  </a:cubicBezTo>
                  <a:cubicBezTo>
                    <a:pt x="147" y="129"/>
                    <a:pt x="175" y="152"/>
                    <a:pt x="184" y="165"/>
                  </a:cubicBezTo>
                  <a:cubicBezTo>
                    <a:pt x="191" y="176"/>
                    <a:pt x="192" y="185"/>
                    <a:pt x="182" y="195"/>
                  </a:cubicBezTo>
                  <a:cubicBezTo>
                    <a:pt x="178" y="199"/>
                    <a:pt x="170" y="206"/>
                    <a:pt x="177" y="216"/>
                  </a:cubicBezTo>
                  <a:cubicBezTo>
                    <a:pt x="187" y="231"/>
                    <a:pt x="211" y="231"/>
                    <a:pt x="218" y="217"/>
                  </a:cubicBezTo>
                  <a:cubicBezTo>
                    <a:pt x="203" y="216"/>
                    <a:pt x="198" y="197"/>
                    <a:pt x="208" y="186"/>
                  </a:cubicBezTo>
                  <a:cubicBezTo>
                    <a:pt x="212" y="193"/>
                    <a:pt x="220" y="197"/>
                    <a:pt x="229" y="193"/>
                  </a:cubicBezTo>
                  <a:cubicBezTo>
                    <a:pt x="235" y="191"/>
                    <a:pt x="239" y="188"/>
                    <a:pt x="241" y="185"/>
                  </a:cubicBezTo>
                  <a:cubicBezTo>
                    <a:pt x="229" y="189"/>
                    <a:pt x="219" y="182"/>
                    <a:pt x="220" y="169"/>
                  </a:cubicBezTo>
                  <a:cubicBezTo>
                    <a:pt x="230" y="178"/>
                    <a:pt x="240" y="169"/>
                    <a:pt x="242" y="167"/>
                  </a:cubicBezTo>
                  <a:cubicBezTo>
                    <a:pt x="248" y="160"/>
                    <a:pt x="250" y="152"/>
                    <a:pt x="248" y="139"/>
                  </a:cubicBezTo>
                  <a:cubicBezTo>
                    <a:pt x="245" y="128"/>
                    <a:pt x="234" y="111"/>
                    <a:pt x="227" y="105"/>
                  </a:cubicBezTo>
                  <a:cubicBezTo>
                    <a:pt x="226" y="106"/>
                    <a:pt x="224" y="108"/>
                    <a:pt x="220" y="108"/>
                  </a:cubicBezTo>
                  <a:cubicBezTo>
                    <a:pt x="218" y="107"/>
                    <a:pt x="214" y="105"/>
                    <a:pt x="212" y="105"/>
                  </a:cubicBezTo>
                  <a:cubicBezTo>
                    <a:pt x="205" y="102"/>
                    <a:pt x="197" y="104"/>
                    <a:pt x="193" y="107"/>
                  </a:cubicBezTo>
                  <a:cubicBezTo>
                    <a:pt x="184" y="112"/>
                    <a:pt x="185" y="118"/>
                    <a:pt x="185" y="122"/>
                  </a:cubicBezTo>
                  <a:cubicBezTo>
                    <a:pt x="172" y="115"/>
                    <a:pt x="177" y="103"/>
                    <a:pt x="193" y="98"/>
                  </a:cubicBezTo>
                  <a:cubicBezTo>
                    <a:pt x="182" y="98"/>
                    <a:pt x="172" y="109"/>
                    <a:pt x="170" y="110"/>
                  </a:cubicBezTo>
                  <a:cubicBezTo>
                    <a:pt x="163" y="115"/>
                    <a:pt x="154" y="114"/>
                    <a:pt x="149" y="111"/>
                  </a:cubicBezTo>
                  <a:cubicBezTo>
                    <a:pt x="139" y="106"/>
                    <a:pt x="136" y="94"/>
                    <a:pt x="139" y="91"/>
                  </a:cubicBezTo>
                  <a:cubicBezTo>
                    <a:pt x="140" y="96"/>
                    <a:pt x="144" y="100"/>
                    <a:pt x="149" y="100"/>
                  </a:cubicBezTo>
                  <a:cubicBezTo>
                    <a:pt x="158" y="101"/>
                    <a:pt x="167" y="98"/>
                    <a:pt x="174" y="95"/>
                  </a:cubicBezTo>
                  <a:cubicBezTo>
                    <a:pt x="179" y="92"/>
                    <a:pt x="189" y="91"/>
                    <a:pt x="195" y="91"/>
                  </a:cubicBezTo>
                  <a:cubicBezTo>
                    <a:pt x="183" y="84"/>
                    <a:pt x="165" y="85"/>
                    <a:pt x="159" y="95"/>
                  </a:cubicBezTo>
                  <a:cubicBezTo>
                    <a:pt x="155" y="92"/>
                    <a:pt x="152" y="89"/>
                    <a:pt x="151" y="83"/>
                  </a:cubicBezTo>
                  <a:cubicBezTo>
                    <a:pt x="148" y="65"/>
                    <a:pt x="161" y="56"/>
                    <a:pt x="176" y="56"/>
                  </a:cubicBezTo>
                  <a:cubicBezTo>
                    <a:pt x="176" y="52"/>
                    <a:pt x="179" y="50"/>
                    <a:pt x="183" y="51"/>
                  </a:cubicBezTo>
                  <a:cubicBezTo>
                    <a:pt x="182" y="49"/>
                    <a:pt x="184" y="47"/>
                    <a:pt x="186" y="47"/>
                  </a:cubicBezTo>
                  <a:lnTo>
                    <a:pt x="243" y="47"/>
                  </a:lnTo>
                  <a:cubicBezTo>
                    <a:pt x="255" y="47"/>
                    <a:pt x="275" y="46"/>
                    <a:pt x="277" y="43"/>
                  </a:cubicBezTo>
                  <a:cubicBezTo>
                    <a:pt x="277" y="50"/>
                    <a:pt x="261" y="59"/>
                    <a:pt x="251" y="61"/>
                  </a:cubicBezTo>
                  <a:cubicBezTo>
                    <a:pt x="259" y="62"/>
                    <a:pt x="267" y="61"/>
                    <a:pt x="274" y="58"/>
                  </a:cubicBezTo>
                  <a:cubicBezTo>
                    <a:pt x="270" y="63"/>
                    <a:pt x="266" y="67"/>
                    <a:pt x="259" y="69"/>
                  </a:cubicBezTo>
                  <a:cubicBezTo>
                    <a:pt x="266" y="78"/>
                    <a:pt x="281" y="83"/>
                    <a:pt x="295" y="82"/>
                  </a:cubicBezTo>
                  <a:cubicBezTo>
                    <a:pt x="291" y="86"/>
                    <a:pt x="285" y="89"/>
                    <a:pt x="279" y="88"/>
                  </a:cubicBezTo>
                  <a:cubicBezTo>
                    <a:pt x="291" y="106"/>
                    <a:pt x="301" y="126"/>
                    <a:pt x="304" y="153"/>
                  </a:cubicBezTo>
                  <a:lnTo>
                    <a:pt x="304" y="5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9" name="Freeform 984"/>
            <p:cNvSpPr>
              <a:spLocks/>
            </p:cNvSpPr>
            <p:nvPr userDrawn="1"/>
          </p:nvSpPr>
          <p:spPr bwMode="auto">
            <a:xfrm>
              <a:off x="324" y="447"/>
              <a:ext cx="7" cy="7"/>
            </a:xfrm>
            <a:custGeom>
              <a:avLst/>
              <a:gdLst>
                <a:gd name="T0" fmla="*/ 15 w 15"/>
                <a:gd name="T1" fmla="*/ 13 h 17"/>
                <a:gd name="T2" fmla="*/ 15 w 15"/>
                <a:gd name="T3" fmla="*/ 13 h 17"/>
                <a:gd name="T4" fmla="*/ 15 w 15"/>
                <a:gd name="T5" fmla="*/ 17 h 17"/>
                <a:gd name="T6" fmla="*/ 0 w 15"/>
                <a:gd name="T7" fmla="*/ 2 h 17"/>
                <a:gd name="T8" fmla="*/ 1 w 15"/>
                <a:gd name="T9" fmla="*/ 0 h 17"/>
                <a:gd name="T10" fmla="*/ 15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lnTo>
                    <a:pt x="15" y="13"/>
                  </a:lnTo>
                  <a:lnTo>
                    <a:pt x="15" y="17"/>
                  </a:lnTo>
                  <a:cubicBezTo>
                    <a:pt x="10" y="16"/>
                    <a:pt x="1" y="8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5"/>
                    <a:pt x="9" y="13"/>
                    <a:pt x="15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0" name="Freeform 985"/>
            <p:cNvSpPr>
              <a:spLocks/>
            </p:cNvSpPr>
            <p:nvPr userDrawn="1"/>
          </p:nvSpPr>
          <p:spPr bwMode="auto">
            <a:xfrm>
              <a:off x="323" y="398"/>
              <a:ext cx="8" cy="53"/>
            </a:xfrm>
            <a:custGeom>
              <a:avLst/>
              <a:gdLst>
                <a:gd name="T0" fmla="*/ 19 w 19"/>
                <a:gd name="T1" fmla="*/ 108 h 116"/>
                <a:gd name="T2" fmla="*/ 19 w 19"/>
                <a:gd name="T3" fmla="*/ 108 h 116"/>
                <a:gd name="T4" fmla="*/ 19 w 19"/>
                <a:gd name="T5" fmla="*/ 116 h 116"/>
                <a:gd name="T6" fmla="*/ 7 w 19"/>
                <a:gd name="T7" fmla="*/ 104 h 116"/>
                <a:gd name="T8" fmla="*/ 12 w 19"/>
                <a:gd name="T9" fmla="*/ 94 h 116"/>
                <a:gd name="T10" fmla="*/ 6 w 19"/>
                <a:gd name="T11" fmla="*/ 96 h 116"/>
                <a:gd name="T12" fmla="*/ 7 w 19"/>
                <a:gd name="T13" fmla="*/ 71 h 116"/>
                <a:gd name="T14" fmla="*/ 4 w 19"/>
                <a:gd name="T15" fmla="*/ 96 h 116"/>
                <a:gd name="T16" fmla="*/ 2 w 19"/>
                <a:gd name="T17" fmla="*/ 96 h 116"/>
                <a:gd name="T18" fmla="*/ 7 w 19"/>
                <a:gd name="T19" fmla="*/ 45 h 116"/>
                <a:gd name="T20" fmla="*/ 16 w 19"/>
                <a:gd name="T21" fmla="*/ 0 h 116"/>
                <a:gd name="T22" fmla="*/ 18 w 19"/>
                <a:gd name="T23" fmla="*/ 54 h 116"/>
                <a:gd name="T24" fmla="*/ 19 w 19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6">
                  <a:moveTo>
                    <a:pt x="19" y="108"/>
                  </a:moveTo>
                  <a:lnTo>
                    <a:pt x="19" y="108"/>
                  </a:lnTo>
                  <a:lnTo>
                    <a:pt x="19" y="116"/>
                  </a:lnTo>
                  <a:cubicBezTo>
                    <a:pt x="13" y="114"/>
                    <a:pt x="8" y="107"/>
                    <a:pt x="7" y="104"/>
                  </a:cubicBezTo>
                  <a:cubicBezTo>
                    <a:pt x="10" y="101"/>
                    <a:pt x="11" y="97"/>
                    <a:pt x="12" y="94"/>
                  </a:cubicBezTo>
                  <a:cubicBezTo>
                    <a:pt x="9" y="96"/>
                    <a:pt x="8" y="96"/>
                    <a:pt x="6" y="96"/>
                  </a:cubicBezTo>
                  <a:cubicBezTo>
                    <a:pt x="5" y="90"/>
                    <a:pt x="6" y="79"/>
                    <a:pt x="7" y="71"/>
                  </a:cubicBezTo>
                  <a:cubicBezTo>
                    <a:pt x="5" y="76"/>
                    <a:pt x="3" y="89"/>
                    <a:pt x="4" y="96"/>
                  </a:cubicBezTo>
                  <a:cubicBezTo>
                    <a:pt x="4" y="96"/>
                    <a:pt x="2" y="96"/>
                    <a:pt x="2" y="96"/>
                  </a:cubicBezTo>
                  <a:cubicBezTo>
                    <a:pt x="0" y="82"/>
                    <a:pt x="3" y="61"/>
                    <a:pt x="7" y="45"/>
                  </a:cubicBezTo>
                  <a:cubicBezTo>
                    <a:pt x="11" y="28"/>
                    <a:pt x="14" y="17"/>
                    <a:pt x="16" y="0"/>
                  </a:cubicBezTo>
                  <a:cubicBezTo>
                    <a:pt x="18" y="14"/>
                    <a:pt x="18" y="36"/>
                    <a:pt x="18" y="54"/>
                  </a:cubicBezTo>
                  <a:cubicBezTo>
                    <a:pt x="17" y="60"/>
                    <a:pt x="18" y="99"/>
                    <a:pt x="19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1" name="Freeform 986"/>
            <p:cNvSpPr>
              <a:spLocks/>
            </p:cNvSpPr>
            <p:nvPr userDrawn="1"/>
          </p:nvSpPr>
          <p:spPr bwMode="auto">
            <a:xfrm>
              <a:off x="306" y="393"/>
              <a:ext cx="22" cy="57"/>
            </a:xfrm>
            <a:custGeom>
              <a:avLst/>
              <a:gdLst>
                <a:gd name="T0" fmla="*/ 48 w 50"/>
                <a:gd name="T1" fmla="*/ 0 h 125"/>
                <a:gd name="T2" fmla="*/ 48 w 50"/>
                <a:gd name="T3" fmla="*/ 0 h 125"/>
                <a:gd name="T4" fmla="*/ 38 w 50"/>
                <a:gd name="T5" fmla="*/ 47 h 125"/>
                <a:gd name="T6" fmla="*/ 25 w 50"/>
                <a:gd name="T7" fmla="*/ 84 h 125"/>
                <a:gd name="T8" fmla="*/ 45 w 50"/>
                <a:gd name="T9" fmla="*/ 111 h 125"/>
                <a:gd name="T10" fmla="*/ 31 w 50"/>
                <a:gd name="T11" fmla="*/ 122 h 125"/>
                <a:gd name="T12" fmla="*/ 4 w 50"/>
                <a:gd name="T13" fmla="*/ 112 h 125"/>
                <a:gd name="T14" fmla="*/ 2 w 50"/>
                <a:gd name="T15" fmla="*/ 107 h 125"/>
                <a:gd name="T16" fmla="*/ 11 w 50"/>
                <a:gd name="T17" fmla="*/ 108 h 125"/>
                <a:gd name="T18" fmla="*/ 0 w 50"/>
                <a:gd name="T19" fmla="*/ 89 h 125"/>
                <a:gd name="T20" fmla="*/ 1 w 50"/>
                <a:gd name="T21" fmla="*/ 81 h 125"/>
                <a:gd name="T22" fmla="*/ 13 w 50"/>
                <a:gd name="T23" fmla="*/ 65 h 125"/>
                <a:gd name="T24" fmla="*/ 8 w 50"/>
                <a:gd name="T25" fmla="*/ 66 h 125"/>
                <a:gd name="T26" fmla="*/ 29 w 50"/>
                <a:gd name="T27" fmla="*/ 33 h 125"/>
                <a:gd name="T28" fmla="*/ 48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48" y="0"/>
                  </a:moveTo>
                  <a:lnTo>
                    <a:pt x="48" y="0"/>
                  </a:lnTo>
                  <a:cubicBezTo>
                    <a:pt x="50" y="12"/>
                    <a:pt x="42" y="34"/>
                    <a:pt x="38" y="47"/>
                  </a:cubicBezTo>
                  <a:cubicBezTo>
                    <a:pt x="33" y="59"/>
                    <a:pt x="26" y="69"/>
                    <a:pt x="25" y="84"/>
                  </a:cubicBezTo>
                  <a:cubicBezTo>
                    <a:pt x="24" y="101"/>
                    <a:pt x="30" y="113"/>
                    <a:pt x="45" y="111"/>
                  </a:cubicBezTo>
                  <a:cubicBezTo>
                    <a:pt x="43" y="117"/>
                    <a:pt x="38" y="120"/>
                    <a:pt x="31" y="122"/>
                  </a:cubicBezTo>
                  <a:cubicBezTo>
                    <a:pt x="19" y="125"/>
                    <a:pt x="9" y="119"/>
                    <a:pt x="4" y="112"/>
                  </a:cubicBezTo>
                  <a:cubicBezTo>
                    <a:pt x="3" y="110"/>
                    <a:pt x="3" y="109"/>
                    <a:pt x="2" y="107"/>
                  </a:cubicBezTo>
                  <a:cubicBezTo>
                    <a:pt x="5" y="104"/>
                    <a:pt x="10" y="106"/>
                    <a:pt x="11" y="108"/>
                  </a:cubicBezTo>
                  <a:cubicBezTo>
                    <a:pt x="16" y="97"/>
                    <a:pt x="10" y="91"/>
                    <a:pt x="0" y="89"/>
                  </a:cubicBezTo>
                  <a:cubicBezTo>
                    <a:pt x="0" y="86"/>
                    <a:pt x="0" y="83"/>
                    <a:pt x="1" y="81"/>
                  </a:cubicBezTo>
                  <a:cubicBezTo>
                    <a:pt x="10" y="80"/>
                    <a:pt x="13" y="70"/>
                    <a:pt x="13" y="65"/>
                  </a:cubicBezTo>
                  <a:cubicBezTo>
                    <a:pt x="11" y="66"/>
                    <a:pt x="9" y="66"/>
                    <a:pt x="8" y="66"/>
                  </a:cubicBezTo>
                  <a:cubicBezTo>
                    <a:pt x="11" y="56"/>
                    <a:pt x="21" y="43"/>
                    <a:pt x="29" y="33"/>
                  </a:cubicBezTo>
                  <a:cubicBezTo>
                    <a:pt x="36" y="25"/>
                    <a:pt x="45" y="13"/>
                    <a:pt x="4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2" name="Freeform 987"/>
            <p:cNvSpPr>
              <a:spLocks/>
            </p:cNvSpPr>
            <p:nvPr userDrawn="1"/>
          </p:nvSpPr>
          <p:spPr bwMode="auto">
            <a:xfrm>
              <a:off x="278" y="388"/>
              <a:ext cx="49" cy="58"/>
            </a:xfrm>
            <a:custGeom>
              <a:avLst/>
              <a:gdLst>
                <a:gd name="T0" fmla="*/ 105 w 110"/>
                <a:gd name="T1" fmla="*/ 0 h 127"/>
                <a:gd name="T2" fmla="*/ 105 w 110"/>
                <a:gd name="T3" fmla="*/ 0 h 127"/>
                <a:gd name="T4" fmla="*/ 102 w 110"/>
                <a:gd name="T5" fmla="*/ 20 h 127"/>
                <a:gd name="T6" fmla="*/ 73 w 110"/>
                <a:gd name="T7" fmla="*/ 48 h 127"/>
                <a:gd name="T8" fmla="*/ 60 w 110"/>
                <a:gd name="T9" fmla="*/ 61 h 127"/>
                <a:gd name="T10" fmla="*/ 66 w 110"/>
                <a:gd name="T11" fmla="*/ 81 h 127"/>
                <a:gd name="T12" fmla="*/ 71 w 110"/>
                <a:gd name="T13" fmla="*/ 80 h 127"/>
                <a:gd name="T14" fmla="*/ 66 w 110"/>
                <a:gd name="T15" fmla="*/ 87 h 127"/>
                <a:gd name="T16" fmla="*/ 48 w 110"/>
                <a:gd name="T17" fmla="*/ 82 h 127"/>
                <a:gd name="T18" fmla="*/ 52 w 110"/>
                <a:gd name="T19" fmla="*/ 103 h 127"/>
                <a:gd name="T20" fmla="*/ 72 w 110"/>
                <a:gd name="T21" fmla="*/ 114 h 127"/>
                <a:gd name="T22" fmla="*/ 57 w 110"/>
                <a:gd name="T23" fmla="*/ 118 h 127"/>
                <a:gd name="T24" fmla="*/ 27 w 110"/>
                <a:gd name="T25" fmla="*/ 110 h 127"/>
                <a:gd name="T26" fmla="*/ 25 w 110"/>
                <a:gd name="T27" fmla="*/ 93 h 127"/>
                <a:gd name="T28" fmla="*/ 12 w 110"/>
                <a:gd name="T29" fmla="*/ 114 h 127"/>
                <a:gd name="T30" fmla="*/ 3 w 110"/>
                <a:gd name="T31" fmla="*/ 97 h 127"/>
                <a:gd name="T32" fmla="*/ 22 w 110"/>
                <a:gd name="T33" fmla="*/ 74 h 127"/>
                <a:gd name="T34" fmla="*/ 8 w 110"/>
                <a:gd name="T35" fmla="*/ 65 h 127"/>
                <a:gd name="T36" fmla="*/ 16 w 110"/>
                <a:gd name="T37" fmla="*/ 48 h 127"/>
                <a:gd name="T38" fmla="*/ 34 w 110"/>
                <a:gd name="T39" fmla="*/ 60 h 127"/>
                <a:gd name="T40" fmla="*/ 56 w 110"/>
                <a:gd name="T41" fmla="*/ 43 h 127"/>
                <a:gd name="T42" fmla="*/ 90 w 110"/>
                <a:gd name="T43" fmla="*/ 26 h 127"/>
                <a:gd name="T44" fmla="*/ 105 w 110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27">
                  <a:moveTo>
                    <a:pt x="105" y="0"/>
                  </a:moveTo>
                  <a:lnTo>
                    <a:pt x="105" y="0"/>
                  </a:lnTo>
                  <a:cubicBezTo>
                    <a:pt x="110" y="8"/>
                    <a:pt x="106" y="15"/>
                    <a:pt x="102" y="20"/>
                  </a:cubicBezTo>
                  <a:cubicBezTo>
                    <a:pt x="94" y="31"/>
                    <a:pt x="84" y="40"/>
                    <a:pt x="73" y="48"/>
                  </a:cubicBezTo>
                  <a:cubicBezTo>
                    <a:pt x="69" y="52"/>
                    <a:pt x="63" y="55"/>
                    <a:pt x="60" y="61"/>
                  </a:cubicBezTo>
                  <a:cubicBezTo>
                    <a:pt x="56" y="68"/>
                    <a:pt x="57" y="80"/>
                    <a:pt x="66" y="81"/>
                  </a:cubicBezTo>
                  <a:cubicBezTo>
                    <a:pt x="68" y="81"/>
                    <a:pt x="70" y="80"/>
                    <a:pt x="71" y="80"/>
                  </a:cubicBezTo>
                  <a:cubicBezTo>
                    <a:pt x="71" y="82"/>
                    <a:pt x="69" y="86"/>
                    <a:pt x="66" y="87"/>
                  </a:cubicBezTo>
                  <a:cubicBezTo>
                    <a:pt x="59" y="92"/>
                    <a:pt x="51" y="86"/>
                    <a:pt x="48" y="82"/>
                  </a:cubicBezTo>
                  <a:cubicBezTo>
                    <a:pt x="39" y="90"/>
                    <a:pt x="44" y="101"/>
                    <a:pt x="52" y="103"/>
                  </a:cubicBezTo>
                  <a:cubicBezTo>
                    <a:pt x="61" y="104"/>
                    <a:pt x="73" y="104"/>
                    <a:pt x="72" y="114"/>
                  </a:cubicBezTo>
                  <a:cubicBezTo>
                    <a:pt x="65" y="111"/>
                    <a:pt x="61" y="115"/>
                    <a:pt x="57" y="118"/>
                  </a:cubicBezTo>
                  <a:cubicBezTo>
                    <a:pt x="45" y="127"/>
                    <a:pt x="32" y="121"/>
                    <a:pt x="27" y="110"/>
                  </a:cubicBezTo>
                  <a:cubicBezTo>
                    <a:pt x="26" y="107"/>
                    <a:pt x="24" y="97"/>
                    <a:pt x="25" y="93"/>
                  </a:cubicBezTo>
                  <a:cubicBezTo>
                    <a:pt x="13" y="98"/>
                    <a:pt x="17" y="109"/>
                    <a:pt x="12" y="114"/>
                  </a:cubicBezTo>
                  <a:cubicBezTo>
                    <a:pt x="12" y="106"/>
                    <a:pt x="4" y="103"/>
                    <a:pt x="3" y="97"/>
                  </a:cubicBezTo>
                  <a:cubicBezTo>
                    <a:pt x="0" y="87"/>
                    <a:pt x="8" y="74"/>
                    <a:pt x="22" y="74"/>
                  </a:cubicBezTo>
                  <a:cubicBezTo>
                    <a:pt x="14" y="74"/>
                    <a:pt x="9" y="71"/>
                    <a:pt x="8" y="65"/>
                  </a:cubicBezTo>
                  <a:cubicBezTo>
                    <a:pt x="6" y="55"/>
                    <a:pt x="11" y="50"/>
                    <a:pt x="16" y="48"/>
                  </a:cubicBezTo>
                  <a:cubicBezTo>
                    <a:pt x="12" y="56"/>
                    <a:pt x="21" y="67"/>
                    <a:pt x="34" y="60"/>
                  </a:cubicBezTo>
                  <a:cubicBezTo>
                    <a:pt x="40" y="57"/>
                    <a:pt x="48" y="47"/>
                    <a:pt x="56" y="43"/>
                  </a:cubicBezTo>
                  <a:cubicBezTo>
                    <a:pt x="68" y="37"/>
                    <a:pt x="77" y="35"/>
                    <a:pt x="90" y="26"/>
                  </a:cubicBezTo>
                  <a:cubicBezTo>
                    <a:pt x="98" y="21"/>
                    <a:pt x="105" y="12"/>
                    <a:pt x="10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3" name="Freeform 988"/>
            <p:cNvSpPr>
              <a:spLocks/>
            </p:cNvSpPr>
            <p:nvPr userDrawn="1"/>
          </p:nvSpPr>
          <p:spPr bwMode="auto">
            <a:xfrm>
              <a:off x="311" y="383"/>
              <a:ext cx="13" cy="16"/>
            </a:xfrm>
            <a:custGeom>
              <a:avLst/>
              <a:gdLst>
                <a:gd name="T0" fmla="*/ 20 w 30"/>
                <a:gd name="T1" fmla="*/ 0 h 34"/>
                <a:gd name="T2" fmla="*/ 20 w 30"/>
                <a:gd name="T3" fmla="*/ 0 h 34"/>
                <a:gd name="T4" fmla="*/ 15 w 30"/>
                <a:gd name="T5" fmla="*/ 30 h 34"/>
                <a:gd name="T6" fmla="*/ 0 w 30"/>
                <a:gd name="T7" fmla="*/ 34 h 34"/>
                <a:gd name="T8" fmla="*/ 14 w 30"/>
                <a:gd name="T9" fmla="*/ 22 h 34"/>
                <a:gd name="T10" fmla="*/ 20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0" y="0"/>
                  </a:moveTo>
                  <a:lnTo>
                    <a:pt x="20" y="0"/>
                  </a:lnTo>
                  <a:cubicBezTo>
                    <a:pt x="30" y="15"/>
                    <a:pt x="24" y="31"/>
                    <a:pt x="15" y="30"/>
                  </a:cubicBezTo>
                  <a:cubicBezTo>
                    <a:pt x="8" y="30"/>
                    <a:pt x="5" y="30"/>
                    <a:pt x="0" y="34"/>
                  </a:cubicBezTo>
                  <a:cubicBezTo>
                    <a:pt x="2" y="27"/>
                    <a:pt x="11" y="24"/>
                    <a:pt x="14" y="22"/>
                  </a:cubicBezTo>
                  <a:cubicBezTo>
                    <a:pt x="19" y="18"/>
                    <a:pt x="22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4" name="Freeform 989"/>
            <p:cNvSpPr>
              <a:spLocks/>
            </p:cNvSpPr>
            <p:nvPr userDrawn="1"/>
          </p:nvSpPr>
          <p:spPr bwMode="auto">
            <a:xfrm>
              <a:off x="281" y="377"/>
              <a:ext cx="4" cy="14"/>
            </a:xfrm>
            <a:custGeom>
              <a:avLst/>
              <a:gdLst>
                <a:gd name="T0" fmla="*/ 4 w 9"/>
                <a:gd name="T1" fmla="*/ 0 h 31"/>
                <a:gd name="T2" fmla="*/ 4 w 9"/>
                <a:gd name="T3" fmla="*/ 0 h 31"/>
                <a:gd name="T4" fmla="*/ 4 w 9"/>
                <a:gd name="T5" fmla="*/ 12 h 31"/>
                <a:gd name="T6" fmla="*/ 9 w 9"/>
                <a:gd name="T7" fmla="*/ 8 h 31"/>
                <a:gd name="T8" fmla="*/ 8 w 9"/>
                <a:gd name="T9" fmla="*/ 25 h 31"/>
                <a:gd name="T10" fmla="*/ 3 w 9"/>
                <a:gd name="T11" fmla="*/ 31 h 31"/>
                <a:gd name="T12" fmla="*/ 2 w 9"/>
                <a:gd name="T13" fmla="*/ 26 h 31"/>
                <a:gd name="T14" fmla="*/ 0 w 9"/>
                <a:gd name="T15" fmla="*/ 9 h 31"/>
                <a:gd name="T16" fmla="*/ 4 w 9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1">
                  <a:moveTo>
                    <a:pt x="4" y="0"/>
                  </a:moveTo>
                  <a:lnTo>
                    <a:pt x="4" y="0"/>
                  </a:lnTo>
                  <a:cubicBezTo>
                    <a:pt x="3" y="5"/>
                    <a:pt x="3" y="8"/>
                    <a:pt x="4" y="12"/>
                  </a:cubicBezTo>
                  <a:cubicBezTo>
                    <a:pt x="6" y="11"/>
                    <a:pt x="8" y="9"/>
                    <a:pt x="9" y="8"/>
                  </a:cubicBezTo>
                  <a:cubicBezTo>
                    <a:pt x="8" y="12"/>
                    <a:pt x="8" y="20"/>
                    <a:pt x="8" y="25"/>
                  </a:cubicBezTo>
                  <a:cubicBezTo>
                    <a:pt x="7" y="26"/>
                    <a:pt x="5" y="29"/>
                    <a:pt x="3" y="31"/>
                  </a:cubicBezTo>
                  <a:cubicBezTo>
                    <a:pt x="3" y="31"/>
                    <a:pt x="2" y="28"/>
                    <a:pt x="2" y="26"/>
                  </a:cubicBezTo>
                  <a:cubicBezTo>
                    <a:pt x="4" y="20"/>
                    <a:pt x="3" y="14"/>
                    <a:pt x="0" y="9"/>
                  </a:cubicBezTo>
                  <a:cubicBezTo>
                    <a:pt x="0" y="8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5" name="Freeform 990"/>
            <p:cNvSpPr>
              <a:spLocks/>
            </p:cNvSpPr>
            <p:nvPr userDrawn="1"/>
          </p:nvSpPr>
          <p:spPr bwMode="auto">
            <a:xfrm>
              <a:off x="285" y="377"/>
              <a:ext cx="7" cy="17"/>
            </a:xfrm>
            <a:custGeom>
              <a:avLst/>
              <a:gdLst>
                <a:gd name="T0" fmla="*/ 10 w 15"/>
                <a:gd name="T1" fmla="*/ 1 h 37"/>
                <a:gd name="T2" fmla="*/ 10 w 15"/>
                <a:gd name="T3" fmla="*/ 1 h 37"/>
                <a:gd name="T4" fmla="*/ 15 w 15"/>
                <a:gd name="T5" fmla="*/ 0 h 37"/>
                <a:gd name="T6" fmla="*/ 10 w 15"/>
                <a:gd name="T7" fmla="*/ 12 h 37"/>
                <a:gd name="T8" fmla="*/ 2 w 15"/>
                <a:gd name="T9" fmla="*/ 37 h 37"/>
                <a:gd name="T10" fmla="*/ 2 w 15"/>
                <a:gd name="T11" fmla="*/ 31 h 37"/>
                <a:gd name="T12" fmla="*/ 2 w 15"/>
                <a:gd name="T13" fmla="*/ 6 h 37"/>
                <a:gd name="T14" fmla="*/ 7 w 15"/>
                <a:gd name="T15" fmla="*/ 2 h 37"/>
                <a:gd name="T16" fmla="*/ 5 w 15"/>
                <a:gd name="T17" fmla="*/ 19 h 37"/>
                <a:gd name="T18" fmla="*/ 10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10" y="1"/>
                  </a:moveTo>
                  <a:lnTo>
                    <a:pt x="10" y="1"/>
                  </a:lnTo>
                  <a:cubicBezTo>
                    <a:pt x="11" y="0"/>
                    <a:pt x="13" y="0"/>
                    <a:pt x="15" y="0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23"/>
                    <a:pt x="12" y="33"/>
                    <a:pt x="2" y="37"/>
                  </a:cubicBezTo>
                  <a:cubicBezTo>
                    <a:pt x="2" y="37"/>
                    <a:pt x="2" y="32"/>
                    <a:pt x="2" y="31"/>
                  </a:cubicBezTo>
                  <a:cubicBezTo>
                    <a:pt x="0" y="21"/>
                    <a:pt x="1" y="12"/>
                    <a:pt x="2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5" y="7"/>
                    <a:pt x="4" y="14"/>
                    <a:pt x="5" y="19"/>
                  </a:cubicBezTo>
                  <a:cubicBezTo>
                    <a:pt x="6" y="12"/>
                    <a:pt x="6" y="7"/>
                    <a:pt x="1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6" name="Freeform 991"/>
            <p:cNvSpPr>
              <a:spLocks/>
            </p:cNvSpPr>
            <p:nvPr userDrawn="1"/>
          </p:nvSpPr>
          <p:spPr bwMode="auto">
            <a:xfrm>
              <a:off x="290" y="374"/>
              <a:ext cx="7" cy="19"/>
            </a:xfrm>
            <a:custGeom>
              <a:avLst/>
              <a:gdLst>
                <a:gd name="T0" fmla="*/ 16 w 16"/>
                <a:gd name="T1" fmla="*/ 0 h 42"/>
                <a:gd name="T2" fmla="*/ 16 w 16"/>
                <a:gd name="T3" fmla="*/ 0 h 42"/>
                <a:gd name="T4" fmla="*/ 8 w 16"/>
                <a:gd name="T5" fmla="*/ 24 h 42"/>
                <a:gd name="T6" fmla="*/ 9 w 16"/>
                <a:gd name="T7" fmla="*/ 42 h 42"/>
                <a:gd name="T8" fmla="*/ 2 w 16"/>
                <a:gd name="T9" fmla="*/ 27 h 42"/>
                <a:gd name="T10" fmla="*/ 16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lnTo>
                    <a:pt x="16" y="0"/>
                  </a:lnTo>
                  <a:cubicBezTo>
                    <a:pt x="9" y="7"/>
                    <a:pt x="6" y="15"/>
                    <a:pt x="8" y="24"/>
                  </a:cubicBezTo>
                  <a:cubicBezTo>
                    <a:pt x="8" y="31"/>
                    <a:pt x="12" y="33"/>
                    <a:pt x="9" y="42"/>
                  </a:cubicBezTo>
                  <a:cubicBezTo>
                    <a:pt x="9" y="37"/>
                    <a:pt x="3" y="34"/>
                    <a:pt x="2" y="27"/>
                  </a:cubicBezTo>
                  <a:cubicBezTo>
                    <a:pt x="0" y="14"/>
                    <a:pt x="8" y="4"/>
                    <a:pt x="1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7" name="Freeform 992"/>
            <p:cNvSpPr>
              <a:spLocks/>
            </p:cNvSpPr>
            <p:nvPr userDrawn="1"/>
          </p:nvSpPr>
          <p:spPr bwMode="auto">
            <a:xfrm>
              <a:off x="316" y="372"/>
              <a:ext cx="9" cy="21"/>
            </a:xfrm>
            <a:custGeom>
              <a:avLst/>
              <a:gdLst>
                <a:gd name="T0" fmla="*/ 0 w 21"/>
                <a:gd name="T1" fmla="*/ 0 h 46"/>
                <a:gd name="T2" fmla="*/ 0 w 21"/>
                <a:gd name="T3" fmla="*/ 0 h 46"/>
                <a:gd name="T4" fmla="*/ 13 w 21"/>
                <a:gd name="T5" fmla="*/ 16 h 46"/>
                <a:gd name="T6" fmla="*/ 16 w 21"/>
                <a:gd name="T7" fmla="*/ 46 h 46"/>
                <a:gd name="T8" fmla="*/ 6 w 21"/>
                <a:gd name="T9" fmla="*/ 21 h 46"/>
                <a:gd name="T10" fmla="*/ 0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lnTo>
                    <a:pt x="0" y="0"/>
                  </a:lnTo>
                  <a:cubicBezTo>
                    <a:pt x="4" y="9"/>
                    <a:pt x="11" y="15"/>
                    <a:pt x="13" y="16"/>
                  </a:cubicBezTo>
                  <a:cubicBezTo>
                    <a:pt x="18" y="30"/>
                    <a:pt x="21" y="37"/>
                    <a:pt x="16" y="46"/>
                  </a:cubicBezTo>
                  <a:cubicBezTo>
                    <a:pt x="16" y="33"/>
                    <a:pt x="12" y="27"/>
                    <a:pt x="6" y="21"/>
                  </a:cubicBezTo>
                  <a:cubicBezTo>
                    <a:pt x="5" y="18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8" name="Freeform 993"/>
            <p:cNvSpPr>
              <a:spLocks/>
            </p:cNvSpPr>
            <p:nvPr userDrawn="1"/>
          </p:nvSpPr>
          <p:spPr bwMode="auto">
            <a:xfrm>
              <a:off x="291" y="372"/>
              <a:ext cx="19" cy="21"/>
            </a:xfrm>
            <a:custGeom>
              <a:avLst/>
              <a:gdLst>
                <a:gd name="T0" fmla="*/ 26 w 43"/>
                <a:gd name="T1" fmla="*/ 0 h 47"/>
                <a:gd name="T2" fmla="*/ 26 w 43"/>
                <a:gd name="T3" fmla="*/ 0 h 47"/>
                <a:gd name="T4" fmla="*/ 43 w 43"/>
                <a:gd name="T5" fmla="*/ 4 h 47"/>
                <a:gd name="T6" fmla="*/ 16 w 43"/>
                <a:gd name="T7" fmla="*/ 21 h 47"/>
                <a:gd name="T8" fmla="*/ 31 w 43"/>
                <a:gd name="T9" fmla="*/ 38 h 47"/>
                <a:gd name="T10" fmla="*/ 21 w 43"/>
                <a:gd name="T11" fmla="*/ 40 h 47"/>
                <a:gd name="T12" fmla="*/ 35 w 43"/>
                <a:gd name="T13" fmla="*/ 37 h 47"/>
                <a:gd name="T14" fmla="*/ 11 w 43"/>
                <a:gd name="T15" fmla="*/ 38 h 47"/>
                <a:gd name="T16" fmla="*/ 26 w 43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26" y="0"/>
                  </a:moveTo>
                  <a:lnTo>
                    <a:pt x="26" y="0"/>
                  </a:lnTo>
                  <a:cubicBezTo>
                    <a:pt x="31" y="0"/>
                    <a:pt x="38" y="1"/>
                    <a:pt x="43" y="4"/>
                  </a:cubicBezTo>
                  <a:cubicBezTo>
                    <a:pt x="27" y="2"/>
                    <a:pt x="17" y="9"/>
                    <a:pt x="16" y="21"/>
                  </a:cubicBezTo>
                  <a:cubicBezTo>
                    <a:pt x="14" y="29"/>
                    <a:pt x="19" y="39"/>
                    <a:pt x="31" y="38"/>
                  </a:cubicBezTo>
                  <a:cubicBezTo>
                    <a:pt x="30" y="39"/>
                    <a:pt x="26" y="41"/>
                    <a:pt x="21" y="40"/>
                  </a:cubicBezTo>
                  <a:cubicBezTo>
                    <a:pt x="27" y="43"/>
                    <a:pt x="31" y="40"/>
                    <a:pt x="35" y="37"/>
                  </a:cubicBezTo>
                  <a:cubicBezTo>
                    <a:pt x="31" y="45"/>
                    <a:pt x="17" y="47"/>
                    <a:pt x="11" y="38"/>
                  </a:cubicBezTo>
                  <a:cubicBezTo>
                    <a:pt x="0" y="24"/>
                    <a:pt x="10" y="2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9" name="Freeform 994"/>
            <p:cNvSpPr>
              <a:spLocks/>
            </p:cNvSpPr>
            <p:nvPr userDrawn="1"/>
          </p:nvSpPr>
          <p:spPr bwMode="auto">
            <a:xfrm>
              <a:off x="321" y="370"/>
              <a:ext cx="10" cy="27"/>
            </a:xfrm>
            <a:custGeom>
              <a:avLst/>
              <a:gdLst>
                <a:gd name="T0" fmla="*/ 22 w 22"/>
                <a:gd name="T1" fmla="*/ 50 h 60"/>
                <a:gd name="T2" fmla="*/ 22 w 22"/>
                <a:gd name="T3" fmla="*/ 50 h 60"/>
                <a:gd name="T4" fmla="*/ 22 w 22"/>
                <a:gd name="T5" fmla="*/ 60 h 60"/>
                <a:gd name="T6" fmla="*/ 0 w 22"/>
                <a:gd name="T7" fmla="*/ 0 h 60"/>
                <a:gd name="T8" fmla="*/ 11 w 22"/>
                <a:gd name="T9" fmla="*/ 26 h 60"/>
                <a:gd name="T10" fmla="*/ 21 w 22"/>
                <a:gd name="T11" fmla="*/ 41 h 60"/>
                <a:gd name="T12" fmla="*/ 22 w 22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0">
                  <a:moveTo>
                    <a:pt x="22" y="50"/>
                  </a:moveTo>
                  <a:lnTo>
                    <a:pt x="22" y="50"/>
                  </a:lnTo>
                  <a:lnTo>
                    <a:pt x="22" y="60"/>
                  </a:lnTo>
                  <a:cubicBezTo>
                    <a:pt x="13" y="44"/>
                    <a:pt x="1" y="27"/>
                    <a:pt x="0" y="0"/>
                  </a:cubicBezTo>
                  <a:cubicBezTo>
                    <a:pt x="2" y="10"/>
                    <a:pt x="6" y="18"/>
                    <a:pt x="11" y="26"/>
                  </a:cubicBezTo>
                  <a:cubicBezTo>
                    <a:pt x="14" y="30"/>
                    <a:pt x="20" y="35"/>
                    <a:pt x="21" y="41"/>
                  </a:cubicBezTo>
                  <a:cubicBezTo>
                    <a:pt x="21" y="44"/>
                    <a:pt x="20" y="47"/>
                    <a:pt x="22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0" name="Freeform 995"/>
            <p:cNvSpPr>
              <a:spLocks/>
            </p:cNvSpPr>
            <p:nvPr userDrawn="1"/>
          </p:nvSpPr>
          <p:spPr bwMode="auto">
            <a:xfrm>
              <a:off x="283" y="369"/>
              <a:ext cx="11" cy="11"/>
            </a:xfrm>
            <a:custGeom>
              <a:avLst/>
              <a:gdLst>
                <a:gd name="T0" fmla="*/ 20 w 25"/>
                <a:gd name="T1" fmla="*/ 0 h 24"/>
                <a:gd name="T2" fmla="*/ 20 w 25"/>
                <a:gd name="T3" fmla="*/ 0 h 24"/>
                <a:gd name="T4" fmla="*/ 8 w 25"/>
                <a:gd name="T5" fmla="*/ 12 h 24"/>
                <a:gd name="T6" fmla="*/ 25 w 25"/>
                <a:gd name="T7" fmla="*/ 3 h 24"/>
                <a:gd name="T8" fmla="*/ 17 w 25"/>
                <a:gd name="T9" fmla="*/ 15 h 24"/>
                <a:gd name="T10" fmla="*/ 0 w 25"/>
                <a:gd name="T11" fmla="*/ 24 h 24"/>
                <a:gd name="T12" fmla="*/ 20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0" y="0"/>
                  </a:moveTo>
                  <a:lnTo>
                    <a:pt x="20" y="0"/>
                  </a:lnTo>
                  <a:cubicBezTo>
                    <a:pt x="19" y="2"/>
                    <a:pt x="12" y="8"/>
                    <a:pt x="8" y="12"/>
                  </a:cubicBezTo>
                  <a:cubicBezTo>
                    <a:pt x="13" y="10"/>
                    <a:pt x="19" y="5"/>
                    <a:pt x="25" y="3"/>
                  </a:cubicBezTo>
                  <a:cubicBezTo>
                    <a:pt x="24" y="4"/>
                    <a:pt x="18" y="14"/>
                    <a:pt x="17" y="15"/>
                  </a:cubicBezTo>
                  <a:cubicBezTo>
                    <a:pt x="10" y="17"/>
                    <a:pt x="5" y="20"/>
                    <a:pt x="0" y="24"/>
                  </a:cubicBezTo>
                  <a:cubicBezTo>
                    <a:pt x="0" y="7"/>
                    <a:pt x="8" y="2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1" name="Freeform 996"/>
            <p:cNvSpPr>
              <a:spLocks/>
            </p:cNvSpPr>
            <p:nvPr userDrawn="1"/>
          </p:nvSpPr>
          <p:spPr bwMode="auto">
            <a:xfrm>
              <a:off x="282" y="369"/>
              <a:ext cx="4" cy="3"/>
            </a:xfrm>
            <a:custGeom>
              <a:avLst/>
              <a:gdLst>
                <a:gd name="T0" fmla="*/ 4 w 9"/>
                <a:gd name="T1" fmla="*/ 1 h 6"/>
                <a:gd name="T2" fmla="*/ 4 w 9"/>
                <a:gd name="T3" fmla="*/ 1 h 6"/>
                <a:gd name="T4" fmla="*/ 9 w 9"/>
                <a:gd name="T5" fmla="*/ 0 h 6"/>
                <a:gd name="T6" fmla="*/ 0 w 9"/>
                <a:gd name="T7" fmla="*/ 6 h 6"/>
                <a:gd name="T8" fmla="*/ 4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lnTo>
                    <a:pt x="4" y="1"/>
                  </a:lnTo>
                  <a:lnTo>
                    <a:pt x="9" y="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2" name="Freeform 997"/>
            <p:cNvSpPr>
              <a:spLocks/>
            </p:cNvSpPr>
            <p:nvPr userDrawn="1"/>
          </p:nvSpPr>
          <p:spPr bwMode="auto">
            <a:xfrm>
              <a:off x="277" y="370"/>
              <a:ext cx="10" cy="12"/>
            </a:xfrm>
            <a:custGeom>
              <a:avLst/>
              <a:gdLst>
                <a:gd name="T0" fmla="*/ 4 w 24"/>
                <a:gd name="T1" fmla="*/ 3 h 27"/>
                <a:gd name="T2" fmla="*/ 4 w 24"/>
                <a:gd name="T3" fmla="*/ 3 h 27"/>
                <a:gd name="T4" fmla="*/ 13 w 24"/>
                <a:gd name="T5" fmla="*/ 0 h 27"/>
                <a:gd name="T6" fmla="*/ 8 w 24"/>
                <a:gd name="T7" fmla="*/ 10 h 27"/>
                <a:gd name="T8" fmla="*/ 19 w 24"/>
                <a:gd name="T9" fmla="*/ 0 h 27"/>
                <a:gd name="T10" fmla="*/ 24 w 24"/>
                <a:gd name="T11" fmla="*/ 1 h 27"/>
                <a:gd name="T12" fmla="*/ 7 w 24"/>
                <a:gd name="T13" fmla="*/ 27 h 27"/>
                <a:gd name="T14" fmla="*/ 4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3"/>
                  </a:moveTo>
                  <a:lnTo>
                    <a:pt x="4" y="3"/>
                  </a:lnTo>
                  <a:cubicBezTo>
                    <a:pt x="7" y="2"/>
                    <a:pt x="14" y="0"/>
                    <a:pt x="13" y="0"/>
                  </a:cubicBezTo>
                  <a:cubicBezTo>
                    <a:pt x="12" y="1"/>
                    <a:pt x="9" y="5"/>
                    <a:pt x="8" y="10"/>
                  </a:cubicBezTo>
                  <a:cubicBezTo>
                    <a:pt x="10" y="6"/>
                    <a:pt x="16" y="2"/>
                    <a:pt x="19" y="0"/>
                  </a:cubicBezTo>
                  <a:cubicBezTo>
                    <a:pt x="20" y="1"/>
                    <a:pt x="23" y="0"/>
                    <a:pt x="24" y="1"/>
                  </a:cubicBezTo>
                  <a:cubicBezTo>
                    <a:pt x="14" y="9"/>
                    <a:pt x="10" y="18"/>
                    <a:pt x="7" y="27"/>
                  </a:cubicBezTo>
                  <a:cubicBezTo>
                    <a:pt x="0" y="19"/>
                    <a:pt x="1" y="11"/>
                    <a:pt x="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3" name="Freeform 998"/>
            <p:cNvSpPr>
              <a:spLocks/>
            </p:cNvSpPr>
            <p:nvPr userDrawn="1"/>
          </p:nvSpPr>
          <p:spPr bwMode="auto">
            <a:xfrm>
              <a:off x="272" y="368"/>
              <a:ext cx="10" cy="24"/>
            </a:xfrm>
            <a:custGeom>
              <a:avLst/>
              <a:gdLst>
                <a:gd name="T0" fmla="*/ 12 w 22"/>
                <a:gd name="T1" fmla="*/ 0 h 53"/>
                <a:gd name="T2" fmla="*/ 12 w 22"/>
                <a:gd name="T3" fmla="*/ 0 h 53"/>
                <a:gd name="T4" fmla="*/ 12 w 22"/>
                <a:gd name="T5" fmla="*/ 7 h 53"/>
                <a:gd name="T6" fmla="*/ 18 w 22"/>
                <a:gd name="T7" fmla="*/ 34 h 53"/>
                <a:gd name="T8" fmla="*/ 19 w 22"/>
                <a:gd name="T9" fmla="*/ 30 h 53"/>
                <a:gd name="T10" fmla="*/ 21 w 22"/>
                <a:gd name="T11" fmla="*/ 41 h 53"/>
                <a:gd name="T12" fmla="*/ 11 w 22"/>
                <a:gd name="T13" fmla="*/ 53 h 53"/>
                <a:gd name="T14" fmla="*/ 10 w 22"/>
                <a:gd name="T15" fmla="*/ 32 h 53"/>
                <a:gd name="T16" fmla="*/ 12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2" y="0"/>
                  </a:moveTo>
                  <a:lnTo>
                    <a:pt x="12" y="0"/>
                  </a:lnTo>
                  <a:cubicBezTo>
                    <a:pt x="12" y="0"/>
                    <a:pt x="11" y="4"/>
                    <a:pt x="12" y="7"/>
                  </a:cubicBezTo>
                  <a:cubicBezTo>
                    <a:pt x="9" y="15"/>
                    <a:pt x="8" y="26"/>
                    <a:pt x="18" y="34"/>
                  </a:cubicBezTo>
                  <a:cubicBezTo>
                    <a:pt x="18" y="32"/>
                    <a:pt x="18" y="31"/>
                    <a:pt x="19" y="30"/>
                  </a:cubicBezTo>
                  <a:cubicBezTo>
                    <a:pt x="21" y="32"/>
                    <a:pt x="22" y="38"/>
                    <a:pt x="21" y="41"/>
                  </a:cubicBezTo>
                  <a:cubicBezTo>
                    <a:pt x="20" y="47"/>
                    <a:pt x="16" y="51"/>
                    <a:pt x="11" y="53"/>
                  </a:cubicBezTo>
                  <a:cubicBezTo>
                    <a:pt x="15" y="45"/>
                    <a:pt x="10" y="33"/>
                    <a:pt x="10" y="32"/>
                  </a:cubicBezTo>
                  <a:cubicBezTo>
                    <a:pt x="5" y="21"/>
                    <a:pt x="0" y="9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4" name="Freeform 999"/>
            <p:cNvSpPr>
              <a:spLocks/>
            </p:cNvSpPr>
            <p:nvPr userDrawn="1"/>
          </p:nvSpPr>
          <p:spPr bwMode="auto">
            <a:xfrm>
              <a:off x="322" y="368"/>
              <a:ext cx="9" cy="19"/>
            </a:xfrm>
            <a:custGeom>
              <a:avLst/>
              <a:gdLst>
                <a:gd name="T0" fmla="*/ 20 w 20"/>
                <a:gd name="T1" fmla="*/ 32 h 42"/>
                <a:gd name="T2" fmla="*/ 20 w 20"/>
                <a:gd name="T3" fmla="*/ 32 h 42"/>
                <a:gd name="T4" fmla="*/ 20 w 20"/>
                <a:gd name="T5" fmla="*/ 42 h 42"/>
                <a:gd name="T6" fmla="*/ 0 w 20"/>
                <a:gd name="T7" fmla="*/ 0 h 42"/>
                <a:gd name="T8" fmla="*/ 2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20" y="32"/>
                  </a:moveTo>
                  <a:lnTo>
                    <a:pt x="20" y="32"/>
                  </a:lnTo>
                  <a:lnTo>
                    <a:pt x="20" y="42"/>
                  </a:lnTo>
                  <a:cubicBezTo>
                    <a:pt x="11" y="31"/>
                    <a:pt x="2" y="17"/>
                    <a:pt x="0" y="0"/>
                  </a:cubicBezTo>
                  <a:cubicBezTo>
                    <a:pt x="13" y="3"/>
                    <a:pt x="18" y="14"/>
                    <a:pt x="2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5" name="Freeform 1000"/>
            <p:cNvSpPr>
              <a:spLocks/>
            </p:cNvSpPr>
            <p:nvPr userDrawn="1"/>
          </p:nvSpPr>
          <p:spPr bwMode="auto">
            <a:xfrm>
              <a:off x="290" y="368"/>
              <a:ext cx="8" cy="5"/>
            </a:xfrm>
            <a:custGeom>
              <a:avLst/>
              <a:gdLst>
                <a:gd name="T0" fmla="*/ 8 w 17"/>
                <a:gd name="T1" fmla="*/ 4 h 11"/>
                <a:gd name="T2" fmla="*/ 8 w 17"/>
                <a:gd name="T3" fmla="*/ 4 h 11"/>
                <a:gd name="T4" fmla="*/ 17 w 17"/>
                <a:gd name="T5" fmla="*/ 0 h 11"/>
                <a:gd name="T6" fmla="*/ 12 w 17"/>
                <a:gd name="T7" fmla="*/ 5 h 11"/>
                <a:gd name="T8" fmla="*/ 0 w 17"/>
                <a:gd name="T9" fmla="*/ 11 h 11"/>
                <a:gd name="T10" fmla="*/ 8 w 17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8" y="4"/>
                  </a:lnTo>
                  <a:cubicBezTo>
                    <a:pt x="10" y="3"/>
                    <a:pt x="13" y="2"/>
                    <a:pt x="17" y="0"/>
                  </a:cubicBezTo>
                  <a:cubicBezTo>
                    <a:pt x="15" y="2"/>
                    <a:pt x="13" y="4"/>
                    <a:pt x="12" y="5"/>
                  </a:cubicBezTo>
                  <a:cubicBezTo>
                    <a:pt x="8" y="6"/>
                    <a:pt x="3" y="9"/>
                    <a:pt x="0" y="11"/>
                  </a:cubicBezTo>
                  <a:cubicBezTo>
                    <a:pt x="0" y="10"/>
                    <a:pt x="6" y="5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6" name="Freeform 1001"/>
            <p:cNvSpPr>
              <a:spLocks/>
            </p:cNvSpPr>
            <p:nvPr userDrawn="1"/>
          </p:nvSpPr>
          <p:spPr bwMode="auto">
            <a:xfrm>
              <a:off x="317" y="368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1 w 2"/>
                <a:gd name="T5" fmla="*/ 0 h 5"/>
                <a:gd name="T6" fmla="*/ 2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7" name="Freeform 1002"/>
            <p:cNvSpPr>
              <a:spLocks/>
            </p:cNvSpPr>
            <p:nvPr userDrawn="1"/>
          </p:nvSpPr>
          <p:spPr bwMode="auto">
            <a:xfrm>
              <a:off x="315" y="367"/>
              <a:ext cx="7" cy="11"/>
            </a:xfrm>
            <a:custGeom>
              <a:avLst/>
              <a:gdLst>
                <a:gd name="T0" fmla="*/ 0 w 16"/>
                <a:gd name="T1" fmla="*/ 1 h 23"/>
                <a:gd name="T2" fmla="*/ 0 w 16"/>
                <a:gd name="T3" fmla="*/ 1 h 23"/>
                <a:gd name="T4" fmla="*/ 4 w 16"/>
                <a:gd name="T5" fmla="*/ 1 h 23"/>
                <a:gd name="T6" fmla="*/ 10 w 16"/>
                <a:gd name="T7" fmla="*/ 12 h 23"/>
                <a:gd name="T8" fmla="*/ 9 w 16"/>
                <a:gd name="T9" fmla="*/ 1 h 23"/>
                <a:gd name="T10" fmla="*/ 14 w 16"/>
                <a:gd name="T11" fmla="*/ 1 h 23"/>
                <a:gd name="T12" fmla="*/ 16 w 16"/>
                <a:gd name="T13" fmla="*/ 23 h 23"/>
                <a:gd name="T14" fmla="*/ 8 w 16"/>
                <a:gd name="T15" fmla="*/ 15 h 23"/>
                <a:gd name="T16" fmla="*/ 0 w 16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3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ubicBezTo>
                    <a:pt x="5" y="3"/>
                    <a:pt x="6" y="6"/>
                    <a:pt x="10" y="12"/>
                  </a:cubicBezTo>
                  <a:cubicBezTo>
                    <a:pt x="10" y="6"/>
                    <a:pt x="9" y="1"/>
                    <a:pt x="9" y="1"/>
                  </a:cubicBezTo>
                  <a:cubicBezTo>
                    <a:pt x="9" y="1"/>
                    <a:pt x="13" y="0"/>
                    <a:pt x="14" y="1"/>
                  </a:cubicBezTo>
                  <a:cubicBezTo>
                    <a:pt x="13" y="10"/>
                    <a:pt x="15" y="16"/>
                    <a:pt x="16" y="23"/>
                  </a:cubicBezTo>
                  <a:cubicBezTo>
                    <a:pt x="13" y="22"/>
                    <a:pt x="8" y="16"/>
                    <a:pt x="8" y="15"/>
                  </a:cubicBezTo>
                  <a:cubicBezTo>
                    <a:pt x="5" y="11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8" name="Freeform 1003"/>
            <p:cNvSpPr>
              <a:spLocks/>
            </p:cNvSpPr>
            <p:nvPr userDrawn="1"/>
          </p:nvSpPr>
          <p:spPr bwMode="auto">
            <a:xfrm>
              <a:off x="308" y="367"/>
              <a:ext cx="9" cy="12"/>
            </a:xfrm>
            <a:custGeom>
              <a:avLst/>
              <a:gdLst>
                <a:gd name="T0" fmla="*/ 0 w 21"/>
                <a:gd name="T1" fmla="*/ 0 h 27"/>
                <a:gd name="T2" fmla="*/ 0 w 21"/>
                <a:gd name="T3" fmla="*/ 0 h 27"/>
                <a:gd name="T4" fmla="*/ 4 w 21"/>
                <a:gd name="T5" fmla="*/ 1 h 27"/>
                <a:gd name="T6" fmla="*/ 12 w 21"/>
                <a:gd name="T7" fmla="*/ 12 h 27"/>
                <a:gd name="T8" fmla="*/ 8 w 21"/>
                <a:gd name="T9" fmla="*/ 1 h 27"/>
                <a:gd name="T10" fmla="*/ 12 w 21"/>
                <a:gd name="T11" fmla="*/ 1 h 27"/>
                <a:gd name="T12" fmla="*/ 21 w 21"/>
                <a:gd name="T13" fmla="*/ 27 h 27"/>
                <a:gd name="T14" fmla="*/ 0 w 2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1"/>
                    <a:pt x="4" y="1"/>
                  </a:cubicBezTo>
                  <a:cubicBezTo>
                    <a:pt x="5" y="2"/>
                    <a:pt x="11" y="11"/>
                    <a:pt x="12" y="12"/>
                  </a:cubicBezTo>
                  <a:cubicBezTo>
                    <a:pt x="11" y="7"/>
                    <a:pt x="9" y="3"/>
                    <a:pt x="8" y="1"/>
                  </a:cubicBezTo>
                  <a:lnTo>
                    <a:pt x="12" y="1"/>
                  </a:lnTo>
                  <a:cubicBezTo>
                    <a:pt x="13" y="2"/>
                    <a:pt x="21" y="27"/>
                    <a:pt x="21" y="27"/>
                  </a:cubicBezTo>
                  <a:cubicBezTo>
                    <a:pt x="18" y="2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9" name="Freeform 1004"/>
            <p:cNvSpPr>
              <a:spLocks/>
            </p:cNvSpPr>
            <p:nvPr userDrawn="1"/>
          </p:nvSpPr>
          <p:spPr bwMode="auto">
            <a:xfrm>
              <a:off x="303" y="367"/>
              <a:ext cx="4" cy="1"/>
            </a:xfrm>
            <a:custGeom>
              <a:avLst/>
              <a:gdLst>
                <a:gd name="T0" fmla="*/ 7 w 10"/>
                <a:gd name="T1" fmla="*/ 0 h 3"/>
                <a:gd name="T2" fmla="*/ 7 w 10"/>
                <a:gd name="T3" fmla="*/ 0 h 3"/>
                <a:gd name="T4" fmla="*/ 9 w 10"/>
                <a:gd name="T5" fmla="*/ 0 h 3"/>
                <a:gd name="T6" fmla="*/ 10 w 10"/>
                <a:gd name="T7" fmla="*/ 1 h 3"/>
                <a:gd name="T8" fmla="*/ 0 w 10"/>
                <a:gd name="T9" fmla="*/ 3 h 3"/>
                <a:gd name="T10" fmla="*/ 7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0" name="Freeform 1005"/>
            <p:cNvSpPr>
              <a:spLocks/>
            </p:cNvSpPr>
            <p:nvPr userDrawn="1"/>
          </p:nvSpPr>
          <p:spPr bwMode="auto">
            <a:xfrm>
              <a:off x="292" y="365"/>
              <a:ext cx="18" cy="11"/>
            </a:xfrm>
            <a:custGeom>
              <a:avLst/>
              <a:gdLst>
                <a:gd name="T0" fmla="*/ 22 w 41"/>
                <a:gd name="T1" fmla="*/ 0 h 24"/>
                <a:gd name="T2" fmla="*/ 22 w 41"/>
                <a:gd name="T3" fmla="*/ 0 h 24"/>
                <a:gd name="T4" fmla="*/ 30 w 41"/>
                <a:gd name="T5" fmla="*/ 4 h 24"/>
                <a:gd name="T6" fmla="*/ 17 w 41"/>
                <a:gd name="T7" fmla="*/ 10 h 24"/>
                <a:gd name="T8" fmla="*/ 35 w 41"/>
                <a:gd name="T9" fmla="*/ 7 h 24"/>
                <a:gd name="T10" fmla="*/ 41 w 41"/>
                <a:gd name="T11" fmla="*/ 17 h 24"/>
                <a:gd name="T12" fmla="*/ 0 w 41"/>
                <a:gd name="T13" fmla="*/ 24 h 24"/>
                <a:gd name="T14" fmla="*/ 22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22" y="0"/>
                  </a:moveTo>
                  <a:lnTo>
                    <a:pt x="22" y="0"/>
                  </a:lnTo>
                  <a:cubicBezTo>
                    <a:pt x="24" y="1"/>
                    <a:pt x="27" y="3"/>
                    <a:pt x="30" y="4"/>
                  </a:cubicBezTo>
                  <a:cubicBezTo>
                    <a:pt x="27" y="5"/>
                    <a:pt x="20" y="7"/>
                    <a:pt x="17" y="10"/>
                  </a:cubicBezTo>
                  <a:cubicBezTo>
                    <a:pt x="19" y="10"/>
                    <a:pt x="30" y="7"/>
                    <a:pt x="35" y="7"/>
                  </a:cubicBezTo>
                  <a:cubicBezTo>
                    <a:pt x="37" y="10"/>
                    <a:pt x="41" y="16"/>
                    <a:pt x="41" y="17"/>
                  </a:cubicBezTo>
                  <a:cubicBezTo>
                    <a:pt x="30" y="10"/>
                    <a:pt x="13" y="12"/>
                    <a:pt x="0" y="24"/>
                  </a:cubicBezTo>
                  <a:cubicBezTo>
                    <a:pt x="4" y="15"/>
                    <a:pt x="19" y="1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1" name="Freeform 1006"/>
            <p:cNvSpPr>
              <a:spLocks/>
            </p:cNvSpPr>
            <p:nvPr userDrawn="1"/>
          </p:nvSpPr>
          <p:spPr bwMode="auto">
            <a:xfrm>
              <a:off x="287" y="362"/>
              <a:ext cx="7" cy="2"/>
            </a:xfrm>
            <a:custGeom>
              <a:avLst/>
              <a:gdLst>
                <a:gd name="T0" fmla="*/ 15 w 15"/>
                <a:gd name="T1" fmla="*/ 0 h 5"/>
                <a:gd name="T2" fmla="*/ 15 w 15"/>
                <a:gd name="T3" fmla="*/ 0 h 5"/>
                <a:gd name="T4" fmla="*/ 9 w 15"/>
                <a:gd name="T5" fmla="*/ 4 h 5"/>
                <a:gd name="T6" fmla="*/ 0 w 15"/>
                <a:gd name="T7" fmla="*/ 5 h 5"/>
                <a:gd name="T8" fmla="*/ 7 w 15"/>
                <a:gd name="T9" fmla="*/ 2 h 5"/>
                <a:gd name="T10" fmla="*/ 15 w 1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lnTo>
                    <a:pt x="15" y="0"/>
                  </a:lnTo>
                  <a:cubicBezTo>
                    <a:pt x="13" y="1"/>
                    <a:pt x="11" y="3"/>
                    <a:pt x="9" y="4"/>
                  </a:cubicBezTo>
                  <a:cubicBezTo>
                    <a:pt x="7" y="4"/>
                    <a:pt x="5" y="5"/>
                    <a:pt x="0" y="5"/>
                  </a:cubicBezTo>
                  <a:cubicBezTo>
                    <a:pt x="1" y="5"/>
                    <a:pt x="6" y="2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2" name="Freeform 1007"/>
            <p:cNvSpPr>
              <a:spLocks/>
            </p:cNvSpPr>
            <p:nvPr userDrawn="1"/>
          </p:nvSpPr>
          <p:spPr bwMode="auto">
            <a:xfrm>
              <a:off x="278" y="362"/>
              <a:ext cx="12" cy="8"/>
            </a:xfrm>
            <a:custGeom>
              <a:avLst/>
              <a:gdLst>
                <a:gd name="T0" fmla="*/ 13 w 28"/>
                <a:gd name="T1" fmla="*/ 0 h 18"/>
                <a:gd name="T2" fmla="*/ 13 w 28"/>
                <a:gd name="T3" fmla="*/ 0 h 18"/>
                <a:gd name="T4" fmla="*/ 24 w 28"/>
                <a:gd name="T5" fmla="*/ 2 h 18"/>
                <a:gd name="T6" fmla="*/ 10 w 28"/>
                <a:gd name="T7" fmla="*/ 9 h 18"/>
                <a:gd name="T8" fmla="*/ 28 w 28"/>
                <a:gd name="T9" fmla="*/ 5 h 18"/>
                <a:gd name="T10" fmla="*/ 21 w 28"/>
                <a:gd name="T11" fmla="*/ 11 h 18"/>
                <a:gd name="T12" fmla="*/ 0 w 28"/>
                <a:gd name="T13" fmla="*/ 18 h 18"/>
                <a:gd name="T14" fmla="*/ 13 w 2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3" y="0"/>
                  </a:moveTo>
                  <a:lnTo>
                    <a:pt x="13" y="0"/>
                  </a:lnTo>
                  <a:cubicBezTo>
                    <a:pt x="17" y="1"/>
                    <a:pt x="20" y="2"/>
                    <a:pt x="24" y="2"/>
                  </a:cubicBezTo>
                  <a:cubicBezTo>
                    <a:pt x="19" y="4"/>
                    <a:pt x="15" y="5"/>
                    <a:pt x="10" y="9"/>
                  </a:cubicBezTo>
                  <a:cubicBezTo>
                    <a:pt x="17" y="6"/>
                    <a:pt x="23" y="6"/>
                    <a:pt x="28" y="5"/>
                  </a:cubicBezTo>
                  <a:cubicBezTo>
                    <a:pt x="26" y="7"/>
                    <a:pt x="22" y="10"/>
                    <a:pt x="21" y="11"/>
                  </a:cubicBezTo>
                  <a:cubicBezTo>
                    <a:pt x="14" y="15"/>
                    <a:pt x="6" y="17"/>
                    <a:pt x="0" y="18"/>
                  </a:cubicBezTo>
                  <a:cubicBezTo>
                    <a:pt x="0" y="10"/>
                    <a:pt x="4" y="3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3" name="Freeform 1008"/>
            <p:cNvSpPr>
              <a:spLocks/>
            </p:cNvSpPr>
            <p:nvPr userDrawn="1"/>
          </p:nvSpPr>
          <p:spPr bwMode="auto">
            <a:xfrm>
              <a:off x="267" y="360"/>
              <a:ext cx="16" cy="27"/>
            </a:xfrm>
            <a:custGeom>
              <a:avLst/>
              <a:gdLst>
                <a:gd name="T0" fmla="*/ 33 w 36"/>
                <a:gd name="T1" fmla="*/ 0 h 59"/>
                <a:gd name="T2" fmla="*/ 33 w 36"/>
                <a:gd name="T3" fmla="*/ 0 h 59"/>
                <a:gd name="T4" fmla="*/ 36 w 36"/>
                <a:gd name="T5" fmla="*/ 3 h 59"/>
                <a:gd name="T6" fmla="*/ 24 w 36"/>
                <a:gd name="T7" fmla="*/ 14 h 59"/>
                <a:gd name="T8" fmla="*/ 16 w 36"/>
                <a:gd name="T9" fmla="*/ 25 h 59"/>
                <a:gd name="T10" fmla="*/ 18 w 36"/>
                <a:gd name="T11" fmla="*/ 43 h 59"/>
                <a:gd name="T12" fmla="*/ 7 w 36"/>
                <a:gd name="T13" fmla="*/ 55 h 59"/>
                <a:gd name="T14" fmla="*/ 19 w 36"/>
                <a:gd name="T15" fmla="*/ 46 h 59"/>
                <a:gd name="T16" fmla="*/ 13 w 36"/>
                <a:gd name="T17" fmla="*/ 58 h 59"/>
                <a:gd name="T18" fmla="*/ 0 w 36"/>
                <a:gd name="T19" fmla="*/ 55 h 59"/>
                <a:gd name="T20" fmla="*/ 10 w 36"/>
                <a:gd name="T21" fmla="*/ 15 h 59"/>
                <a:gd name="T22" fmla="*/ 3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3" y="0"/>
                  </a:moveTo>
                  <a:lnTo>
                    <a:pt x="33" y="0"/>
                  </a:lnTo>
                  <a:cubicBezTo>
                    <a:pt x="34" y="1"/>
                    <a:pt x="35" y="2"/>
                    <a:pt x="36" y="3"/>
                  </a:cubicBezTo>
                  <a:cubicBezTo>
                    <a:pt x="30" y="5"/>
                    <a:pt x="25" y="12"/>
                    <a:pt x="24" y="14"/>
                  </a:cubicBezTo>
                  <a:cubicBezTo>
                    <a:pt x="22" y="15"/>
                    <a:pt x="17" y="19"/>
                    <a:pt x="16" y="25"/>
                  </a:cubicBezTo>
                  <a:cubicBezTo>
                    <a:pt x="14" y="31"/>
                    <a:pt x="15" y="36"/>
                    <a:pt x="18" y="43"/>
                  </a:cubicBezTo>
                  <a:cubicBezTo>
                    <a:pt x="17" y="49"/>
                    <a:pt x="14" y="55"/>
                    <a:pt x="7" y="55"/>
                  </a:cubicBezTo>
                  <a:cubicBezTo>
                    <a:pt x="14" y="56"/>
                    <a:pt x="17" y="52"/>
                    <a:pt x="19" y="46"/>
                  </a:cubicBezTo>
                  <a:cubicBezTo>
                    <a:pt x="21" y="51"/>
                    <a:pt x="18" y="56"/>
                    <a:pt x="13" y="58"/>
                  </a:cubicBezTo>
                  <a:cubicBezTo>
                    <a:pt x="9" y="59"/>
                    <a:pt x="3" y="59"/>
                    <a:pt x="0" y="55"/>
                  </a:cubicBezTo>
                  <a:cubicBezTo>
                    <a:pt x="19" y="52"/>
                    <a:pt x="2" y="29"/>
                    <a:pt x="10" y="15"/>
                  </a:cubicBezTo>
                  <a:cubicBezTo>
                    <a:pt x="13" y="9"/>
                    <a:pt x="20" y="2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4" name="Freeform 1009"/>
            <p:cNvSpPr>
              <a:spLocks/>
            </p:cNvSpPr>
            <p:nvPr userDrawn="1"/>
          </p:nvSpPr>
          <p:spPr bwMode="auto">
            <a:xfrm>
              <a:off x="286" y="360"/>
              <a:ext cx="15" cy="9"/>
            </a:xfrm>
            <a:custGeom>
              <a:avLst/>
              <a:gdLst>
                <a:gd name="T0" fmla="*/ 26 w 33"/>
                <a:gd name="T1" fmla="*/ 0 h 20"/>
                <a:gd name="T2" fmla="*/ 26 w 33"/>
                <a:gd name="T3" fmla="*/ 0 h 20"/>
                <a:gd name="T4" fmla="*/ 28 w 33"/>
                <a:gd name="T5" fmla="*/ 4 h 20"/>
                <a:gd name="T6" fmla="*/ 15 w 33"/>
                <a:gd name="T7" fmla="*/ 13 h 20"/>
                <a:gd name="T8" fmla="*/ 30 w 33"/>
                <a:gd name="T9" fmla="*/ 7 h 20"/>
                <a:gd name="T10" fmla="*/ 33 w 33"/>
                <a:gd name="T11" fmla="*/ 10 h 20"/>
                <a:gd name="T12" fmla="*/ 0 w 33"/>
                <a:gd name="T13" fmla="*/ 20 h 20"/>
                <a:gd name="T14" fmla="*/ 26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6" y="0"/>
                  </a:moveTo>
                  <a:lnTo>
                    <a:pt x="26" y="0"/>
                  </a:lnTo>
                  <a:cubicBezTo>
                    <a:pt x="27" y="1"/>
                    <a:pt x="27" y="2"/>
                    <a:pt x="28" y="4"/>
                  </a:cubicBezTo>
                  <a:cubicBezTo>
                    <a:pt x="24" y="6"/>
                    <a:pt x="19" y="10"/>
                    <a:pt x="15" y="13"/>
                  </a:cubicBezTo>
                  <a:cubicBezTo>
                    <a:pt x="20" y="11"/>
                    <a:pt x="26" y="8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20" y="19"/>
                    <a:pt x="6" y="20"/>
                    <a:pt x="0" y="20"/>
                  </a:cubicBezTo>
                  <a:cubicBezTo>
                    <a:pt x="5" y="11"/>
                    <a:pt x="20" y="3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5" name="Freeform 1010"/>
            <p:cNvSpPr>
              <a:spLocks/>
            </p:cNvSpPr>
            <p:nvPr userDrawn="1"/>
          </p:nvSpPr>
          <p:spPr bwMode="auto">
            <a:xfrm>
              <a:off x="282" y="348"/>
              <a:ext cx="16" cy="16"/>
            </a:xfrm>
            <a:custGeom>
              <a:avLst/>
              <a:gdLst>
                <a:gd name="T0" fmla="*/ 33 w 35"/>
                <a:gd name="T1" fmla="*/ 0 h 35"/>
                <a:gd name="T2" fmla="*/ 33 w 35"/>
                <a:gd name="T3" fmla="*/ 0 h 35"/>
                <a:gd name="T4" fmla="*/ 33 w 35"/>
                <a:gd name="T5" fmla="*/ 7 h 35"/>
                <a:gd name="T6" fmla="*/ 25 w 35"/>
                <a:gd name="T7" fmla="*/ 19 h 35"/>
                <a:gd name="T8" fmla="*/ 33 w 35"/>
                <a:gd name="T9" fmla="*/ 11 h 35"/>
                <a:gd name="T10" fmla="*/ 35 w 35"/>
                <a:gd name="T11" fmla="*/ 25 h 35"/>
                <a:gd name="T12" fmla="*/ 27 w 35"/>
                <a:gd name="T13" fmla="*/ 29 h 35"/>
                <a:gd name="T14" fmla="*/ 0 w 35"/>
                <a:gd name="T15" fmla="*/ 23 h 35"/>
                <a:gd name="T16" fmla="*/ 26 w 35"/>
                <a:gd name="T17" fmla="*/ 26 h 35"/>
                <a:gd name="T18" fmla="*/ 4 w 35"/>
                <a:gd name="T19" fmla="*/ 24 h 35"/>
                <a:gd name="T20" fmla="*/ 26 w 35"/>
                <a:gd name="T21" fmla="*/ 8 h 35"/>
                <a:gd name="T22" fmla="*/ 33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33" y="0"/>
                  </a:moveTo>
                  <a:lnTo>
                    <a:pt x="33" y="0"/>
                  </a:lnTo>
                  <a:lnTo>
                    <a:pt x="33" y="7"/>
                  </a:lnTo>
                  <a:cubicBezTo>
                    <a:pt x="32" y="12"/>
                    <a:pt x="27" y="17"/>
                    <a:pt x="25" y="19"/>
                  </a:cubicBezTo>
                  <a:cubicBezTo>
                    <a:pt x="28" y="18"/>
                    <a:pt x="32" y="13"/>
                    <a:pt x="33" y="11"/>
                  </a:cubicBezTo>
                  <a:cubicBezTo>
                    <a:pt x="33" y="18"/>
                    <a:pt x="34" y="21"/>
                    <a:pt x="35" y="25"/>
                  </a:cubicBezTo>
                  <a:cubicBezTo>
                    <a:pt x="34" y="26"/>
                    <a:pt x="30" y="28"/>
                    <a:pt x="27" y="29"/>
                  </a:cubicBezTo>
                  <a:cubicBezTo>
                    <a:pt x="15" y="35"/>
                    <a:pt x="3" y="30"/>
                    <a:pt x="0" y="23"/>
                  </a:cubicBezTo>
                  <a:cubicBezTo>
                    <a:pt x="4" y="27"/>
                    <a:pt x="16" y="32"/>
                    <a:pt x="26" y="26"/>
                  </a:cubicBezTo>
                  <a:cubicBezTo>
                    <a:pt x="18" y="29"/>
                    <a:pt x="9" y="28"/>
                    <a:pt x="4" y="24"/>
                  </a:cubicBezTo>
                  <a:cubicBezTo>
                    <a:pt x="11" y="24"/>
                    <a:pt x="23" y="21"/>
                    <a:pt x="26" y="8"/>
                  </a:cubicBezTo>
                  <a:cubicBezTo>
                    <a:pt x="29" y="6"/>
                    <a:pt x="32" y="3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6" name="Freeform 1011"/>
            <p:cNvSpPr>
              <a:spLocks/>
            </p:cNvSpPr>
            <p:nvPr userDrawn="1"/>
          </p:nvSpPr>
          <p:spPr bwMode="auto">
            <a:xfrm>
              <a:off x="291" y="332"/>
              <a:ext cx="6" cy="19"/>
            </a:xfrm>
            <a:custGeom>
              <a:avLst/>
              <a:gdLst>
                <a:gd name="T0" fmla="*/ 13 w 13"/>
                <a:gd name="T1" fmla="*/ 0 h 41"/>
                <a:gd name="T2" fmla="*/ 13 w 13"/>
                <a:gd name="T3" fmla="*/ 0 h 41"/>
                <a:gd name="T4" fmla="*/ 13 w 13"/>
                <a:gd name="T5" fmla="*/ 30 h 41"/>
                <a:gd name="T6" fmla="*/ 2 w 13"/>
                <a:gd name="T7" fmla="*/ 41 h 41"/>
                <a:gd name="T8" fmla="*/ 0 w 13"/>
                <a:gd name="T9" fmla="*/ 1 h 41"/>
                <a:gd name="T10" fmla="*/ 7 w 13"/>
                <a:gd name="T11" fmla="*/ 5 h 41"/>
                <a:gd name="T12" fmla="*/ 9 w 13"/>
                <a:gd name="T13" fmla="*/ 25 h 41"/>
                <a:gd name="T14" fmla="*/ 10 w 13"/>
                <a:gd name="T15" fmla="*/ 5 h 41"/>
                <a:gd name="T16" fmla="*/ 13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13" y="0"/>
                  </a:lnTo>
                  <a:lnTo>
                    <a:pt x="13" y="30"/>
                  </a:lnTo>
                  <a:cubicBezTo>
                    <a:pt x="12" y="34"/>
                    <a:pt x="7" y="40"/>
                    <a:pt x="2" y="41"/>
                  </a:cubicBezTo>
                  <a:cubicBezTo>
                    <a:pt x="7" y="30"/>
                    <a:pt x="8" y="15"/>
                    <a:pt x="0" y="1"/>
                  </a:cubicBezTo>
                  <a:cubicBezTo>
                    <a:pt x="2" y="2"/>
                    <a:pt x="6" y="4"/>
                    <a:pt x="7" y="5"/>
                  </a:cubicBezTo>
                  <a:cubicBezTo>
                    <a:pt x="8" y="8"/>
                    <a:pt x="9" y="18"/>
                    <a:pt x="9" y="25"/>
                  </a:cubicBezTo>
                  <a:cubicBezTo>
                    <a:pt x="11" y="18"/>
                    <a:pt x="10" y="7"/>
                    <a:pt x="10" y="5"/>
                  </a:cubicBezTo>
                  <a:cubicBezTo>
                    <a:pt x="10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7" name="Freeform 1012"/>
            <p:cNvSpPr>
              <a:spLocks/>
            </p:cNvSpPr>
            <p:nvPr userDrawn="1"/>
          </p:nvSpPr>
          <p:spPr bwMode="auto">
            <a:xfrm>
              <a:off x="268" y="331"/>
              <a:ext cx="12" cy="20"/>
            </a:xfrm>
            <a:custGeom>
              <a:avLst/>
              <a:gdLst>
                <a:gd name="T0" fmla="*/ 15 w 27"/>
                <a:gd name="T1" fmla="*/ 1 h 44"/>
                <a:gd name="T2" fmla="*/ 15 w 27"/>
                <a:gd name="T3" fmla="*/ 1 h 44"/>
                <a:gd name="T4" fmla="*/ 14 w 27"/>
                <a:gd name="T5" fmla="*/ 28 h 44"/>
                <a:gd name="T6" fmla="*/ 21 w 27"/>
                <a:gd name="T7" fmla="*/ 0 h 44"/>
                <a:gd name="T8" fmla="*/ 27 w 27"/>
                <a:gd name="T9" fmla="*/ 5 h 44"/>
                <a:gd name="T10" fmla="*/ 26 w 27"/>
                <a:gd name="T11" fmla="*/ 32 h 44"/>
                <a:gd name="T12" fmla="*/ 13 w 27"/>
                <a:gd name="T13" fmla="*/ 44 h 44"/>
                <a:gd name="T14" fmla="*/ 1 w 27"/>
                <a:gd name="T15" fmla="*/ 33 h 44"/>
                <a:gd name="T16" fmla="*/ 6 w 27"/>
                <a:gd name="T17" fmla="*/ 4 h 44"/>
                <a:gd name="T18" fmla="*/ 15 w 2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4">
                  <a:moveTo>
                    <a:pt x="15" y="1"/>
                  </a:moveTo>
                  <a:lnTo>
                    <a:pt x="15" y="1"/>
                  </a:lnTo>
                  <a:cubicBezTo>
                    <a:pt x="15" y="6"/>
                    <a:pt x="14" y="20"/>
                    <a:pt x="14" y="28"/>
                  </a:cubicBezTo>
                  <a:cubicBezTo>
                    <a:pt x="16" y="23"/>
                    <a:pt x="20" y="2"/>
                    <a:pt x="21" y="0"/>
                  </a:cubicBezTo>
                  <a:cubicBezTo>
                    <a:pt x="21" y="3"/>
                    <a:pt x="25" y="3"/>
                    <a:pt x="27" y="5"/>
                  </a:cubicBezTo>
                  <a:cubicBezTo>
                    <a:pt x="26" y="9"/>
                    <a:pt x="26" y="30"/>
                    <a:pt x="26" y="32"/>
                  </a:cubicBezTo>
                  <a:cubicBezTo>
                    <a:pt x="25" y="43"/>
                    <a:pt x="17" y="41"/>
                    <a:pt x="13" y="44"/>
                  </a:cubicBezTo>
                  <a:cubicBezTo>
                    <a:pt x="9" y="41"/>
                    <a:pt x="0" y="39"/>
                    <a:pt x="1" y="33"/>
                  </a:cubicBezTo>
                  <a:cubicBezTo>
                    <a:pt x="3" y="22"/>
                    <a:pt x="5" y="13"/>
                    <a:pt x="6" y="4"/>
                  </a:cubicBezTo>
                  <a:cubicBezTo>
                    <a:pt x="9" y="2"/>
                    <a:pt x="12" y="3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8" name="Freeform 1013"/>
            <p:cNvSpPr>
              <a:spLocks/>
            </p:cNvSpPr>
            <p:nvPr userDrawn="1"/>
          </p:nvSpPr>
          <p:spPr bwMode="auto">
            <a:xfrm>
              <a:off x="251" y="327"/>
              <a:ext cx="17" cy="26"/>
            </a:xfrm>
            <a:custGeom>
              <a:avLst/>
              <a:gdLst>
                <a:gd name="T0" fmla="*/ 28 w 38"/>
                <a:gd name="T1" fmla="*/ 0 h 57"/>
                <a:gd name="T2" fmla="*/ 28 w 38"/>
                <a:gd name="T3" fmla="*/ 0 h 57"/>
                <a:gd name="T4" fmla="*/ 18 w 38"/>
                <a:gd name="T5" fmla="*/ 36 h 57"/>
                <a:gd name="T6" fmla="*/ 34 w 38"/>
                <a:gd name="T7" fmla="*/ 1 h 57"/>
                <a:gd name="T8" fmla="*/ 38 w 38"/>
                <a:gd name="T9" fmla="*/ 8 h 57"/>
                <a:gd name="T10" fmla="*/ 25 w 38"/>
                <a:gd name="T11" fmla="*/ 50 h 57"/>
                <a:gd name="T12" fmla="*/ 11 w 38"/>
                <a:gd name="T13" fmla="*/ 57 h 57"/>
                <a:gd name="T14" fmla="*/ 2 w 38"/>
                <a:gd name="T15" fmla="*/ 43 h 57"/>
                <a:gd name="T16" fmla="*/ 21 w 38"/>
                <a:gd name="T17" fmla="*/ 1 h 57"/>
                <a:gd name="T18" fmla="*/ 28 w 38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28" y="0"/>
                  </a:moveTo>
                  <a:lnTo>
                    <a:pt x="28" y="0"/>
                  </a:lnTo>
                  <a:cubicBezTo>
                    <a:pt x="26" y="8"/>
                    <a:pt x="19" y="32"/>
                    <a:pt x="18" y="36"/>
                  </a:cubicBezTo>
                  <a:cubicBezTo>
                    <a:pt x="23" y="29"/>
                    <a:pt x="31" y="8"/>
                    <a:pt x="34" y="1"/>
                  </a:cubicBezTo>
                  <a:cubicBezTo>
                    <a:pt x="35" y="4"/>
                    <a:pt x="37" y="6"/>
                    <a:pt x="38" y="8"/>
                  </a:cubicBezTo>
                  <a:cubicBezTo>
                    <a:pt x="35" y="19"/>
                    <a:pt x="27" y="46"/>
                    <a:pt x="25" y="50"/>
                  </a:cubicBezTo>
                  <a:cubicBezTo>
                    <a:pt x="23" y="56"/>
                    <a:pt x="14" y="54"/>
                    <a:pt x="11" y="57"/>
                  </a:cubicBezTo>
                  <a:cubicBezTo>
                    <a:pt x="8" y="54"/>
                    <a:pt x="0" y="50"/>
                    <a:pt x="2" y="43"/>
                  </a:cubicBezTo>
                  <a:cubicBezTo>
                    <a:pt x="5" y="34"/>
                    <a:pt x="17" y="9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9" name="Freeform 1014"/>
            <p:cNvSpPr>
              <a:spLocks/>
            </p:cNvSpPr>
            <p:nvPr userDrawn="1"/>
          </p:nvSpPr>
          <p:spPr bwMode="auto">
            <a:xfrm>
              <a:off x="237" y="320"/>
              <a:ext cx="20" cy="29"/>
            </a:xfrm>
            <a:custGeom>
              <a:avLst/>
              <a:gdLst>
                <a:gd name="T0" fmla="*/ 32 w 46"/>
                <a:gd name="T1" fmla="*/ 2 h 63"/>
                <a:gd name="T2" fmla="*/ 32 w 46"/>
                <a:gd name="T3" fmla="*/ 2 h 63"/>
                <a:gd name="T4" fmla="*/ 44 w 46"/>
                <a:gd name="T5" fmla="*/ 0 h 63"/>
                <a:gd name="T6" fmla="*/ 19 w 46"/>
                <a:gd name="T7" fmla="*/ 40 h 63"/>
                <a:gd name="T8" fmla="*/ 44 w 46"/>
                <a:gd name="T9" fmla="*/ 8 h 63"/>
                <a:gd name="T10" fmla="*/ 46 w 46"/>
                <a:gd name="T11" fmla="*/ 15 h 63"/>
                <a:gd name="T12" fmla="*/ 21 w 46"/>
                <a:gd name="T13" fmla="*/ 59 h 63"/>
                <a:gd name="T14" fmla="*/ 6 w 46"/>
                <a:gd name="T15" fmla="*/ 62 h 63"/>
                <a:gd name="T16" fmla="*/ 1 w 46"/>
                <a:gd name="T17" fmla="*/ 48 h 63"/>
                <a:gd name="T18" fmla="*/ 32 w 46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63">
                  <a:moveTo>
                    <a:pt x="32" y="2"/>
                  </a:moveTo>
                  <a:lnTo>
                    <a:pt x="32" y="2"/>
                  </a:lnTo>
                  <a:cubicBezTo>
                    <a:pt x="35" y="2"/>
                    <a:pt x="40" y="2"/>
                    <a:pt x="44" y="0"/>
                  </a:cubicBezTo>
                  <a:cubicBezTo>
                    <a:pt x="43" y="1"/>
                    <a:pt x="23" y="31"/>
                    <a:pt x="19" y="40"/>
                  </a:cubicBezTo>
                  <a:cubicBezTo>
                    <a:pt x="24" y="36"/>
                    <a:pt x="39" y="14"/>
                    <a:pt x="44" y="8"/>
                  </a:cubicBezTo>
                  <a:cubicBezTo>
                    <a:pt x="45" y="10"/>
                    <a:pt x="46" y="12"/>
                    <a:pt x="46" y="15"/>
                  </a:cubicBezTo>
                  <a:cubicBezTo>
                    <a:pt x="43" y="21"/>
                    <a:pt x="24" y="57"/>
                    <a:pt x="21" y="59"/>
                  </a:cubicBezTo>
                  <a:cubicBezTo>
                    <a:pt x="17" y="63"/>
                    <a:pt x="11" y="60"/>
                    <a:pt x="6" y="62"/>
                  </a:cubicBezTo>
                  <a:cubicBezTo>
                    <a:pt x="4" y="58"/>
                    <a:pt x="0" y="55"/>
                    <a:pt x="1" y="48"/>
                  </a:cubicBezTo>
                  <a:cubicBezTo>
                    <a:pt x="2" y="42"/>
                    <a:pt x="29" y="7"/>
                    <a:pt x="3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0" name="Freeform 1015"/>
            <p:cNvSpPr>
              <a:spLocks/>
            </p:cNvSpPr>
            <p:nvPr userDrawn="1"/>
          </p:nvSpPr>
          <p:spPr bwMode="auto">
            <a:xfrm>
              <a:off x="288" y="314"/>
              <a:ext cx="10" cy="19"/>
            </a:xfrm>
            <a:custGeom>
              <a:avLst/>
              <a:gdLst>
                <a:gd name="T0" fmla="*/ 23 w 24"/>
                <a:gd name="T1" fmla="*/ 30 h 43"/>
                <a:gd name="T2" fmla="*/ 23 w 24"/>
                <a:gd name="T3" fmla="*/ 30 h 43"/>
                <a:gd name="T4" fmla="*/ 16 w 24"/>
                <a:gd name="T5" fmla="*/ 43 h 43"/>
                <a:gd name="T6" fmla="*/ 3 w 24"/>
                <a:gd name="T7" fmla="*/ 35 h 43"/>
                <a:gd name="T8" fmla="*/ 0 w 24"/>
                <a:gd name="T9" fmla="*/ 4 h 43"/>
                <a:gd name="T10" fmla="*/ 6 w 24"/>
                <a:gd name="T11" fmla="*/ 6 h 43"/>
                <a:gd name="T12" fmla="*/ 13 w 24"/>
                <a:gd name="T13" fmla="*/ 27 h 43"/>
                <a:gd name="T14" fmla="*/ 11 w 24"/>
                <a:gd name="T15" fmla="*/ 4 h 43"/>
                <a:gd name="T16" fmla="*/ 15 w 24"/>
                <a:gd name="T17" fmla="*/ 0 h 43"/>
                <a:gd name="T18" fmla="*/ 23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23" y="30"/>
                  </a:moveTo>
                  <a:lnTo>
                    <a:pt x="23" y="30"/>
                  </a:lnTo>
                  <a:cubicBezTo>
                    <a:pt x="24" y="37"/>
                    <a:pt x="19" y="38"/>
                    <a:pt x="16" y="43"/>
                  </a:cubicBezTo>
                  <a:cubicBezTo>
                    <a:pt x="12" y="40"/>
                    <a:pt x="4" y="39"/>
                    <a:pt x="3" y="35"/>
                  </a:cubicBezTo>
                  <a:cubicBezTo>
                    <a:pt x="2" y="29"/>
                    <a:pt x="1" y="11"/>
                    <a:pt x="0" y="4"/>
                  </a:cubicBezTo>
                  <a:cubicBezTo>
                    <a:pt x="2" y="5"/>
                    <a:pt x="4" y="5"/>
                    <a:pt x="6" y="6"/>
                  </a:cubicBezTo>
                  <a:cubicBezTo>
                    <a:pt x="7" y="11"/>
                    <a:pt x="12" y="23"/>
                    <a:pt x="13" y="27"/>
                  </a:cubicBezTo>
                  <a:cubicBezTo>
                    <a:pt x="13" y="21"/>
                    <a:pt x="11" y="4"/>
                    <a:pt x="11" y="4"/>
                  </a:cubicBezTo>
                  <a:cubicBezTo>
                    <a:pt x="11" y="4"/>
                    <a:pt x="14" y="1"/>
                    <a:pt x="15" y="0"/>
                  </a:cubicBezTo>
                  <a:cubicBezTo>
                    <a:pt x="17" y="8"/>
                    <a:pt x="21" y="19"/>
                    <a:pt x="23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1" name="Freeform 1016"/>
            <p:cNvSpPr>
              <a:spLocks/>
            </p:cNvSpPr>
            <p:nvPr userDrawn="1"/>
          </p:nvSpPr>
          <p:spPr bwMode="auto">
            <a:xfrm>
              <a:off x="277" y="313"/>
              <a:ext cx="11" cy="20"/>
            </a:xfrm>
            <a:custGeom>
              <a:avLst/>
              <a:gdLst>
                <a:gd name="T0" fmla="*/ 14 w 23"/>
                <a:gd name="T1" fmla="*/ 3 h 46"/>
                <a:gd name="T2" fmla="*/ 14 w 23"/>
                <a:gd name="T3" fmla="*/ 3 h 46"/>
                <a:gd name="T4" fmla="*/ 16 w 23"/>
                <a:gd name="T5" fmla="*/ 0 h 46"/>
                <a:gd name="T6" fmla="*/ 21 w 23"/>
                <a:gd name="T7" fmla="*/ 6 h 46"/>
                <a:gd name="T8" fmla="*/ 22 w 23"/>
                <a:gd name="T9" fmla="*/ 36 h 46"/>
                <a:gd name="T10" fmla="*/ 12 w 23"/>
                <a:gd name="T11" fmla="*/ 46 h 46"/>
                <a:gd name="T12" fmla="*/ 0 w 23"/>
                <a:gd name="T13" fmla="*/ 35 h 46"/>
                <a:gd name="T14" fmla="*/ 3 w 23"/>
                <a:gd name="T15" fmla="*/ 8 h 46"/>
                <a:gd name="T16" fmla="*/ 5 w 23"/>
                <a:gd name="T17" fmla="*/ 10 h 46"/>
                <a:gd name="T18" fmla="*/ 10 w 23"/>
                <a:gd name="T19" fmla="*/ 6 h 46"/>
                <a:gd name="T20" fmla="*/ 12 w 23"/>
                <a:gd name="T21" fmla="*/ 29 h 46"/>
                <a:gd name="T22" fmla="*/ 14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14" y="3"/>
                  </a:moveTo>
                  <a:lnTo>
                    <a:pt x="14" y="3"/>
                  </a:lnTo>
                  <a:cubicBezTo>
                    <a:pt x="15" y="2"/>
                    <a:pt x="16" y="2"/>
                    <a:pt x="16" y="0"/>
                  </a:cubicBezTo>
                  <a:cubicBezTo>
                    <a:pt x="17" y="3"/>
                    <a:pt x="19" y="5"/>
                    <a:pt x="21" y="6"/>
                  </a:cubicBezTo>
                  <a:cubicBezTo>
                    <a:pt x="21" y="11"/>
                    <a:pt x="22" y="33"/>
                    <a:pt x="22" y="36"/>
                  </a:cubicBezTo>
                  <a:cubicBezTo>
                    <a:pt x="23" y="42"/>
                    <a:pt x="16" y="43"/>
                    <a:pt x="12" y="46"/>
                  </a:cubicBezTo>
                  <a:cubicBezTo>
                    <a:pt x="7" y="42"/>
                    <a:pt x="0" y="41"/>
                    <a:pt x="0" y="35"/>
                  </a:cubicBezTo>
                  <a:cubicBezTo>
                    <a:pt x="0" y="27"/>
                    <a:pt x="3" y="14"/>
                    <a:pt x="3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0" y="9"/>
                    <a:pt x="10" y="21"/>
                    <a:pt x="12" y="29"/>
                  </a:cubicBezTo>
                  <a:cubicBezTo>
                    <a:pt x="13" y="21"/>
                    <a:pt x="13" y="11"/>
                    <a:pt x="14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2" name="Freeform 1017"/>
            <p:cNvSpPr>
              <a:spLocks/>
            </p:cNvSpPr>
            <p:nvPr userDrawn="1"/>
          </p:nvSpPr>
          <p:spPr bwMode="auto">
            <a:xfrm>
              <a:off x="273" y="313"/>
              <a:ext cx="3" cy="6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0 h 12"/>
                <a:gd name="T4" fmla="*/ 5 w 5"/>
                <a:gd name="T5" fmla="*/ 1 h 12"/>
                <a:gd name="T6" fmla="*/ 0 w 5"/>
                <a:gd name="T7" fmla="*/ 12 h 12"/>
                <a:gd name="T8" fmla="*/ 3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3" name="Freeform 1018"/>
            <p:cNvSpPr>
              <a:spLocks/>
            </p:cNvSpPr>
            <p:nvPr userDrawn="1"/>
          </p:nvSpPr>
          <p:spPr bwMode="auto">
            <a:xfrm>
              <a:off x="265" y="312"/>
              <a:ext cx="13" cy="19"/>
            </a:xfrm>
            <a:custGeom>
              <a:avLst/>
              <a:gdLst>
                <a:gd name="T0" fmla="*/ 20 w 28"/>
                <a:gd name="T1" fmla="*/ 0 h 42"/>
                <a:gd name="T2" fmla="*/ 20 w 28"/>
                <a:gd name="T3" fmla="*/ 0 h 42"/>
                <a:gd name="T4" fmla="*/ 15 w 28"/>
                <a:gd name="T5" fmla="*/ 24 h 42"/>
                <a:gd name="T6" fmla="*/ 24 w 28"/>
                <a:gd name="T7" fmla="*/ 4 h 42"/>
                <a:gd name="T8" fmla="*/ 28 w 28"/>
                <a:gd name="T9" fmla="*/ 7 h 42"/>
                <a:gd name="T10" fmla="*/ 23 w 28"/>
                <a:gd name="T11" fmla="*/ 35 h 42"/>
                <a:gd name="T12" fmla="*/ 9 w 28"/>
                <a:gd name="T13" fmla="*/ 42 h 42"/>
                <a:gd name="T14" fmla="*/ 4 w 28"/>
                <a:gd name="T15" fmla="*/ 25 h 42"/>
                <a:gd name="T16" fmla="*/ 14 w 28"/>
                <a:gd name="T17" fmla="*/ 3 h 42"/>
                <a:gd name="T18" fmla="*/ 20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lnTo>
                    <a:pt x="20" y="0"/>
                  </a:lnTo>
                  <a:cubicBezTo>
                    <a:pt x="19" y="7"/>
                    <a:pt x="16" y="19"/>
                    <a:pt x="15" y="24"/>
                  </a:cubicBezTo>
                  <a:cubicBezTo>
                    <a:pt x="19" y="18"/>
                    <a:pt x="22" y="9"/>
                    <a:pt x="24" y="4"/>
                  </a:cubicBezTo>
                  <a:lnTo>
                    <a:pt x="28" y="7"/>
                  </a:lnTo>
                  <a:cubicBezTo>
                    <a:pt x="27" y="14"/>
                    <a:pt x="24" y="31"/>
                    <a:pt x="23" y="35"/>
                  </a:cubicBezTo>
                  <a:cubicBezTo>
                    <a:pt x="21" y="41"/>
                    <a:pt x="15" y="40"/>
                    <a:pt x="9" y="42"/>
                  </a:cubicBezTo>
                  <a:cubicBezTo>
                    <a:pt x="6" y="37"/>
                    <a:pt x="0" y="34"/>
                    <a:pt x="4" y="25"/>
                  </a:cubicBezTo>
                  <a:cubicBezTo>
                    <a:pt x="6" y="20"/>
                    <a:pt x="12" y="6"/>
                    <a:pt x="14" y="3"/>
                  </a:cubicBezTo>
                  <a:cubicBezTo>
                    <a:pt x="16" y="2"/>
                    <a:pt x="18" y="3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4" name="Freeform 1019"/>
            <p:cNvSpPr>
              <a:spLocks/>
            </p:cNvSpPr>
            <p:nvPr userDrawn="1"/>
          </p:nvSpPr>
          <p:spPr bwMode="auto">
            <a:xfrm>
              <a:off x="295" y="311"/>
              <a:ext cx="2" cy="9"/>
            </a:xfrm>
            <a:custGeom>
              <a:avLst/>
              <a:gdLst>
                <a:gd name="T0" fmla="*/ 0 w 5"/>
                <a:gd name="T1" fmla="*/ 3 h 20"/>
                <a:gd name="T2" fmla="*/ 0 w 5"/>
                <a:gd name="T3" fmla="*/ 3 h 20"/>
                <a:gd name="T4" fmla="*/ 1 w 5"/>
                <a:gd name="T5" fmla="*/ 0 h 20"/>
                <a:gd name="T6" fmla="*/ 5 w 5"/>
                <a:gd name="T7" fmla="*/ 2 h 20"/>
                <a:gd name="T8" fmla="*/ 5 w 5"/>
                <a:gd name="T9" fmla="*/ 20 h 20"/>
                <a:gd name="T10" fmla="*/ 0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5" name="Freeform 1020"/>
            <p:cNvSpPr>
              <a:spLocks/>
            </p:cNvSpPr>
            <p:nvPr userDrawn="1"/>
          </p:nvSpPr>
          <p:spPr bwMode="auto">
            <a:xfrm>
              <a:off x="256" y="309"/>
              <a:ext cx="15" cy="18"/>
            </a:xfrm>
            <a:custGeom>
              <a:avLst/>
              <a:gdLst>
                <a:gd name="T0" fmla="*/ 19 w 32"/>
                <a:gd name="T1" fmla="*/ 0 h 39"/>
                <a:gd name="T2" fmla="*/ 19 w 32"/>
                <a:gd name="T3" fmla="*/ 0 h 39"/>
                <a:gd name="T4" fmla="*/ 22 w 32"/>
                <a:gd name="T5" fmla="*/ 5 h 39"/>
                <a:gd name="T6" fmla="*/ 14 w 32"/>
                <a:gd name="T7" fmla="*/ 25 h 39"/>
                <a:gd name="T8" fmla="*/ 26 w 32"/>
                <a:gd name="T9" fmla="*/ 8 h 39"/>
                <a:gd name="T10" fmla="*/ 32 w 32"/>
                <a:gd name="T11" fmla="*/ 9 h 39"/>
                <a:gd name="T12" fmla="*/ 20 w 32"/>
                <a:gd name="T13" fmla="*/ 34 h 39"/>
                <a:gd name="T14" fmla="*/ 5 w 32"/>
                <a:gd name="T15" fmla="*/ 39 h 39"/>
                <a:gd name="T16" fmla="*/ 2 w 32"/>
                <a:gd name="T17" fmla="*/ 25 h 39"/>
                <a:gd name="T18" fmla="*/ 19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9" y="0"/>
                  </a:moveTo>
                  <a:lnTo>
                    <a:pt x="19" y="0"/>
                  </a:lnTo>
                  <a:cubicBezTo>
                    <a:pt x="20" y="2"/>
                    <a:pt x="21" y="3"/>
                    <a:pt x="22" y="5"/>
                  </a:cubicBezTo>
                  <a:cubicBezTo>
                    <a:pt x="20" y="11"/>
                    <a:pt x="15" y="20"/>
                    <a:pt x="14" y="25"/>
                  </a:cubicBezTo>
                  <a:cubicBezTo>
                    <a:pt x="17" y="23"/>
                    <a:pt x="24" y="11"/>
                    <a:pt x="26" y="8"/>
                  </a:cubicBezTo>
                  <a:cubicBezTo>
                    <a:pt x="28" y="8"/>
                    <a:pt x="30" y="9"/>
                    <a:pt x="32" y="9"/>
                  </a:cubicBezTo>
                  <a:cubicBezTo>
                    <a:pt x="29" y="15"/>
                    <a:pt x="25" y="24"/>
                    <a:pt x="20" y="34"/>
                  </a:cubicBezTo>
                  <a:cubicBezTo>
                    <a:pt x="18" y="39"/>
                    <a:pt x="10" y="38"/>
                    <a:pt x="5" y="39"/>
                  </a:cubicBezTo>
                  <a:cubicBezTo>
                    <a:pt x="3" y="33"/>
                    <a:pt x="0" y="30"/>
                    <a:pt x="2" y="25"/>
                  </a:cubicBezTo>
                  <a:cubicBezTo>
                    <a:pt x="5" y="18"/>
                    <a:pt x="15" y="6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6" name="Freeform 1021"/>
            <p:cNvSpPr>
              <a:spLocks/>
            </p:cNvSpPr>
            <p:nvPr userDrawn="1"/>
          </p:nvSpPr>
          <p:spPr bwMode="auto">
            <a:xfrm>
              <a:off x="247" y="305"/>
              <a:ext cx="17" cy="15"/>
            </a:xfrm>
            <a:custGeom>
              <a:avLst/>
              <a:gdLst>
                <a:gd name="T0" fmla="*/ 26 w 40"/>
                <a:gd name="T1" fmla="*/ 0 h 33"/>
                <a:gd name="T2" fmla="*/ 26 w 40"/>
                <a:gd name="T3" fmla="*/ 0 h 33"/>
                <a:gd name="T4" fmla="*/ 30 w 40"/>
                <a:gd name="T5" fmla="*/ 2 h 33"/>
                <a:gd name="T6" fmla="*/ 17 w 40"/>
                <a:gd name="T7" fmla="*/ 19 h 33"/>
                <a:gd name="T8" fmla="*/ 36 w 40"/>
                <a:gd name="T9" fmla="*/ 3 h 33"/>
                <a:gd name="T10" fmla="*/ 40 w 40"/>
                <a:gd name="T11" fmla="*/ 1 h 33"/>
                <a:gd name="T12" fmla="*/ 40 w 40"/>
                <a:gd name="T13" fmla="*/ 6 h 33"/>
                <a:gd name="T14" fmla="*/ 23 w 40"/>
                <a:gd name="T15" fmla="*/ 28 h 33"/>
                <a:gd name="T16" fmla="*/ 5 w 40"/>
                <a:gd name="T17" fmla="*/ 33 h 33"/>
                <a:gd name="T18" fmla="*/ 6 w 40"/>
                <a:gd name="T19" fmla="*/ 15 h 33"/>
                <a:gd name="T20" fmla="*/ 26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26" y="0"/>
                  </a:moveTo>
                  <a:lnTo>
                    <a:pt x="26" y="0"/>
                  </a:lnTo>
                  <a:cubicBezTo>
                    <a:pt x="28" y="1"/>
                    <a:pt x="29" y="1"/>
                    <a:pt x="30" y="2"/>
                  </a:cubicBezTo>
                  <a:cubicBezTo>
                    <a:pt x="26" y="6"/>
                    <a:pt x="21" y="13"/>
                    <a:pt x="17" y="19"/>
                  </a:cubicBezTo>
                  <a:cubicBezTo>
                    <a:pt x="22" y="15"/>
                    <a:pt x="34" y="4"/>
                    <a:pt x="36" y="3"/>
                  </a:cubicBezTo>
                  <a:cubicBezTo>
                    <a:pt x="38" y="3"/>
                    <a:pt x="39" y="2"/>
                    <a:pt x="40" y="1"/>
                  </a:cubicBezTo>
                  <a:cubicBezTo>
                    <a:pt x="40" y="3"/>
                    <a:pt x="40" y="5"/>
                    <a:pt x="40" y="6"/>
                  </a:cubicBezTo>
                  <a:cubicBezTo>
                    <a:pt x="37" y="11"/>
                    <a:pt x="26" y="24"/>
                    <a:pt x="23" y="28"/>
                  </a:cubicBezTo>
                  <a:cubicBezTo>
                    <a:pt x="18" y="32"/>
                    <a:pt x="12" y="32"/>
                    <a:pt x="5" y="33"/>
                  </a:cubicBezTo>
                  <a:cubicBezTo>
                    <a:pt x="4" y="26"/>
                    <a:pt x="0" y="20"/>
                    <a:pt x="6" y="15"/>
                  </a:cubicBezTo>
                  <a:cubicBezTo>
                    <a:pt x="9" y="11"/>
                    <a:pt x="24" y="1"/>
                    <a:pt x="2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7" name="Freeform 1022"/>
            <p:cNvSpPr>
              <a:spLocks/>
            </p:cNvSpPr>
            <p:nvPr userDrawn="1"/>
          </p:nvSpPr>
          <p:spPr bwMode="auto">
            <a:xfrm>
              <a:off x="239" y="299"/>
              <a:ext cx="18" cy="13"/>
            </a:xfrm>
            <a:custGeom>
              <a:avLst/>
              <a:gdLst>
                <a:gd name="T0" fmla="*/ 9 w 40"/>
                <a:gd name="T1" fmla="*/ 6 h 27"/>
                <a:gd name="T2" fmla="*/ 9 w 40"/>
                <a:gd name="T3" fmla="*/ 6 h 27"/>
                <a:gd name="T4" fmla="*/ 36 w 40"/>
                <a:gd name="T5" fmla="*/ 0 h 27"/>
                <a:gd name="T6" fmla="*/ 36 w 40"/>
                <a:gd name="T7" fmla="*/ 5 h 27"/>
                <a:gd name="T8" fmla="*/ 15 w 40"/>
                <a:gd name="T9" fmla="*/ 14 h 27"/>
                <a:gd name="T10" fmla="*/ 36 w 40"/>
                <a:gd name="T11" fmla="*/ 10 h 27"/>
                <a:gd name="T12" fmla="*/ 40 w 40"/>
                <a:gd name="T13" fmla="*/ 12 h 27"/>
                <a:gd name="T14" fmla="*/ 20 w 40"/>
                <a:gd name="T15" fmla="*/ 23 h 27"/>
                <a:gd name="T16" fmla="*/ 0 w 40"/>
                <a:gd name="T17" fmla="*/ 21 h 27"/>
                <a:gd name="T18" fmla="*/ 9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9" y="6"/>
                  </a:moveTo>
                  <a:lnTo>
                    <a:pt x="9" y="6"/>
                  </a:lnTo>
                  <a:cubicBezTo>
                    <a:pt x="12" y="5"/>
                    <a:pt x="36" y="0"/>
                    <a:pt x="36" y="0"/>
                  </a:cubicBezTo>
                  <a:cubicBezTo>
                    <a:pt x="36" y="2"/>
                    <a:pt x="36" y="3"/>
                    <a:pt x="36" y="5"/>
                  </a:cubicBezTo>
                  <a:cubicBezTo>
                    <a:pt x="29" y="8"/>
                    <a:pt x="21" y="12"/>
                    <a:pt x="15" y="14"/>
                  </a:cubicBezTo>
                  <a:cubicBezTo>
                    <a:pt x="23" y="14"/>
                    <a:pt x="34" y="10"/>
                    <a:pt x="36" y="10"/>
                  </a:cubicBezTo>
                  <a:cubicBezTo>
                    <a:pt x="37" y="10"/>
                    <a:pt x="40" y="12"/>
                    <a:pt x="40" y="12"/>
                  </a:cubicBezTo>
                  <a:cubicBezTo>
                    <a:pt x="36" y="14"/>
                    <a:pt x="28" y="20"/>
                    <a:pt x="20" y="23"/>
                  </a:cubicBezTo>
                  <a:cubicBezTo>
                    <a:pt x="12" y="27"/>
                    <a:pt x="3" y="23"/>
                    <a:pt x="0" y="21"/>
                  </a:cubicBezTo>
                  <a:cubicBezTo>
                    <a:pt x="1" y="15"/>
                    <a:pt x="3" y="8"/>
                    <a:pt x="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8" name="Freeform 1023"/>
            <p:cNvSpPr>
              <a:spLocks/>
            </p:cNvSpPr>
            <p:nvPr userDrawn="1"/>
          </p:nvSpPr>
          <p:spPr bwMode="auto">
            <a:xfrm>
              <a:off x="223" y="298"/>
              <a:ext cx="10" cy="1"/>
            </a:xfrm>
            <a:custGeom>
              <a:avLst/>
              <a:gdLst>
                <a:gd name="T0" fmla="*/ 0 w 23"/>
                <a:gd name="T1" fmla="*/ 2 h 3"/>
                <a:gd name="T2" fmla="*/ 0 w 23"/>
                <a:gd name="T3" fmla="*/ 2 h 3"/>
                <a:gd name="T4" fmla="*/ 23 w 23"/>
                <a:gd name="T5" fmla="*/ 0 h 3"/>
                <a:gd name="T6" fmla="*/ 23 w 23"/>
                <a:gd name="T7" fmla="*/ 2 h 3"/>
                <a:gd name="T8" fmla="*/ 0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lnTo>
                    <a:pt x="0" y="2"/>
                  </a:lnTo>
                  <a:cubicBezTo>
                    <a:pt x="11" y="0"/>
                    <a:pt x="20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16" y="3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9" name="Freeform 1024"/>
            <p:cNvSpPr>
              <a:spLocks/>
            </p:cNvSpPr>
            <p:nvPr userDrawn="1"/>
          </p:nvSpPr>
          <p:spPr bwMode="auto">
            <a:xfrm>
              <a:off x="200" y="293"/>
              <a:ext cx="38" cy="12"/>
            </a:xfrm>
            <a:custGeom>
              <a:avLst/>
              <a:gdLst>
                <a:gd name="T0" fmla="*/ 0 w 84"/>
                <a:gd name="T1" fmla="*/ 12 h 27"/>
                <a:gd name="T2" fmla="*/ 0 w 84"/>
                <a:gd name="T3" fmla="*/ 12 h 27"/>
                <a:gd name="T4" fmla="*/ 36 w 84"/>
                <a:gd name="T5" fmla="*/ 0 h 27"/>
                <a:gd name="T6" fmla="*/ 80 w 84"/>
                <a:gd name="T7" fmla="*/ 2 h 27"/>
                <a:gd name="T8" fmla="*/ 74 w 84"/>
                <a:gd name="T9" fmla="*/ 9 h 27"/>
                <a:gd name="T10" fmla="*/ 34 w 84"/>
                <a:gd name="T11" fmla="*/ 13 h 27"/>
                <a:gd name="T12" fmla="*/ 76 w 84"/>
                <a:gd name="T13" fmla="*/ 14 h 27"/>
                <a:gd name="T14" fmla="*/ 84 w 84"/>
                <a:gd name="T15" fmla="*/ 20 h 27"/>
                <a:gd name="T16" fmla="*/ 35 w 84"/>
                <a:gd name="T17" fmla="*/ 26 h 27"/>
                <a:gd name="T18" fmla="*/ 0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0" y="12"/>
                  </a:moveTo>
                  <a:lnTo>
                    <a:pt x="0" y="12"/>
                  </a:lnTo>
                  <a:cubicBezTo>
                    <a:pt x="8" y="5"/>
                    <a:pt x="21" y="0"/>
                    <a:pt x="36" y="0"/>
                  </a:cubicBezTo>
                  <a:cubicBezTo>
                    <a:pt x="50" y="1"/>
                    <a:pt x="64" y="1"/>
                    <a:pt x="80" y="2"/>
                  </a:cubicBezTo>
                  <a:cubicBezTo>
                    <a:pt x="77" y="4"/>
                    <a:pt x="75" y="7"/>
                    <a:pt x="74" y="9"/>
                  </a:cubicBezTo>
                  <a:cubicBezTo>
                    <a:pt x="60" y="10"/>
                    <a:pt x="50" y="10"/>
                    <a:pt x="34" y="13"/>
                  </a:cubicBezTo>
                  <a:cubicBezTo>
                    <a:pt x="49" y="15"/>
                    <a:pt x="71" y="15"/>
                    <a:pt x="76" y="14"/>
                  </a:cubicBezTo>
                  <a:cubicBezTo>
                    <a:pt x="77" y="17"/>
                    <a:pt x="80" y="19"/>
                    <a:pt x="84" y="20"/>
                  </a:cubicBezTo>
                  <a:cubicBezTo>
                    <a:pt x="63" y="23"/>
                    <a:pt x="48" y="25"/>
                    <a:pt x="35" y="26"/>
                  </a:cubicBezTo>
                  <a:cubicBezTo>
                    <a:pt x="18" y="27"/>
                    <a:pt x="7" y="23"/>
                    <a:pt x="0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0" name="Freeform 1025"/>
            <p:cNvSpPr>
              <a:spLocks/>
            </p:cNvSpPr>
            <p:nvPr userDrawn="1"/>
          </p:nvSpPr>
          <p:spPr bwMode="auto">
            <a:xfrm>
              <a:off x="234" y="292"/>
              <a:ext cx="24" cy="10"/>
            </a:xfrm>
            <a:custGeom>
              <a:avLst/>
              <a:gdLst>
                <a:gd name="T0" fmla="*/ 13 w 52"/>
                <a:gd name="T1" fmla="*/ 2 h 22"/>
                <a:gd name="T2" fmla="*/ 13 w 52"/>
                <a:gd name="T3" fmla="*/ 2 h 22"/>
                <a:gd name="T4" fmla="*/ 42 w 52"/>
                <a:gd name="T5" fmla="*/ 1 h 22"/>
                <a:gd name="T6" fmla="*/ 46 w 52"/>
                <a:gd name="T7" fmla="*/ 5 h 22"/>
                <a:gd name="T8" fmla="*/ 23 w 52"/>
                <a:gd name="T9" fmla="*/ 10 h 22"/>
                <a:gd name="T10" fmla="*/ 52 w 52"/>
                <a:gd name="T11" fmla="*/ 9 h 22"/>
                <a:gd name="T12" fmla="*/ 48 w 52"/>
                <a:gd name="T13" fmla="*/ 15 h 22"/>
                <a:gd name="T14" fmla="*/ 18 w 52"/>
                <a:gd name="T15" fmla="*/ 20 h 22"/>
                <a:gd name="T16" fmla="*/ 0 w 52"/>
                <a:gd name="T17" fmla="*/ 13 h 22"/>
                <a:gd name="T18" fmla="*/ 13 w 52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3" y="2"/>
                  </a:moveTo>
                  <a:lnTo>
                    <a:pt x="13" y="2"/>
                  </a:lnTo>
                  <a:cubicBezTo>
                    <a:pt x="21" y="1"/>
                    <a:pt x="37" y="0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ubicBezTo>
                    <a:pt x="41" y="7"/>
                    <a:pt x="30" y="8"/>
                    <a:pt x="23" y="10"/>
                  </a:cubicBezTo>
                  <a:cubicBezTo>
                    <a:pt x="30" y="11"/>
                    <a:pt x="45" y="9"/>
                    <a:pt x="52" y="9"/>
                  </a:cubicBezTo>
                  <a:cubicBezTo>
                    <a:pt x="49" y="11"/>
                    <a:pt x="48" y="13"/>
                    <a:pt x="48" y="15"/>
                  </a:cubicBezTo>
                  <a:cubicBezTo>
                    <a:pt x="42" y="17"/>
                    <a:pt x="18" y="20"/>
                    <a:pt x="18" y="20"/>
                  </a:cubicBezTo>
                  <a:cubicBezTo>
                    <a:pt x="7" y="22"/>
                    <a:pt x="4" y="18"/>
                    <a:pt x="0" y="13"/>
                  </a:cubicBezTo>
                  <a:cubicBezTo>
                    <a:pt x="2" y="7"/>
                    <a:pt x="7" y="2"/>
                    <a:pt x="1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1" name="Freeform 1026"/>
            <p:cNvSpPr>
              <a:spLocks/>
            </p:cNvSpPr>
            <p:nvPr userDrawn="1"/>
          </p:nvSpPr>
          <p:spPr bwMode="auto">
            <a:xfrm>
              <a:off x="245" y="286"/>
              <a:ext cx="7" cy="2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0 h 3"/>
                <a:gd name="T4" fmla="*/ 15 w 15"/>
                <a:gd name="T5" fmla="*/ 1 h 3"/>
                <a:gd name="T6" fmla="*/ 13 w 15"/>
                <a:gd name="T7" fmla="*/ 3 h 3"/>
                <a:gd name="T8" fmla="*/ 0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11" y="1"/>
                    <a:pt x="15" y="1"/>
                  </a:cubicBezTo>
                  <a:cubicBezTo>
                    <a:pt x="15" y="1"/>
                    <a:pt x="14" y="2"/>
                    <a:pt x="13" y="3"/>
                  </a:cubicBezTo>
                  <a:cubicBezTo>
                    <a:pt x="9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2" name="Freeform 1027"/>
            <p:cNvSpPr>
              <a:spLocks/>
            </p:cNvSpPr>
            <p:nvPr userDrawn="1"/>
          </p:nvSpPr>
          <p:spPr bwMode="auto">
            <a:xfrm>
              <a:off x="222" y="286"/>
              <a:ext cx="9" cy="2"/>
            </a:xfrm>
            <a:custGeom>
              <a:avLst/>
              <a:gdLst>
                <a:gd name="T0" fmla="*/ 0 w 21"/>
                <a:gd name="T1" fmla="*/ 0 h 4"/>
                <a:gd name="T2" fmla="*/ 0 w 21"/>
                <a:gd name="T3" fmla="*/ 0 h 4"/>
                <a:gd name="T4" fmla="*/ 19 w 21"/>
                <a:gd name="T5" fmla="*/ 2 h 4"/>
                <a:gd name="T6" fmla="*/ 21 w 21"/>
                <a:gd name="T7" fmla="*/ 4 h 4"/>
                <a:gd name="T8" fmla="*/ 0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19" y="2"/>
                    <a:pt x="19" y="2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3" name="Freeform 1028"/>
            <p:cNvSpPr>
              <a:spLocks/>
            </p:cNvSpPr>
            <p:nvPr userDrawn="1"/>
          </p:nvSpPr>
          <p:spPr bwMode="auto">
            <a:xfrm>
              <a:off x="285" y="284"/>
              <a:ext cx="12" cy="11"/>
            </a:xfrm>
            <a:custGeom>
              <a:avLst/>
              <a:gdLst>
                <a:gd name="T0" fmla="*/ 6 w 26"/>
                <a:gd name="T1" fmla="*/ 0 h 24"/>
                <a:gd name="T2" fmla="*/ 6 w 26"/>
                <a:gd name="T3" fmla="*/ 0 h 24"/>
                <a:gd name="T4" fmla="*/ 26 w 26"/>
                <a:gd name="T5" fmla="*/ 3 h 24"/>
                <a:gd name="T6" fmla="*/ 26 w 26"/>
                <a:gd name="T7" fmla="*/ 22 h 24"/>
                <a:gd name="T8" fmla="*/ 6 w 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6" y="0"/>
                  </a:moveTo>
                  <a:lnTo>
                    <a:pt x="6" y="0"/>
                  </a:lnTo>
                  <a:cubicBezTo>
                    <a:pt x="13" y="5"/>
                    <a:pt x="18" y="5"/>
                    <a:pt x="26" y="3"/>
                  </a:cubicBezTo>
                  <a:lnTo>
                    <a:pt x="26" y="22"/>
                  </a:lnTo>
                  <a:cubicBezTo>
                    <a:pt x="13" y="24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4" name="Freeform 1029"/>
            <p:cNvSpPr>
              <a:spLocks/>
            </p:cNvSpPr>
            <p:nvPr userDrawn="1"/>
          </p:nvSpPr>
          <p:spPr bwMode="auto">
            <a:xfrm>
              <a:off x="324" y="280"/>
              <a:ext cx="2" cy="5"/>
            </a:xfrm>
            <a:custGeom>
              <a:avLst/>
              <a:gdLst>
                <a:gd name="T0" fmla="*/ 3 w 4"/>
                <a:gd name="T1" fmla="*/ 0 h 11"/>
                <a:gd name="T2" fmla="*/ 3 w 4"/>
                <a:gd name="T3" fmla="*/ 0 h 11"/>
                <a:gd name="T4" fmla="*/ 4 w 4"/>
                <a:gd name="T5" fmla="*/ 11 h 11"/>
                <a:gd name="T6" fmla="*/ 0 w 4"/>
                <a:gd name="T7" fmla="*/ 11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lnTo>
                    <a:pt x="3" y="0"/>
                  </a:lnTo>
                  <a:cubicBezTo>
                    <a:pt x="4" y="3"/>
                    <a:pt x="4" y="7"/>
                    <a:pt x="4" y="11"/>
                  </a:cubicBezTo>
                  <a:lnTo>
                    <a:pt x="0" y="11"/>
                  </a:ln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5" name="Freeform 1030"/>
            <p:cNvSpPr>
              <a:spLocks/>
            </p:cNvSpPr>
            <p:nvPr userDrawn="1"/>
          </p:nvSpPr>
          <p:spPr bwMode="auto">
            <a:xfrm>
              <a:off x="232" y="280"/>
              <a:ext cx="23" cy="11"/>
            </a:xfrm>
            <a:custGeom>
              <a:avLst/>
              <a:gdLst>
                <a:gd name="T0" fmla="*/ 0 w 53"/>
                <a:gd name="T1" fmla="*/ 11 h 24"/>
                <a:gd name="T2" fmla="*/ 0 w 53"/>
                <a:gd name="T3" fmla="*/ 11 h 24"/>
                <a:gd name="T4" fmla="*/ 24 w 53"/>
                <a:gd name="T5" fmla="*/ 2 h 24"/>
                <a:gd name="T6" fmla="*/ 53 w 53"/>
                <a:gd name="T7" fmla="*/ 8 h 24"/>
                <a:gd name="T8" fmla="*/ 47 w 53"/>
                <a:gd name="T9" fmla="*/ 13 h 24"/>
                <a:gd name="T10" fmla="*/ 21 w 53"/>
                <a:gd name="T11" fmla="*/ 13 h 24"/>
                <a:gd name="T12" fmla="*/ 43 w 53"/>
                <a:gd name="T13" fmla="*/ 17 h 24"/>
                <a:gd name="T14" fmla="*/ 46 w 53"/>
                <a:gd name="T15" fmla="*/ 23 h 24"/>
                <a:gd name="T16" fmla="*/ 17 w 53"/>
                <a:gd name="T17" fmla="*/ 23 h 24"/>
                <a:gd name="T18" fmla="*/ 0 w 53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0" y="11"/>
                  </a:moveTo>
                  <a:lnTo>
                    <a:pt x="0" y="11"/>
                  </a:lnTo>
                  <a:cubicBezTo>
                    <a:pt x="4" y="2"/>
                    <a:pt x="14" y="0"/>
                    <a:pt x="24" y="2"/>
                  </a:cubicBezTo>
                  <a:cubicBezTo>
                    <a:pt x="34" y="5"/>
                    <a:pt x="42" y="6"/>
                    <a:pt x="53" y="8"/>
                  </a:cubicBezTo>
                  <a:cubicBezTo>
                    <a:pt x="50" y="9"/>
                    <a:pt x="49" y="10"/>
                    <a:pt x="47" y="13"/>
                  </a:cubicBezTo>
                  <a:cubicBezTo>
                    <a:pt x="40" y="13"/>
                    <a:pt x="30" y="11"/>
                    <a:pt x="21" y="13"/>
                  </a:cubicBezTo>
                  <a:cubicBezTo>
                    <a:pt x="28" y="15"/>
                    <a:pt x="37" y="17"/>
                    <a:pt x="43" y="17"/>
                  </a:cubicBezTo>
                  <a:cubicBezTo>
                    <a:pt x="44" y="19"/>
                    <a:pt x="46" y="23"/>
                    <a:pt x="46" y="23"/>
                  </a:cubicBezTo>
                  <a:cubicBezTo>
                    <a:pt x="40" y="23"/>
                    <a:pt x="26" y="24"/>
                    <a:pt x="17" y="23"/>
                  </a:cubicBezTo>
                  <a:cubicBezTo>
                    <a:pt x="9" y="22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6" name="Freeform 1031"/>
            <p:cNvSpPr>
              <a:spLocks/>
            </p:cNvSpPr>
            <p:nvPr userDrawn="1"/>
          </p:nvSpPr>
          <p:spPr bwMode="auto">
            <a:xfrm>
              <a:off x="314" y="278"/>
              <a:ext cx="2" cy="7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0 h 16"/>
                <a:gd name="T4" fmla="*/ 5 w 6"/>
                <a:gd name="T5" fmla="*/ 16 h 16"/>
                <a:gd name="T6" fmla="*/ 0 w 6"/>
                <a:gd name="T7" fmla="*/ 16 h 16"/>
                <a:gd name="T8" fmla="*/ 6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lnTo>
                    <a:pt x="6" y="0"/>
                  </a:lnTo>
                  <a:cubicBezTo>
                    <a:pt x="6" y="6"/>
                    <a:pt x="5" y="12"/>
                    <a:pt x="5" y="16"/>
                  </a:cubicBezTo>
                  <a:lnTo>
                    <a:pt x="0" y="16"/>
                  </a:lnTo>
                  <a:cubicBezTo>
                    <a:pt x="2" y="11"/>
                    <a:pt x="5" y="7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7" name="Freeform 1032"/>
            <p:cNvSpPr>
              <a:spLocks/>
            </p:cNvSpPr>
            <p:nvPr userDrawn="1"/>
          </p:nvSpPr>
          <p:spPr bwMode="auto">
            <a:xfrm>
              <a:off x="307" y="276"/>
              <a:ext cx="5" cy="9"/>
            </a:xfrm>
            <a:custGeom>
              <a:avLst/>
              <a:gdLst>
                <a:gd name="T0" fmla="*/ 12 w 12"/>
                <a:gd name="T1" fmla="*/ 0 h 20"/>
                <a:gd name="T2" fmla="*/ 12 w 12"/>
                <a:gd name="T3" fmla="*/ 0 h 20"/>
                <a:gd name="T4" fmla="*/ 6 w 12"/>
                <a:gd name="T5" fmla="*/ 20 h 20"/>
                <a:gd name="T6" fmla="*/ 0 w 12"/>
                <a:gd name="T7" fmla="*/ 20 h 20"/>
                <a:gd name="T8" fmla="*/ 12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lnTo>
                    <a:pt x="12" y="0"/>
                  </a:lnTo>
                  <a:cubicBezTo>
                    <a:pt x="11" y="7"/>
                    <a:pt x="7" y="16"/>
                    <a:pt x="6" y="20"/>
                  </a:cubicBezTo>
                  <a:lnTo>
                    <a:pt x="0" y="20"/>
                  </a:lnTo>
                  <a:cubicBezTo>
                    <a:pt x="2" y="16"/>
                    <a:pt x="10" y="7"/>
                    <a:pt x="1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8" name="Freeform 1033"/>
            <p:cNvSpPr>
              <a:spLocks/>
            </p:cNvSpPr>
            <p:nvPr userDrawn="1"/>
          </p:nvSpPr>
          <p:spPr bwMode="auto">
            <a:xfrm>
              <a:off x="197" y="278"/>
              <a:ext cx="41" cy="14"/>
            </a:xfrm>
            <a:custGeom>
              <a:avLst/>
              <a:gdLst>
                <a:gd name="T0" fmla="*/ 0 w 90"/>
                <a:gd name="T1" fmla="*/ 6 h 32"/>
                <a:gd name="T2" fmla="*/ 0 w 90"/>
                <a:gd name="T3" fmla="*/ 6 h 32"/>
                <a:gd name="T4" fmla="*/ 42 w 90"/>
                <a:gd name="T5" fmla="*/ 4 h 32"/>
                <a:gd name="T6" fmla="*/ 76 w 90"/>
                <a:gd name="T7" fmla="*/ 12 h 32"/>
                <a:gd name="T8" fmla="*/ 73 w 90"/>
                <a:gd name="T9" fmla="*/ 17 h 32"/>
                <a:gd name="T10" fmla="*/ 74 w 90"/>
                <a:gd name="T11" fmla="*/ 19 h 32"/>
                <a:gd name="T12" fmla="*/ 34 w 90"/>
                <a:gd name="T13" fmla="*/ 15 h 32"/>
                <a:gd name="T14" fmla="*/ 78 w 90"/>
                <a:gd name="T15" fmla="*/ 24 h 32"/>
                <a:gd name="T16" fmla="*/ 90 w 90"/>
                <a:gd name="T17" fmla="*/ 31 h 32"/>
                <a:gd name="T18" fmla="*/ 37 w 90"/>
                <a:gd name="T19" fmla="*/ 30 h 32"/>
                <a:gd name="T20" fmla="*/ 0 w 90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2">
                  <a:moveTo>
                    <a:pt x="0" y="6"/>
                  </a:moveTo>
                  <a:lnTo>
                    <a:pt x="0" y="6"/>
                  </a:lnTo>
                  <a:cubicBezTo>
                    <a:pt x="11" y="0"/>
                    <a:pt x="30" y="1"/>
                    <a:pt x="42" y="4"/>
                  </a:cubicBezTo>
                  <a:cubicBezTo>
                    <a:pt x="52" y="6"/>
                    <a:pt x="70" y="10"/>
                    <a:pt x="76" y="12"/>
                  </a:cubicBezTo>
                  <a:cubicBezTo>
                    <a:pt x="75" y="13"/>
                    <a:pt x="74" y="15"/>
                    <a:pt x="73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3" y="19"/>
                    <a:pt x="48" y="14"/>
                    <a:pt x="34" y="15"/>
                  </a:cubicBezTo>
                  <a:cubicBezTo>
                    <a:pt x="47" y="20"/>
                    <a:pt x="77" y="24"/>
                    <a:pt x="78" y="24"/>
                  </a:cubicBezTo>
                  <a:cubicBezTo>
                    <a:pt x="81" y="28"/>
                    <a:pt x="86" y="30"/>
                    <a:pt x="90" y="31"/>
                  </a:cubicBezTo>
                  <a:cubicBezTo>
                    <a:pt x="86" y="32"/>
                    <a:pt x="46" y="31"/>
                    <a:pt x="37" y="30"/>
                  </a:cubicBezTo>
                  <a:cubicBezTo>
                    <a:pt x="24" y="28"/>
                    <a:pt x="4" y="20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9" name="Freeform 1034"/>
            <p:cNvSpPr>
              <a:spLocks/>
            </p:cNvSpPr>
            <p:nvPr userDrawn="1"/>
          </p:nvSpPr>
          <p:spPr bwMode="auto">
            <a:xfrm>
              <a:off x="317" y="277"/>
              <a:ext cx="4" cy="8"/>
            </a:xfrm>
            <a:custGeom>
              <a:avLst/>
              <a:gdLst>
                <a:gd name="T0" fmla="*/ 7 w 9"/>
                <a:gd name="T1" fmla="*/ 0 h 19"/>
                <a:gd name="T2" fmla="*/ 7 w 9"/>
                <a:gd name="T3" fmla="*/ 0 h 19"/>
                <a:gd name="T4" fmla="*/ 8 w 9"/>
                <a:gd name="T5" fmla="*/ 19 h 19"/>
                <a:gd name="T6" fmla="*/ 0 w 9"/>
                <a:gd name="T7" fmla="*/ 19 h 19"/>
                <a:gd name="T8" fmla="*/ 7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7" y="0"/>
                  </a:moveTo>
                  <a:lnTo>
                    <a:pt x="7" y="0"/>
                  </a:lnTo>
                  <a:cubicBezTo>
                    <a:pt x="8" y="5"/>
                    <a:pt x="9" y="13"/>
                    <a:pt x="8" y="19"/>
                  </a:cubicBezTo>
                  <a:lnTo>
                    <a:pt x="0" y="19"/>
                  </a:lnTo>
                  <a:cubicBezTo>
                    <a:pt x="1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0" name="Freeform 1035"/>
            <p:cNvSpPr>
              <a:spLocks/>
            </p:cNvSpPr>
            <p:nvPr userDrawn="1"/>
          </p:nvSpPr>
          <p:spPr bwMode="auto">
            <a:xfrm>
              <a:off x="327" y="276"/>
              <a:ext cx="4" cy="9"/>
            </a:xfrm>
            <a:custGeom>
              <a:avLst/>
              <a:gdLst>
                <a:gd name="T0" fmla="*/ 8 w 9"/>
                <a:gd name="T1" fmla="*/ 0 h 20"/>
                <a:gd name="T2" fmla="*/ 8 w 9"/>
                <a:gd name="T3" fmla="*/ 0 h 20"/>
                <a:gd name="T4" fmla="*/ 9 w 9"/>
                <a:gd name="T5" fmla="*/ 20 h 20"/>
                <a:gd name="T6" fmla="*/ 0 w 9"/>
                <a:gd name="T7" fmla="*/ 2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lnTo>
                    <a:pt x="8" y="0"/>
                  </a:lnTo>
                  <a:cubicBezTo>
                    <a:pt x="9" y="6"/>
                    <a:pt x="8" y="15"/>
                    <a:pt x="9" y="20"/>
                  </a:cubicBezTo>
                  <a:lnTo>
                    <a:pt x="0" y="20"/>
                  </a:lnTo>
                  <a:cubicBezTo>
                    <a:pt x="2" y="13"/>
                    <a:pt x="6" y="8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1" name="Freeform 1036"/>
            <p:cNvSpPr>
              <a:spLocks/>
            </p:cNvSpPr>
            <p:nvPr userDrawn="1"/>
          </p:nvSpPr>
          <p:spPr bwMode="auto">
            <a:xfrm>
              <a:off x="222" y="274"/>
              <a:ext cx="11" cy="4"/>
            </a:xfrm>
            <a:custGeom>
              <a:avLst/>
              <a:gdLst>
                <a:gd name="T0" fmla="*/ 0 w 24"/>
                <a:gd name="T1" fmla="*/ 0 h 9"/>
                <a:gd name="T2" fmla="*/ 0 w 24"/>
                <a:gd name="T3" fmla="*/ 0 h 9"/>
                <a:gd name="T4" fmla="*/ 22 w 24"/>
                <a:gd name="T5" fmla="*/ 6 h 9"/>
                <a:gd name="T6" fmla="*/ 24 w 24"/>
                <a:gd name="T7" fmla="*/ 9 h 9"/>
                <a:gd name="T8" fmla="*/ 0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lnTo>
                    <a:pt x="0" y="0"/>
                  </a:lnTo>
                  <a:cubicBezTo>
                    <a:pt x="7" y="2"/>
                    <a:pt x="19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3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2" name="Freeform 1037"/>
            <p:cNvSpPr>
              <a:spLocks/>
            </p:cNvSpPr>
            <p:nvPr userDrawn="1"/>
          </p:nvSpPr>
          <p:spPr bwMode="auto">
            <a:xfrm>
              <a:off x="320" y="268"/>
              <a:ext cx="5" cy="17"/>
            </a:xfrm>
            <a:custGeom>
              <a:avLst/>
              <a:gdLst>
                <a:gd name="T0" fmla="*/ 7 w 11"/>
                <a:gd name="T1" fmla="*/ 0 h 38"/>
                <a:gd name="T2" fmla="*/ 7 w 11"/>
                <a:gd name="T3" fmla="*/ 0 h 38"/>
                <a:gd name="T4" fmla="*/ 11 w 11"/>
                <a:gd name="T5" fmla="*/ 24 h 38"/>
                <a:gd name="T6" fmla="*/ 5 w 11"/>
                <a:gd name="T7" fmla="*/ 38 h 38"/>
                <a:gd name="T8" fmla="*/ 2 w 11"/>
                <a:gd name="T9" fmla="*/ 38 h 38"/>
                <a:gd name="T10" fmla="*/ 0 w 11"/>
                <a:gd name="T11" fmla="*/ 17 h 38"/>
                <a:gd name="T12" fmla="*/ 2 w 11"/>
                <a:gd name="T13" fmla="*/ 6 h 38"/>
                <a:gd name="T14" fmla="*/ 5 w 11"/>
                <a:gd name="T15" fmla="*/ 25 h 38"/>
                <a:gd name="T16" fmla="*/ 7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7" y="0"/>
                  </a:moveTo>
                  <a:lnTo>
                    <a:pt x="7" y="0"/>
                  </a:lnTo>
                  <a:cubicBezTo>
                    <a:pt x="7" y="0"/>
                    <a:pt x="11" y="18"/>
                    <a:pt x="11" y="24"/>
                  </a:cubicBezTo>
                  <a:cubicBezTo>
                    <a:pt x="9" y="29"/>
                    <a:pt x="7" y="34"/>
                    <a:pt x="5" y="38"/>
                  </a:cubicBezTo>
                  <a:lnTo>
                    <a:pt x="2" y="38"/>
                  </a:lnTo>
                  <a:cubicBezTo>
                    <a:pt x="2" y="33"/>
                    <a:pt x="2" y="24"/>
                    <a:pt x="0" y="17"/>
                  </a:cubicBezTo>
                  <a:cubicBezTo>
                    <a:pt x="1" y="13"/>
                    <a:pt x="2" y="9"/>
                    <a:pt x="2" y="6"/>
                  </a:cubicBezTo>
                  <a:cubicBezTo>
                    <a:pt x="4" y="13"/>
                    <a:pt x="4" y="16"/>
                    <a:pt x="5" y="25"/>
                  </a:cubicBezTo>
                  <a:cubicBezTo>
                    <a:pt x="6" y="16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3" name="Freeform 1038"/>
            <p:cNvSpPr>
              <a:spLocks/>
            </p:cNvSpPr>
            <p:nvPr userDrawn="1"/>
          </p:nvSpPr>
          <p:spPr bwMode="auto">
            <a:xfrm>
              <a:off x="311" y="269"/>
              <a:ext cx="6" cy="16"/>
            </a:xfrm>
            <a:custGeom>
              <a:avLst/>
              <a:gdLst>
                <a:gd name="T0" fmla="*/ 11 w 15"/>
                <a:gd name="T1" fmla="*/ 0 h 36"/>
                <a:gd name="T2" fmla="*/ 11 w 15"/>
                <a:gd name="T3" fmla="*/ 0 h 36"/>
                <a:gd name="T4" fmla="*/ 5 w 15"/>
                <a:gd name="T5" fmla="*/ 36 h 36"/>
                <a:gd name="T6" fmla="*/ 0 w 15"/>
                <a:gd name="T7" fmla="*/ 36 h 36"/>
                <a:gd name="T8" fmla="*/ 6 w 15"/>
                <a:gd name="T9" fmla="*/ 1 h 36"/>
                <a:gd name="T10" fmla="*/ 7 w 15"/>
                <a:gd name="T11" fmla="*/ 21 h 36"/>
                <a:gd name="T12" fmla="*/ 11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1" y="0"/>
                  </a:moveTo>
                  <a:lnTo>
                    <a:pt x="11" y="0"/>
                  </a:lnTo>
                  <a:cubicBezTo>
                    <a:pt x="15" y="20"/>
                    <a:pt x="11" y="27"/>
                    <a:pt x="5" y="36"/>
                  </a:cubicBezTo>
                  <a:lnTo>
                    <a:pt x="0" y="36"/>
                  </a:lnTo>
                  <a:cubicBezTo>
                    <a:pt x="3" y="30"/>
                    <a:pt x="6" y="12"/>
                    <a:pt x="6" y="1"/>
                  </a:cubicBezTo>
                  <a:cubicBezTo>
                    <a:pt x="6" y="2"/>
                    <a:pt x="8" y="13"/>
                    <a:pt x="7" y="21"/>
                  </a:cubicBezTo>
                  <a:cubicBezTo>
                    <a:pt x="9" y="13"/>
                    <a:pt x="10" y="8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4" name="Freeform 1039"/>
            <p:cNvSpPr>
              <a:spLocks/>
            </p:cNvSpPr>
            <p:nvPr userDrawn="1"/>
          </p:nvSpPr>
          <p:spPr bwMode="auto">
            <a:xfrm>
              <a:off x="295" y="267"/>
              <a:ext cx="13" cy="14"/>
            </a:xfrm>
            <a:custGeom>
              <a:avLst/>
              <a:gdLst>
                <a:gd name="T0" fmla="*/ 28 w 28"/>
                <a:gd name="T1" fmla="*/ 0 h 31"/>
                <a:gd name="T2" fmla="*/ 28 w 28"/>
                <a:gd name="T3" fmla="*/ 0 h 31"/>
                <a:gd name="T4" fmla="*/ 16 w 28"/>
                <a:gd name="T5" fmla="*/ 23 h 31"/>
                <a:gd name="T6" fmla="*/ 27 w 28"/>
                <a:gd name="T7" fmla="*/ 13 h 31"/>
                <a:gd name="T8" fmla="*/ 24 w 28"/>
                <a:gd name="T9" fmla="*/ 24 h 31"/>
                <a:gd name="T10" fmla="*/ 0 w 28"/>
                <a:gd name="T11" fmla="*/ 20 h 31"/>
                <a:gd name="T12" fmla="*/ 28 w 2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lnTo>
                    <a:pt x="28" y="0"/>
                  </a:lnTo>
                  <a:cubicBezTo>
                    <a:pt x="28" y="10"/>
                    <a:pt x="23" y="20"/>
                    <a:pt x="16" y="23"/>
                  </a:cubicBezTo>
                  <a:cubicBezTo>
                    <a:pt x="24" y="21"/>
                    <a:pt x="27" y="13"/>
                    <a:pt x="27" y="13"/>
                  </a:cubicBezTo>
                  <a:cubicBezTo>
                    <a:pt x="27" y="15"/>
                    <a:pt x="26" y="21"/>
                    <a:pt x="24" y="24"/>
                  </a:cubicBezTo>
                  <a:cubicBezTo>
                    <a:pt x="16" y="31"/>
                    <a:pt x="3" y="29"/>
                    <a:pt x="0" y="20"/>
                  </a:cubicBezTo>
                  <a:cubicBezTo>
                    <a:pt x="14" y="26"/>
                    <a:pt x="24" y="15"/>
                    <a:pt x="2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5" name="Freeform 1040"/>
            <p:cNvSpPr>
              <a:spLocks/>
            </p:cNvSpPr>
            <p:nvPr userDrawn="1"/>
          </p:nvSpPr>
          <p:spPr bwMode="auto">
            <a:xfrm>
              <a:off x="231" y="268"/>
              <a:ext cx="26" cy="15"/>
            </a:xfrm>
            <a:custGeom>
              <a:avLst/>
              <a:gdLst>
                <a:gd name="T0" fmla="*/ 0 w 59"/>
                <a:gd name="T1" fmla="*/ 7 h 34"/>
                <a:gd name="T2" fmla="*/ 0 w 59"/>
                <a:gd name="T3" fmla="*/ 7 h 34"/>
                <a:gd name="T4" fmla="*/ 24 w 59"/>
                <a:gd name="T5" fmla="*/ 4 h 34"/>
                <a:gd name="T6" fmla="*/ 47 w 59"/>
                <a:gd name="T7" fmla="*/ 15 h 34"/>
                <a:gd name="T8" fmla="*/ 48 w 59"/>
                <a:gd name="T9" fmla="*/ 21 h 34"/>
                <a:gd name="T10" fmla="*/ 24 w 59"/>
                <a:gd name="T11" fmla="*/ 15 h 34"/>
                <a:gd name="T12" fmla="*/ 50 w 59"/>
                <a:gd name="T13" fmla="*/ 25 h 34"/>
                <a:gd name="T14" fmla="*/ 59 w 59"/>
                <a:gd name="T15" fmla="*/ 34 h 34"/>
                <a:gd name="T16" fmla="*/ 13 w 59"/>
                <a:gd name="T17" fmla="*/ 24 h 34"/>
                <a:gd name="T18" fmla="*/ 0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0" y="7"/>
                  </a:moveTo>
                  <a:lnTo>
                    <a:pt x="0" y="7"/>
                  </a:lnTo>
                  <a:cubicBezTo>
                    <a:pt x="6" y="2"/>
                    <a:pt x="15" y="0"/>
                    <a:pt x="24" y="4"/>
                  </a:cubicBezTo>
                  <a:cubicBezTo>
                    <a:pt x="26" y="5"/>
                    <a:pt x="41" y="12"/>
                    <a:pt x="47" y="15"/>
                  </a:cubicBezTo>
                  <a:cubicBezTo>
                    <a:pt x="47" y="17"/>
                    <a:pt x="48" y="20"/>
                    <a:pt x="48" y="21"/>
                  </a:cubicBezTo>
                  <a:cubicBezTo>
                    <a:pt x="43" y="19"/>
                    <a:pt x="33" y="16"/>
                    <a:pt x="24" y="15"/>
                  </a:cubicBezTo>
                  <a:cubicBezTo>
                    <a:pt x="34" y="21"/>
                    <a:pt x="46" y="24"/>
                    <a:pt x="50" y="25"/>
                  </a:cubicBezTo>
                  <a:cubicBezTo>
                    <a:pt x="52" y="28"/>
                    <a:pt x="54" y="31"/>
                    <a:pt x="59" y="34"/>
                  </a:cubicBezTo>
                  <a:cubicBezTo>
                    <a:pt x="44" y="31"/>
                    <a:pt x="25" y="29"/>
                    <a:pt x="13" y="24"/>
                  </a:cubicBezTo>
                  <a:cubicBezTo>
                    <a:pt x="9" y="22"/>
                    <a:pt x="1" y="15"/>
                    <a:pt x="0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6" name="Freeform 1041"/>
            <p:cNvSpPr>
              <a:spLocks/>
            </p:cNvSpPr>
            <p:nvPr userDrawn="1"/>
          </p:nvSpPr>
          <p:spPr bwMode="auto">
            <a:xfrm>
              <a:off x="250" y="268"/>
              <a:ext cx="6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8 h 8"/>
                <a:gd name="T6" fmla="*/ 12 w 14"/>
                <a:gd name="T7" fmla="*/ 8 h 8"/>
                <a:gd name="T8" fmla="*/ 0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cubicBezTo>
                    <a:pt x="5" y="2"/>
                    <a:pt x="10" y="6"/>
                    <a:pt x="14" y="8"/>
                  </a:cubicBezTo>
                  <a:lnTo>
                    <a:pt x="12" y="8"/>
                  </a:ln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7" name="Freeform 1042"/>
            <p:cNvSpPr>
              <a:spLocks/>
            </p:cNvSpPr>
            <p:nvPr userDrawn="1"/>
          </p:nvSpPr>
          <p:spPr bwMode="auto">
            <a:xfrm>
              <a:off x="298" y="263"/>
              <a:ext cx="16" cy="22"/>
            </a:xfrm>
            <a:custGeom>
              <a:avLst/>
              <a:gdLst>
                <a:gd name="T0" fmla="*/ 34 w 37"/>
                <a:gd name="T1" fmla="*/ 0 h 50"/>
                <a:gd name="T2" fmla="*/ 34 w 37"/>
                <a:gd name="T3" fmla="*/ 0 h 50"/>
                <a:gd name="T4" fmla="*/ 18 w 37"/>
                <a:gd name="T5" fmla="*/ 50 h 50"/>
                <a:gd name="T6" fmla="*/ 0 w 37"/>
                <a:gd name="T7" fmla="*/ 50 h 50"/>
                <a:gd name="T8" fmla="*/ 2 w 37"/>
                <a:gd name="T9" fmla="*/ 49 h 50"/>
                <a:gd name="T10" fmla="*/ 32 w 37"/>
                <a:gd name="T11" fmla="*/ 0 h 50"/>
                <a:gd name="T12" fmla="*/ 31 w 37"/>
                <a:gd name="T13" fmla="*/ 19 h 50"/>
                <a:gd name="T14" fmla="*/ 34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4" y="0"/>
                  </a:moveTo>
                  <a:lnTo>
                    <a:pt x="34" y="0"/>
                  </a:lnTo>
                  <a:cubicBezTo>
                    <a:pt x="37" y="21"/>
                    <a:pt x="31" y="38"/>
                    <a:pt x="18" y="50"/>
                  </a:cubicBezTo>
                  <a:lnTo>
                    <a:pt x="0" y="50"/>
                  </a:lnTo>
                  <a:lnTo>
                    <a:pt x="2" y="49"/>
                  </a:lnTo>
                  <a:cubicBezTo>
                    <a:pt x="21" y="42"/>
                    <a:pt x="29" y="25"/>
                    <a:pt x="32" y="0"/>
                  </a:cubicBezTo>
                  <a:cubicBezTo>
                    <a:pt x="32" y="5"/>
                    <a:pt x="32" y="14"/>
                    <a:pt x="31" y="19"/>
                  </a:cubicBezTo>
                  <a:cubicBezTo>
                    <a:pt x="33" y="13"/>
                    <a:pt x="33" y="6"/>
                    <a:pt x="3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8" name="Freeform 1043"/>
            <p:cNvSpPr>
              <a:spLocks/>
            </p:cNvSpPr>
            <p:nvPr userDrawn="1"/>
          </p:nvSpPr>
          <p:spPr bwMode="auto">
            <a:xfrm>
              <a:off x="197" y="261"/>
              <a:ext cx="39" cy="21"/>
            </a:xfrm>
            <a:custGeom>
              <a:avLst/>
              <a:gdLst>
                <a:gd name="T0" fmla="*/ 0 w 87"/>
                <a:gd name="T1" fmla="*/ 3 h 45"/>
                <a:gd name="T2" fmla="*/ 0 w 87"/>
                <a:gd name="T3" fmla="*/ 3 h 45"/>
                <a:gd name="T4" fmla="*/ 40 w 87"/>
                <a:gd name="T5" fmla="*/ 8 h 45"/>
                <a:gd name="T6" fmla="*/ 72 w 87"/>
                <a:gd name="T7" fmla="*/ 23 h 45"/>
                <a:gd name="T8" fmla="*/ 76 w 87"/>
                <a:gd name="T9" fmla="*/ 31 h 45"/>
                <a:gd name="T10" fmla="*/ 28 w 87"/>
                <a:gd name="T11" fmla="*/ 17 h 45"/>
                <a:gd name="T12" fmla="*/ 83 w 87"/>
                <a:gd name="T13" fmla="*/ 38 h 45"/>
                <a:gd name="T14" fmla="*/ 87 w 87"/>
                <a:gd name="T15" fmla="*/ 42 h 45"/>
                <a:gd name="T16" fmla="*/ 80 w 87"/>
                <a:gd name="T17" fmla="*/ 45 h 45"/>
                <a:gd name="T18" fmla="*/ 43 w 87"/>
                <a:gd name="T19" fmla="*/ 37 h 45"/>
                <a:gd name="T20" fmla="*/ 0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0" y="3"/>
                  </a:moveTo>
                  <a:lnTo>
                    <a:pt x="0" y="3"/>
                  </a:lnTo>
                  <a:cubicBezTo>
                    <a:pt x="10" y="0"/>
                    <a:pt x="30" y="4"/>
                    <a:pt x="40" y="8"/>
                  </a:cubicBezTo>
                  <a:cubicBezTo>
                    <a:pt x="46" y="11"/>
                    <a:pt x="67" y="19"/>
                    <a:pt x="72" y="23"/>
                  </a:cubicBezTo>
                  <a:cubicBezTo>
                    <a:pt x="74" y="26"/>
                    <a:pt x="74" y="28"/>
                    <a:pt x="76" y="31"/>
                  </a:cubicBezTo>
                  <a:cubicBezTo>
                    <a:pt x="68" y="28"/>
                    <a:pt x="49" y="21"/>
                    <a:pt x="28" y="17"/>
                  </a:cubicBezTo>
                  <a:cubicBezTo>
                    <a:pt x="43" y="24"/>
                    <a:pt x="68" y="33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4" y="42"/>
                    <a:pt x="82" y="44"/>
                    <a:pt x="80" y="45"/>
                  </a:cubicBezTo>
                  <a:cubicBezTo>
                    <a:pt x="75" y="45"/>
                    <a:pt x="49" y="39"/>
                    <a:pt x="43" y="37"/>
                  </a:cubicBezTo>
                  <a:cubicBezTo>
                    <a:pt x="24" y="31"/>
                    <a:pt x="2" y="18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9" name="Freeform 1044"/>
            <p:cNvSpPr>
              <a:spLocks/>
            </p:cNvSpPr>
            <p:nvPr userDrawn="1"/>
          </p:nvSpPr>
          <p:spPr bwMode="auto">
            <a:xfrm>
              <a:off x="222" y="260"/>
              <a:ext cx="13" cy="8"/>
            </a:xfrm>
            <a:custGeom>
              <a:avLst/>
              <a:gdLst>
                <a:gd name="T0" fmla="*/ 0 w 29"/>
                <a:gd name="T1" fmla="*/ 0 h 16"/>
                <a:gd name="T2" fmla="*/ 0 w 29"/>
                <a:gd name="T3" fmla="*/ 0 h 16"/>
                <a:gd name="T4" fmla="*/ 29 w 29"/>
                <a:gd name="T5" fmla="*/ 15 h 16"/>
                <a:gd name="T6" fmla="*/ 25 w 29"/>
                <a:gd name="T7" fmla="*/ 16 h 16"/>
                <a:gd name="T8" fmla="*/ 0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lnTo>
                    <a:pt x="0" y="0"/>
                  </a:lnTo>
                  <a:cubicBezTo>
                    <a:pt x="10" y="5"/>
                    <a:pt x="27" y="14"/>
                    <a:pt x="29" y="15"/>
                  </a:cubicBezTo>
                  <a:cubicBezTo>
                    <a:pt x="28" y="15"/>
                    <a:pt x="27" y="15"/>
                    <a:pt x="25" y="16"/>
                  </a:cubicBezTo>
                  <a:cubicBezTo>
                    <a:pt x="25" y="1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0" name="Freeform 1045"/>
            <p:cNvSpPr>
              <a:spLocks/>
            </p:cNvSpPr>
            <p:nvPr userDrawn="1"/>
          </p:nvSpPr>
          <p:spPr bwMode="auto">
            <a:xfrm>
              <a:off x="315" y="257"/>
              <a:ext cx="6" cy="25"/>
            </a:xfrm>
            <a:custGeom>
              <a:avLst/>
              <a:gdLst>
                <a:gd name="T0" fmla="*/ 3 w 12"/>
                <a:gd name="T1" fmla="*/ 0 h 55"/>
                <a:gd name="T2" fmla="*/ 3 w 12"/>
                <a:gd name="T3" fmla="*/ 0 h 55"/>
                <a:gd name="T4" fmla="*/ 12 w 12"/>
                <a:gd name="T5" fmla="*/ 27 h 55"/>
                <a:gd name="T6" fmla="*/ 3 w 12"/>
                <a:gd name="T7" fmla="*/ 55 h 55"/>
                <a:gd name="T8" fmla="*/ 0 w 12"/>
                <a:gd name="T9" fmla="*/ 24 h 55"/>
                <a:gd name="T10" fmla="*/ 1 w 12"/>
                <a:gd name="T11" fmla="*/ 1 h 55"/>
                <a:gd name="T12" fmla="*/ 7 w 12"/>
                <a:gd name="T13" fmla="*/ 28 h 55"/>
                <a:gd name="T14" fmla="*/ 3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lnTo>
                    <a:pt x="3" y="0"/>
                  </a:lnTo>
                  <a:cubicBezTo>
                    <a:pt x="6" y="6"/>
                    <a:pt x="12" y="22"/>
                    <a:pt x="12" y="27"/>
                  </a:cubicBezTo>
                  <a:cubicBezTo>
                    <a:pt x="12" y="39"/>
                    <a:pt x="6" y="48"/>
                    <a:pt x="3" y="55"/>
                  </a:cubicBezTo>
                  <a:cubicBezTo>
                    <a:pt x="4" y="45"/>
                    <a:pt x="3" y="33"/>
                    <a:pt x="0" y="24"/>
                  </a:cubicBezTo>
                  <a:cubicBezTo>
                    <a:pt x="1" y="17"/>
                    <a:pt x="1" y="8"/>
                    <a:pt x="1" y="1"/>
                  </a:cubicBezTo>
                  <a:cubicBezTo>
                    <a:pt x="2" y="4"/>
                    <a:pt x="6" y="19"/>
                    <a:pt x="7" y="28"/>
                  </a:cubicBezTo>
                  <a:cubicBezTo>
                    <a:pt x="7" y="20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1" name="Freeform 1046"/>
            <p:cNvSpPr>
              <a:spLocks/>
            </p:cNvSpPr>
            <p:nvPr userDrawn="1"/>
          </p:nvSpPr>
          <p:spPr bwMode="auto">
            <a:xfrm>
              <a:off x="323" y="257"/>
              <a:ext cx="7" cy="27"/>
            </a:xfrm>
            <a:custGeom>
              <a:avLst/>
              <a:gdLst>
                <a:gd name="T0" fmla="*/ 0 w 15"/>
                <a:gd name="T1" fmla="*/ 0 h 60"/>
                <a:gd name="T2" fmla="*/ 0 w 15"/>
                <a:gd name="T3" fmla="*/ 0 h 60"/>
                <a:gd name="T4" fmla="*/ 7 w 15"/>
                <a:gd name="T5" fmla="*/ 29 h 60"/>
                <a:gd name="T6" fmla="*/ 2 w 15"/>
                <a:gd name="T7" fmla="*/ 1 h 60"/>
                <a:gd name="T8" fmla="*/ 7 w 15"/>
                <a:gd name="T9" fmla="*/ 15 h 60"/>
                <a:gd name="T10" fmla="*/ 15 w 15"/>
                <a:gd name="T11" fmla="*/ 42 h 60"/>
                <a:gd name="T12" fmla="*/ 7 w 15"/>
                <a:gd name="T13" fmla="*/ 60 h 60"/>
                <a:gd name="T14" fmla="*/ 4 w 15"/>
                <a:gd name="T15" fmla="*/ 31 h 60"/>
                <a:gd name="T16" fmla="*/ 1 w 15"/>
                <a:gd name="T17" fmla="*/ 20 h 60"/>
                <a:gd name="T18" fmla="*/ 0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0" y="0"/>
                  </a:moveTo>
                  <a:lnTo>
                    <a:pt x="0" y="0"/>
                  </a:lnTo>
                  <a:cubicBezTo>
                    <a:pt x="1" y="6"/>
                    <a:pt x="7" y="26"/>
                    <a:pt x="7" y="29"/>
                  </a:cubicBezTo>
                  <a:cubicBezTo>
                    <a:pt x="6" y="19"/>
                    <a:pt x="4" y="10"/>
                    <a:pt x="2" y="1"/>
                  </a:cubicBezTo>
                  <a:cubicBezTo>
                    <a:pt x="2" y="1"/>
                    <a:pt x="6" y="12"/>
                    <a:pt x="7" y="15"/>
                  </a:cubicBezTo>
                  <a:cubicBezTo>
                    <a:pt x="9" y="22"/>
                    <a:pt x="14" y="35"/>
                    <a:pt x="15" y="42"/>
                  </a:cubicBezTo>
                  <a:cubicBezTo>
                    <a:pt x="13" y="49"/>
                    <a:pt x="10" y="54"/>
                    <a:pt x="7" y="60"/>
                  </a:cubicBezTo>
                  <a:cubicBezTo>
                    <a:pt x="7" y="50"/>
                    <a:pt x="6" y="41"/>
                    <a:pt x="4" y="31"/>
                  </a:cubicBezTo>
                  <a:cubicBezTo>
                    <a:pt x="3" y="28"/>
                    <a:pt x="1" y="24"/>
                    <a:pt x="1" y="20"/>
                  </a:cubicBezTo>
                  <a:cubicBezTo>
                    <a:pt x="0" y="1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2" name="Freeform 1047"/>
            <p:cNvSpPr>
              <a:spLocks/>
            </p:cNvSpPr>
            <p:nvPr userDrawn="1"/>
          </p:nvSpPr>
          <p:spPr bwMode="auto">
            <a:xfrm>
              <a:off x="235" y="256"/>
              <a:ext cx="26" cy="18"/>
            </a:xfrm>
            <a:custGeom>
              <a:avLst/>
              <a:gdLst>
                <a:gd name="T0" fmla="*/ 0 w 58"/>
                <a:gd name="T1" fmla="*/ 0 h 39"/>
                <a:gd name="T2" fmla="*/ 0 w 58"/>
                <a:gd name="T3" fmla="*/ 0 h 39"/>
                <a:gd name="T4" fmla="*/ 58 w 58"/>
                <a:gd name="T5" fmla="*/ 34 h 39"/>
                <a:gd name="T6" fmla="*/ 51 w 58"/>
                <a:gd name="T7" fmla="*/ 34 h 39"/>
                <a:gd name="T8" fmla="*/ 23 w 58"/>
                <a:gd name="T9" fmla="*/ 18 h 39"/>
                <a:gd name="T10" fmla="*/ 45 w 58"/>
                <a:gd name="T11" fmla="*/ 35 h 39"/>
                <a:gd name="T12" fmla="*/ 38 w 58"/>
                <a:gd name="T13" fmla="*/ 39 h 39"/>
                <a:gd name="T14" fmla="*/ 12 w 58"/>
                <a:gd name="T15" fmla="*/ 26 h 39"/>
                <a:gd name="T16" fmla="*/ 0 w 5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lnTo>
                    <a:pt x="0" y="0"/>
                  </a:lnTo>
                  <a:cubicBezTo>
                    <a:pt x="27" y="2"/>
                    <a:pt x="41" y="22"/>
                    <a:pt x="58" y="34"/>
                  </a:cubicBezTo>
                  <a:cubicBezTo>
                    <a:pt x="56" y="34"/>
                    <a:pt x="54" y="34"/>
                    <a:pt x="51" y="34"/>
                  </a:cubicBezTo>
                  <a:cubicBezTo>
                    <a:pt x="48" y="33"/>
                    <a:pt x="33" y="22"/>
                    <a:pt x="23" y="18"/>
                  </a:cubicBezTo>
                  <a:cubicBezTo>
                    <a:pt x="28" y="25"/>
                    <a:pt x="38" y="29"/>
                    <a:pt x="45" y="35"/>
                  </a:cubicBezTo>
                  <a:cubicBezTo>
                    <a:pt x="43" y="36"/>
                    <a:pt x="41" y="37"/>
                    <a:pt x="38" y="39"/>
                  </a:cubicBezTo>
                  <a:cubicBezTo>
                    <a:pt x="34" y="37"/>
                    <a:pt x="18" y="28"/>
                    <a:pt x="12" y="26"/>
                  </a:cubicBezTo>
                  <a:cubicBezTo>
                    <a:pt x="5" y="18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3" name="Freeform 1048"/>
            <p:cNvSpPr>
              <a:spLocks/>
            </p:cNvSpPr>
            <p:nvPr userDrawn="1"/>
          </p:nvSpPr>
          <p:spPr bwMode="auto">
            <a:xfrm>
              <a:off x="251" y="255"/>
              <a:ext cx="3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7 w 7"/>
                <a:gd name="T5" fmla="*/ 7 h 10"/>
                <a:gd name="T6" fmla="*/ 7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5" y="5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5" y="7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4" name="Freeform 1049"/>
            <p:cNvSpPr>
              <a:spLocks/>
            </p:cNvSpPr>
            <p:nvPr userDrawn="1"/>
          </p:nvSpPr>
          <p:spPr bwMode="auto">
            <a:xfrm>
              <a:off x="252" y="251"/>
              <a:ext cx="45" cy="64"/>
            </a:xfrm>
            <a:custGeom>
              <a:avLst/>
              <a:gdLst>
                <a:gd name="T0" fmla="*/ 13 w 100"/>
                <a:gd name="T1" fmla="*/ 95 h 142"/>
                <a:gd name="T2" fmla="*/ 13 w 100"/>
                <a:gd name="T3" fmla="*/ 95 h 142"/>
                <a:gd name="T4" fmla="*/ 0 w 100"/>
                <a:gd name="T5" fmla="*/ 82 h 142"/>
                <a:gd name="T6" fmla="*/ 16 w 100"/>
                <a:gd name="T7" fmla="*/ 74 h 142"/>
                <a:gd name="T8" fmla="*/ 30 w 100"/>
                <a:gd name="T9" fmla="*/ 78 h 142"/>
                <a:gd name="T10" fmla="*/ 31 w 100"/>
                <a:gd name="T11" fmla="*/ 76 h 142"/>
                <a:gd name="T12" fmla="*/ 2 w 100"/>
                <a:gd name="T13" fmla="*/ 51 h 142"/>
                <a:gd name="T14" fmla="*/ 37 w 100"/>
                <a:gd name="T15" fmla="*/ 61 h 142"/>
                <a:gd name="T16" fmla="*/ 38 w 100"/>
                <a:gd name="T17" fmla="*/ 60 h 142"/>
                <a:gd name="T18" fmla="*/ 14 w 100"/>
                <a:gd name="T19" fmla="*/ 36 h 142"/>
                <a:gd name="T20" fmla="*/ 8 w 100"/>
                <a:gd name="T21" fmla="*/ 0 h 142"/>
                <a:gd name="T22" fmla="*/ 55 w 100"/>
                <a:gd name="T23" fmla="*/ 52 h 142"/>
                <a:gd name="T24" fmla="*/ 42 w 100"/>
                <a:gd name="T25" fmla="*/ 83 h 142"/>
                <a:gd name="T26" fmla="*/ 62 w 100"/>
                <a:gd name="T27" fmla="*/ 110 h 142"/>
                <a:gd name="T28" fmla="*/ 93 w 100"/>
                <a:gd name="T29" fmla="*/ 98 h 142"/>
                <a:gd name="T30" fmla="*/ 100 w 100"/>
                <a:gd name="T31" fmla="*/ 98 h 142"/>
                <a:gd name="T32" fmla="*/ 100 w 100"/>
                <a:gd name="T33" fmla="*/ 110 h 142"/>
                <a:gd name="T34" fmla="*/ 98 w 100"/>
                <a:gd name="T35" fmla="*/ 112 h 142"/>
                <a:gd name="T36" fmla="*/ 100 w 100"/>
                <a:gd name="T37" fmla="*/ 120 h 142"/>
                <a:gd name="T38" fmla="*/ 100 w 100"/>
                <a:gd name="T39" fmla="*/ 129 h 142"/>
                <a:gd name="T40" fmla="*/ 96 w 100"/>
                <a:gd name="T41" fmla="*/ 126 h 142"/>
                <a:gd name="T42" fmla="*/ 100 w 100"/>
                <a:gd name="T43" fmla="*/ 131 h 142"/>
                <a:gd name="T44" fmla="*/ 100 w 100"/>
                <a:gd name="T45" fmla="*/ 133 h 142"/>
                <a:gd name="T46" fmla="*/ 96 w 100"/>
                <a:gd name="T47" fmla="*/ 131 h 142"/>
                <a:gd name="T48" fmla="*/ 91 w 100"/>
                <a:gd name="T49" fmla="*/ 115 h 142"/>
                <a:gd name="T50" fmla="*/ 89 w 100"/>
                <a:gd name="T51" fmla="*/ 116 h 142"/>
                <a:gd name="T52" fmla="*/ 94 w 100"/>
                <a:gd name="T53" fmla="*/ 130 h 142"/>
                <a:gd name="T54" fmla="*/ 87 w 100"/>
                <a:gd name="T55" fmla="*/ 142 h 142"/>
                <a:gd name="T56" fmla="*/ 74 w 100"/>
                <a:gd name="T57" fmla="*/ 134 h 142"/>
                <a:gd name="T58" fmla="*/ 72 w 100"/>
                <a:gd name="T59" fmla="*/ 120 h 142"/>
                <a:gd name="T60" fmla="*/ 70 w 100"/>
                <a:gd name="T61" fmla="*/ 120 h 142"/>
                <a:gd name="T62" fmla="*/ 71 w 100"/>
                <a:gd name="T63" fmla="*/ 133 h 142"/>
                <a:gd name="T64" fmla="*/ 61 w 100"/>
                <a:gd name="T65" fmla="*/ 142 h 142"/>
                <a:gd name="T66" fmla="*/ 52 w 100"/>
                <a:gd name="T67" fmla="*/ 132 h 142"/>
                <a:gd name="T68" fmla="*/ 55 w 100"/>
                <a:gd name="T69" fmla="*/ 119 h 142"/>
                <a:gd name="T70" fmla="*/ 54 w 100"/>
                <a:gd name="T71" fmla="*/ 118 h 142"/>
                <a:gd name="T72" fmla="*/ 48 w 100"/>
                <a:gd name="T73" fmla="*/ 133 h 142"/>
                <a:gd name="T74" fmla="*/ 34 w 100"/>
                <a:gd name="T75" fmla="*/ 134 h 142"/>
                <a:gd name="T76" fmla="*/ 30 w 100"/>
                <a:gd name="T77" fmla="*/ 121 h 142"/>
                <a:gd name="T78" fmla="*/ 38 w 100"/>
                <a:gd name="T79" fmla="*/ 111 h 142"/>
                <a:gd name="T80" fmla="*/ 36 w 100"/>
                <a:gd name="T81" fmla="*/ 110 h 142"/>
                <a:gd name="T82" fmla="*/ 26 w 100"/>
                <a:gd name="T83" fmla="*/ 120 h 142"/>
                <a:gd name="T84" fmla="*/ 8 w 100"/>
                <a:gd name="T85" fmla="*/ 116 h 142"/>
                <a:gd name="T86" fmla="*/ 14 w 100"/>
                <a:gd name="T87" fmla="*/ 100 h 142"/>
                <a:gd name="T88" fmla="*/ 28 w 100"/>
                <a:gd name="T89" fmla="*/ 97 h 142"/>
                <a:gd name="T90" fmla="*/ 27 w 100"/>
                <a:gd name="T91" fmla="*/ 95 h 142"/>
                <a:gd name="T92" fmla="*/ 13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13" y="95"/>
                  </a:moveTo>
                  <a:lnTo>
                    <a:pt x="13" y="95"/>
                  </a:lnTo>
                  <a:cubicBezTo>
                    <a:pt x="5" y="94"/>
                    <a:pt x="2" y="86"/>
                    <a:pt x="0" y="82"/>
                  </a:cubicBezTo>
                  <a:cubicBezTo>
                    <a:pt x="3" y="80"/>
                    <a:pt x="8" y="72"/>
                    <a:pt x="16" y="74"/>
                  </a:cubicBezTo>
                  <a:cubicBezTo>
                    <a:pt x="21" y="75"/>
                    <a:pt x="26" y="76"/>
                    <a:pt x="30" y="78"/>
                  </a:cubicBezTo>
                  <a:cubicBezTo>
                    <a:pt x="31" y="77"/>
                    <a:pt x="31" y="77"/>
                    <a:pt x="31" y="76"/>
                  </a:cubicBezTo>
                  <a:cubicBezTo>
                    <a:pt x="14" y="72"/>
                    <a:pt x="2" y="65"/>
                    <a:pt x="2" y="51"/>
                  </a:cubicBezTo>
                  <a:cubicBezTo>
                    <a:pt x="15" y="42"/>
                    <a:pt x="28" y="50"/>
                    <a:pt x="37" y="61"/>
                  </a:cubicBezTo>
                  <a:lnTo>
                    <a:pt x="38" y="60"/>
                  </a:lnTo>
                  <a:cubicBezTo>
                    <a:pt x="31" y="49"/>
                    <a:pt x="22" y="44"/>
                    <a:pt x="14" y="36"/>
                  </a:cubicBezTo>
                  <a:cubicBezTo>
                    <a:pt x="7" y="28"/>
                    <a:pt x="4" y="12"/>
                    <a:pt x="8" y="0"/>
                  </a:cubicBezTo>
                  <a:cubicBezTo>
                    <a:pt x="23" y="19"/>
                    <a:pt x="49" y="37"/>
                    <a:pt x="55" y="52"/>
                  </a:cubicBezTo>
                  <a:cubicBezTo>
                    <a:pt x="62" y="68"/>
                    <a:pt x="45" y="72"/>
                    <a:pt x="42" y="83"/>
                  </a:cubicBezTo>
                  <a:cubicBezTo>
                    <a:pt x="39" y="96"/>
                    <a:pt x="47" y="105"/>
                    <a:pt x="62" y="110"/>
                  </a:cubicBezTo>
                  <a:cubicBezTo>
                    <a:pt x="74" y="114"/>
                    <a:pt x="88" y="110"/>
                    <a:pt x="93" y="98"/>
                  </a:cubicBezTo>
                  <a:cubicBezTo>
                    <a:pt x="96" y="98"/>
                    <a:pt x="97" y="99"/>
                    <a:pt x="100" y="98"/>
                  </a:cubicBezTo>
                  <a:lnTo>
                    <a:pt x="100" y="110"/>
                  </a:lnTo>
                  <a:cubicBezTo>
                    <a:pt x="98" y="111"/>
                    <a:pt x="100" y="110"/>
                    <a:pt x="98" y="112"/>
                  </a:cubicBezTo>
                  <a:cubicBezTo>
                    <a:pt x="99" y="115"/>
                    <a:pt x="100" y="118"/>
                    <a:pt x="100" y="120"/>
                  </a:cubicBezTo>
                  <a:lnTo>
                    <a:pt x="100" y="129"/>
                  </a:lnTo>
                  <a:cubicBezTo>
                    <a:pt x="99" y="129"/>
                    <a:pt x="98" y="129"/>
                    <a:pt x="96" y="126"/>
                  </a:cubicBezTo>
                  <a:cubicBezTo>
                    <a:pt x="97" y="129"/>
                    <a:pt x="98" y="130"/>
                    <a:pt x="100" y="131"/>
                  </a:cubicBezTo>
                  <a:lnTo>
                    <a:pt x="100" y="133"/>
                  </a:lnTo>
                  <a:cubicBezTo>
                    <a:pt x="99" y="133"/>
                    <a:pt x="97" y="132"/>
                    <a:pt x="96" y="131"/>
                  </a:cubicBezTo>
                  <a:cubicBezTo>
                    <a:pt x="94" y="127"/>
                    <a:pt x="93" y="119"/>
                    <a:pt x="91" y="115"/>
                  </a:cubicBezTo>
                  <a:cubicBezTo>
                    <a:pt x="91" y="114"/>
                    <a:pt x="89" y="114"/>
                    <a:pt x="89" y="116"/>
                  </a:cubicBezTo>
                  <a:cubicBezTo>
                    <a:pt x="90" y="118"/>
                    <a:pt x="93" y="128"/>
                    <a:pt x="94" y="130"/>
                  </a:cubicBezTo>
                  <a:cubicBezTo>
                    <a:pt x="95" y="137"/>
                    <a:pt x="90" y="138"/>
                    <a:pt x="87" y="142"/>
                  </a:cubicBezTo>
                  <a:cubicBezTo>
                    <a:pt x="81" y="139"/>
                    <a:pt x="75" y="141"/>
                    <a:pt x="74" y="134"/>
                  </a:cubicBezTo>
                  <a:cubicBezTo>
                    <a:pt x="73" y="129"/>
                    <a:pt x="73" y="125"/>
                    <a:pt x="72" y="120"/>
                  </a:cubicBezTo>
                  <a:cubicBezTo>
                    <a:pt x="72" y="119"/>
                    <a:pt x="70" y="119"/>
                    <a:pt x="70" y="120"/>
                  </a:cubicBezTo>
                  <a:cubicBezTo>
                    <a:pt x="71" y="125"/>
                    <a:pt x="71" y="132"/>
                    <a:pt x="71" y="133"/>
                  </a:cubicBezTo>
                  <a:cubicBezTo>
                    <a:pt x="71" y="139"/>
                    <a:pt x="65" y="139"/>
                    <a:pt x="61" y="142"/>
                  </a:cubicBezTo>
                  <a:cubicBezTo>
                    <a:pt x="57" y="139"/>
                    <a:pt x="51" y="138"/>
                    <a:pt x="52" y="132"/>
                  </a:cubicBezTo>
                  <a:cubicBezTo>
                    <a:pt x="52" y="130"/>
                    <a:pt x="55" y="122"/>
                    <a:pt x="55" y="119"/>
                  </a:cubicBezTo>
                  <a:cubicBezTo>
                    <a:pt x="56" y="118"/>
                    <a:pt x="54" y="118"/>
                    <a:pt x="54" y="118"/>
                  </a:cubicBezTo>
                  <a:cubicBezTo>
                    <a:pt x="53" y="122"/>
                    <a:pt x="50" y="129"/>
                    <a:pt x="48" y="133"/>
                  </a:cubicBezTo>
                  <a:cubicBezTo>
                    <a:pt x="45" y="138"/>
                    <a:pt x="40" y="134"/>
                    <a:pt x="34" y="134"/>
                  </a:cubicBezTo>
                  <a:cubicBezTo>
                    <a:pt x="32" y="130"/>
                    <a:pt x="26" y="126"/>
                    <a:pt x="30" y="121"/>
                  </a:cubicBezTo>
                  <a:cubicBezTo>
                    <a:pt x="31" y="119"/>
                    <a:pt x="38" y="111"/>
                    <a:pt x="38" y="111"/>
                  </a:cubicBezTo>
                  <a:cubicBezTo>
                    <a:pt x="38" y="110"/>
                    <a:pt x="37" y="109"/>
                    <a:pt x="36" y="110"/>
                  </a:cubicBezTo>
                  <a:cubicBezTo>
                    <a:pt x="34" y="111"/>
                    <a:pt x="31" y="115"/>
                    <a:pt x="26" y="120"/>
                  </a:cubicBezTo>
                  <a:cubicBezTo>
                    <a:pt x="21" y="124"/>
                    <a:pt x="11" y="116"/>
                    <a:pt x="8" y="116"/>
                  </a:cubicBezTo>
                  <a:cubicBezTo>
                    <a:pt x="9" y="111"/>
                    <a:pt x="8" y="103"/>
                    <a:pt x="14" y="100"/>
                  </a:cubicBezTo>
                  <a:cubicBezTo>
                    <a:pt x="19" y="98"/>
                    <a:pt x="26" y="97"/>
                    <a:pt x="28" y="97"/>
                  </a:cubicBezTo>
                  <a:cubicBezTo>
                    <a:pt x="28" y="96"/>
                    <a:pt x="27" y="95"/>
                    <a:pt x="27" y="95"/>
                  </a:cubicBezTo>
                  <a:cubicBezTo>
                    <a:pt x="23" y="96"/>
                    <a:pt x="17" y="96"/>
                    <a:pt x="13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5" name="Freeform 1050"/>
            <p:cNvSpPr>
              <a:spLocks/>
            </p:cNvSpPr>
            <p:nvPr userDrawn="1"/>
          </p:nvSpPr>
          <p:spPr bwMode="auto">
            <a:xfrm>
              <a:off x="224" y="248"/>
              <a:ext cx="10" cy="7"/>
            </a:xfrm>
            <a:custGeom>
              <a:avLst/>
              <a:gdLst>
                <a:gd name="T0" fmla="*/ 0 w 22"/>
                <a:gd name="T1" fmla="*/ 0 h 16"/>
                <a:gd name="T2" fmla="*/ 0 w 22"/>
                <a:gd name="T3" fmla="*/ 0 h 16"/>
                <a:gd name="T4" fmla="*/ 22 w 22"/>
                <a:gd name="T5" fmla="*/ 14 h 16"/>
                <a:gd name="T6" fmla="*/ 20 w 22"/>
                <a:gd name="T7" fmla="*/ 14 h 16"/>
                <a:gd name="T8" fmla="*/ 20 w 22"/>
                <a:gd name="T9" fmla="*/ 1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0" y="0"/>
                  </a:lnTo>
                  <a:cubicBezTo>
                    <a:pt x="6" y="3"/>
                    <a:pt x="19" y="11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16" y="12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6" name="Freeform 1051"/>
            <p:cNvSpPr>
              <a:spLocks/>
            </p:cNvSpPr>
            <p:nvPr userDrawn="1"/>
          </p:nvSpPr>
          <p:spPr bwMode="auto">
            <a:xfrm>
              <a:off x="315" y="243"/>
              <a:ext cx="8" cy="31"/>
            </a:xfrm>
            <a:custGeom>
              <a:avLst/>
              <a:gdLst>
                <a:gd name="T0" fmla="*/ 2 w 17"/>
                <a:gd name="T1" fmla="*/ 0 h 68"/>
                <a:gd name="T2" fmla="*/ 2 w 17"/>
                <a:gd name="T3" fmla="*/ 0 h 68"/>
                <a:gd name="T4" fmla="*/ 9 w 17"/>
                <a:gd name="T5" fmla="*/ 14 h 68"/>
                <a:gd name="T6" fmla="*/ 16 w 17"/>
                <a:gd name="T7" fmla="*/ 68 h 68"/>
                <a:gd name="T8" fmla="*/ 0 w 17"/>
                <a:gd name="T9" fmla="*/ 16 h 68"/>
                <a:gd name="T10" fmla="*/ 14 w 17"/>
                <a:gd name="T11" fmla="*/ 42 h 68"/>
                <a:gd name="T12" fmla="*/ 2 w 1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8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8" y="12"/>
                    <a:pt x="9" y="14"/>
                  </a:cubicBezTo>
                  <a:cubicBezTo>
                    <a:pt x="16" y="25"/>
                    <a:pt x="17" y="44"/>
                    <a:pt x="16" y="68"/>
                  </a:cubicBezTo>
                  <a:cubicBezTo>
                    <a:pt x="12" y="44"/>
                    <a:pt x="1" y="26"/>
                    <a:pt x="0" y="16"/>
                  </a:cubicBezTo>
                  <a:cubicBezTo>
                    <a:pt x="5" y="22"/>
                    <a:pt x="10" y="31"/>
                    <a:pt x="14" y="42"/>
                  </a:cubicBezTo>
                  <a:cubicBezTo>
                    <a:pt x="13" y="36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7" name="Freeform 1052"/>
            <p:cNvSpPr>
              <a:spLocks/>
            </p:cNvSpPr>
            <p:nvPr userDrawn="1"/>
          </p:nvSpPr>
          <p:spPr bwMode="auto">
            <a:xfrm>
              <a:off x="199" y="245"/>
              <a:ext cx="40" cy="25"/>
            </a:xfrm>
            <a:custGeom>
              <a:avLst/>
              <a:gdLst>
                <a:gd name="T0" fmla="*/ 1 w 88"/>
                <a:gd name="T1" fmla="*/ 1 h 55"/>
                <a:gd name="T2" fmla="*/ 1 w 88"/>
                <a:gd name="T3" fmla="*/ 1 h 55"/>
                <a:gd name="T4" fmla="*/ 45 w 88"/>
                <a:gd name="T5" fmla="*/ 15 h 55"/>
                <a:gd name="T6" fmla="*/ 79 w 88"/>
                <a:gd name="T7" fmla="*/ 37 h 55"/>
                <a:gd name="T8" fmla="*/ 88 w 88"/>
                <a:gd name="T9" fmla="*/ 49 h 55"/>
                <a:gd name="T10" fmla="*/ 81 w 88"/>
                <a:gd name="T11" fmla="*/ 49 h 55"/>
                <a:gd name="T12" fmla="*/ 31 w 88"/>
                <a:gd name="T13" fmla="*/ 23 h 55"/>
                <a:gd name="T14" fmla="*/ 73 w 88"/>
                <a:gd name="T15" fmla="*/ 51 h 55"/>
                <a:gd name="T16" fmla="*/ 67 w 88"/>
                <a:gd name="T17" fmla="*/ 55 h 55"/>
                <a:gd name="T18" fmla="*/ 27 w 88"/>
                <a:gd name="T19" fmla="*/ 37 h 55"/>
                <a:gd name="T20" fmla="*/ 1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1" y="1"/>
                  </a:moveTo>
                  <a:lnTo>
                    <a:pt x="1" y="1"/>
                  </a:lnTo>
                  <a:cubicBezTo>
                    <a:pt x="16" y="0"/>
                    <a:pt x="33" y="8"/>
                    <a:pt x="45" y="15"/>
                  </a:cubicBezTo>
                  <a:cubicBezTo>
                    <a:pt x="53" y="20"/>
                    <a:pt x="68" y="29"/>
                    <a:pt x="79" y="37"/>
                  </a:cubicBezTo>
                  <a:cubicBezTo>
                    <a:pt x="81" y="42"/>
                    <a:pt x="82" y="41"/>
                    <a:pt x="88" y="49"/>
                  </a:cubicBezTo>
                  <a:cubicBezTo>
                    <a:pt x="83" y="48"/>
                    <a:pt x="83" y="49"/>
                    <a:pt x="81" y="49"/>
                  </a:cubicBezTo>
                  <a:cubicBezTo>
                    <a:pt x="75" y="45"/>
                    <a:pt x="47" y="29"/>
                    <a:pt x="31" y="23"/>
                  </a:cubicBezTo>
                  <a:cubicBezTo>
                    <a:pt x="44" y="34"/>
                    <a:pt x="68" y="48"/>
                    <a:pt x="73" y="51"/>
                  </a:cubicBezTo>
                  <a:cubicBezTo>
                    <a:pt x="70" y="52"/>
                    <a:pt x="68" y="54"/>
                    <a:pt x="67" y="55"/>
                  </a:cubicBezTo>
                  <a:cubicBezTo>
                    <a:pt x="58" y="52"/>
                    <a:pt x="35" y="43"/>
                    <a:pt x="27" y="37"/>
                  </a:cubicBezTo>
                  <a:cubicBezTo>
                    <a:pt x="15" y="29"/>
                    <a:pt x="0" y="18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8" name="Freeform 1053"/>
            <p:cNvSpPr>
              <a:spLocks/>
            </p:cNvSpPr>
            <p:nvPr userDrawn="1"/>
          </p:nvSpPr>
          <p:spPr bwMode="auto">
            <a:xfrm>
              <a:off x="317" y="243"/>
              <a:ext cx="14" cy="32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0 h 72"/>
                <a:gd name="T4" fmla="*/ 27 w 31"/>
                <a:gd name="T5" fmla="*/ 38 h 72"/>
                <a:gd name="T6" fmla="*/ 30 w 31"/>
                <a:gd name="T7" fmla="*/ 72 h 72"/>
                <a:gd name="T8" fmla="*/ 0 w 3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lnTo>
                    <a:pt x="0" y="0"/>
                  </a:lnTo>
                  <a:cubicBezTo>
                    <a:pt x="10" y="12"/>
                    <a:pt x="23" y="29"/>
                    <a:pt x="27" y="38"/>
                  </a:cubicBezTo>
                  <a:cubicBezTo>
                    <a:pt x="31" y="52"/>
                    <a:pt x="30" y="64"/>
                    <a:pt x="30" y="72"/>
                  </a:cubicBezTo>
                  <a:cubicBezTo>
                    <a:pt x="25" y="46"/>
                    <a:pt x="15" y="2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9" name="Freeform 1054"/>
            <p:cNvSpPr>
              <a:spLocks/>
            </p:cNvSpPr>
            <p:nvPr userDrawn="1"/>
          </p:nvSpPr>
          <p:spPr bwMode="auto">
            <a:xfrm>
              <a:off x="305" y="243"/>
              <a:ext cx="11" cy="33"/>
            </a:xfrm>
            <a:custGeom>
              <a:avLst/>
              <a:gdLst>
                <a:gd name="T0" fmla="*/ 10 w 25"/>
                <a:gd name="T1" fmla="*/ 0 h 74"/>
                <a:gd name="T2" fmla="*/ 10 w 25"/>
                <a:gd name="T3" fmla="*/ 0 h 74"/>
                <a:gd name="T4" fmla="*/ 23 w 25"/>
                <a:gd name="T5" fmla="*/ 16 h 74"/>
                <a:gd name="T6" fmla="*/ 21 w 25"/>
                <a:gd name="T7" fmla="*/ 69 h 74"/>
                <a:gd name="T8" fmla="*/ 13 w 25"/>
                <a:gd name="T9" fmla="*/ 29 h 74"/>
                <a:gd name="T10" fmla="*/ 6 w 25"/>
                <a:gd name="T11" fmla="*/ 74 h 74"/>
                <a:gd name="T12" fmla="*/ 6 w 25"/>
                <a:gd name="T13" fmla="*/ 20 h 74"/>
                <a:gd name="T14" fmla="*/ 0 w 25"/>
                <a:gd name="T15" fmla="*/ 8 h 74"/>
                <a:gd name="T16" fmla="*/ 20 w 25"/>
                <a:gd name="T17" fmla="*/ 30 h 74"/>
                <a:gd name="T18" fmla="*/ 10 w 25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4">
                  <a:moveTo>
                    <a:pt x="10" y="0"/>
                  </a:moveTo>
                  <a:lnTo>
                    <a:pt x="10" y="0"/>
                  </a:lnTo>
                  <a:cubicBezTo>
                    <a:pt x="14" y="4"/>
                    <a:pt x="21" y="11"/>
                    <a:pt x="23" y="16"/>
                  </a:cubicBezTo>
                  <a:cubicBezTo>
                    <a:pt x="25" y="30"/>
                    <a:pt x="24" y="56"/>
                    <a:pt x="21" y="69"/>
                  </a:cubicBezTo>
                  <a:cubicBezTo>
                    <a:pt x="21" y="56"/>
                    <a:pt x="19" y="37"/>
                    <a:pt x="13" y="29"/>
                  </a:cubicBezTo>
                  <a:cubicBezTo>
                    <a:pt x="17" y="43"/>
                    <a:pt x="14" y="58"/>
                    <a:pt x="6" y="74"/>
                  </a:cubicBezTo>
                  <a:cubicBezTo>
                    <a:pt x="10" y="60"/>
                    <a:pt x="11" y="34"/>
                    <a:pt x="6" y="20"/>
                  </a:cubicBezTo>
                  <a:cubicBezTo>
                    <a:pt x="5" y="16"/>
                    <a:pt x="2" y="11"/>
                    <a:pt x="0" y="8"/>
                  </a:cubicBezTo>
                  <a:cubicBezTo>
                    <a:pt x="6" y="11"/>
                    <a:pt x="17" y="23"/>
                    <a:pt x="20" y="30"/>
                  </a:cubicBezTo>
                  <a:cubicBezTo>
                    <a:pt x="17" y="18"/>
                    <a:pt x="14" y="10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0" name="Freeform 1055"/>
            <p:cNvSpPr>
              <a:spLocks/>
            </p:cNvSpPr>
            <p:nvPr userDrawn="1"/>
          </p:nvSpPr>
          <p:spPr bwMode="auto">
            <a:xfrm>
              <a:off x="276" y="241"/>
              <a:ext cx="14" cy="8"/>
            </a:xfrm>
            <a:custGeom>
              <a:avLst/>
              <a:gdLst>
                <a:gd name="T0" fmla="*/ 5 w 32"/>
                <a:gd name="T1" fmla="*/ 6 h 16"/>
                <a:gd name="T2" fmla="*/ 5 w 32"/>
                <a:gd name="T3" fmla="*/ 6 h 16"/>
                <a:gd name="T4" fmla="*/ 32 w 32"/>
                <a:gd name="T5" fmla="*/ 2 h 16"/>
                <a:gd name="T6" fmla="*/ 2 w 32"/>
                <a:gd name="T7" fmla="*/ 16 h 16"/>
                <a:gd name="T8" fmla="*/ 5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6"/>
                  </a:moveTo>
                  <a:lnTo>
                    <a:pt x="5" y="6"/>
                  </a:lnTo>
                  <a:cubicBezTo>
                    <a:pt x="12" y="1"/>
                    <a:pt x="20" y="0"/>
                    <a:pt x="32" y="2"/>
                  </a:cubicBezTo>
                  <a:cubicBezTo>
                    <a:pt x="23" y="2"/>
                    <a:pt x="6" y="0"/>
                    <a:pt x="2" y="16"/>
                  </a:cubicBezTo>
                  <a:cubicBezTo>
                    <a:pt x="0" y="13"/>
                    <a:pt x="1" y="8"/>
                    <a:pt x="5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1" name="Freeform 1056"/>
            <p:cNvSpPr>
              <a:spLocks/>
            </p:cNvSpPr>
            <p:nvPr userDrawn="1"/>
          </p:nvSpPr>
          <p:spPr bwMode="auto">
            <a:xfrm>
              <a:off x="259" y="238"/>
              <a:ext cx="26" cy="9"/>
            </a:xfrm>
            <a:custGeom>
              <a:avLst/>
              <a:gdLst>
                <a:gd name="T0" fmla="*/ 44 w 59"/>
                <a:gd name="T1" fmla="*/ 2 h 20"/>
                <a:gd name="T2" fmla="*/ 44 w 59"/>
                <a:gd name="T3" fmla="*/ 2 h 20"/>
                <a:gd name="T4" fmla="*/ 59 w 59"/>
                <a:gd name="T5" fmla="*/ 3 h 20"/>
                <a:gd name="T6" fmla="*/ 22 w 59"/>
                <a:gd name="T7" fmla="*/ 18 h 20"/>
                <a:gd name="T8" fmla="*/ 0 w 59"/>
                <a:gd name="T9" fmla="*/ 9 h 20"/>
                <a:gd name="T10" fmla="*/ 19 w 59"/>
                <a:gd name="T11" fmla="*/ 10 h 20"/>
                <a:gd name="T12" fmla="*/ 44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44" y="2"/>
                  </a:moveTo>
                  <a:lnTo>
                    <a:pt x="44" y="2"/>
                  </a:lnTo>
                  <a:cubicBezTo>
                    <a:pt x="47" y="1"/>
                    <a:pt x="54" y="0"/>
                    <a:pt x="59" y="3"/>
                  </a:cubicBezTo>
                  <a:cubicBezTo>
                    <a:pt x="33" y="3"/>
                    <a:pt x="32" y="15"/>
                    <a:pt x="22" y="18"/>
                  </a:cubicBezTo>
                  <a:cubicBezTo>
                    <a:pt x="14" y="20"/>
                    <a:pt x="4" y="17"/>
                    <a:pt x="0" y="9"/>
                  </a:cubicBezTo>
                  <a:cubicBezTo>
                    <a:pt x="6" y="12"/>
                    <a:pt x="12" y="12"/>
                    <a:pt x="19" y="10"/>
                  </a:cubicBezTo>
                  <a:cubicBezTo>
                    <a:pt x="27" y="8"/>
                    <a:pt x="34" y="3"/>
                    <a:pt x="4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2" name="Freeform 1057"/>
            <p:cNvSpPr>
              <a:spLocks/>
            </p:cNvSpPr>
            <p:nvPr userDrawn="1"/>
          </p:nvSpPr>
          <p:spPr bwMode="auto">
            <a:xfrm>
              <a:off x="308" y="236"/>
              <a:ext cx="12" cy="19"/>
            </a:xfrm>
            <a:custGeom>
              <a:avLst/>
              <a:gdLst>
                <a:gd name="T0" fmla="*/ 0 w 26"/>
                <a:gd name="T1" fmla="*/ 0 h 42"/>
                <a:gd name="T2" fmla="*/ 0 w 26"/>
                <a:gd name="T3" fmla="*/ 0 h 42"/>
                <a:gd name="T4" fmla="*/ 15 w 26"/>
                <a:gd name="T5" fmla="*/ 20 h 42"/>
                <a:gd name="T6" fmla="*/ 2 w 26"/>
                <a:gd name="T7" fmla="*/ 0 h 42"/>
                <a:gd name="T8" fmla="*/ 14 w 26"/>
                <a:gd name="T9" fmla="*/ 9 h 42"/>
                <a:gd name="T10" fmla="*/ 26 w 26"/>
                <a:gd name="T11" fmla="*/ 42 h 42"/>
                <a:gd name="T12" fmla="*/ 3 w 26"/>
                <a:gd name="T13" fmla="*/ 13 h 42"/>
                <a:gd name="T14" fmla="*/ 0 w 2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1" y="16"/>
                    <a:pt x="15" y="20"/>
                  </a:cubicBezTo>
                  <a:cubicBezTo>
                    <a:pt x="12" y="13"/>
                    <a:pt x="6" y="6"/>
                    <a:pt x="2" y="0"/>
                  </a:cubicBezTo>
                  <a:cubicBezTo>
                    <a:pt x="4" y="3"/>
                    <a:pt x="11" y="7"/>
                    <a:pt x="14" y="9"/>
                  </a:cubicBezTo>
                  <a:cubicBezTo>
                    <a:pt x="18" y="16"/>
                    <a:pt x="24" y="33"/>
                    <a:pt x="26" y="42"/>
                  </a:cubicBezTo>
                  <a:cubicBezTo>
                    <a:pt x="18" y="30"/>
                    <a:pt x="8" y="18"/>
                    <a:pt x="3" y="13"/>
                  </a:cubicBezTo>
                  <a:cubicBezTo>
                    <a:pt x="3" y="9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3" name="Freeform 1058"/>
            <p:cNvSpPr>
              <a:spLocks/>
            </p:cNvSpPr>
            <p:nvPr userDrawn="1"/>
          </p:nvSpPr>
          <p:spPr bwMode="auto">
            <a:xfrm>
              <a:off x="238" y="237"/>
              <a:ext cx="17" cy="28"/>
            </a:xfrm>
            <a:custGeom>
              <a:avLst/>
              <a:gdLst>
                <a:gd name="T0" fmla="*/ 8 w 38"/>
                <a:gd name="T1" fmla="*/ 0 h 62"/>
                <a:gd name="T2" fmla="*/ 8 w 38"/>
                <a:gd name="T3" fmla="*/ 0 h 62"/>
                <a:gd name="T4" fmla="*/ 35 w 38"/>
                <a:gd name="T5" fmla="*/ 34 h 62"/>
                <a:gd name="T6" fmla="*/ 34 w 38"/>
                <a:gd name="T7" fmla="*/ 44 h 62"/>
                <a:gd name="T8" fmla="*/ 19 w 38"/>
                <a:gd name="T9" fmla="*/ 28 h 62"/>
                <a:gd name="T10" fmla="*/ 35 w 38"/>
                <a:gd name="T11" fmla="*/ 51 h 62"/>
                <a:gd name="T12" fmla="*/ 38 w 38"/>
                <a:gd name="T13" fmla="*/ 62 h 62"/>
                <a:gd name="T14" fmla="*/ 15 w 38"/>
                <a:gd name="T15" fmla="*/ 42 h 62"/>
                <a:gd name="T16" fmla="*/ 8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8" y="0"/>
                  </a:moveTo>
                  <a:lnTo>
                    <a:pt x="8" y="0"/>
                  </a:lnTo>
                  <a:cubicBezTo>
                    <a:pt x="13" y="14"/>
                    <a:pt x="27" y="28"/>
                    <a:pt x="35" y="34"/>
                  </a:cubicBezTo>
                  <a:cubicBezTo>
                    <a:pt x="34" y="38"/>
                    <a:pt x="34" y="41"/>
                    <a:pt x="34" y="44"/>
                  </a:cubicBezTo>
                  <a:cubicBezTo>
                    <a:pt x="32" y="42"/>
                    <a:pt x="25" y="34"/>
                    <a:pt x="19" y="28"/>
                  </a:cubicBezTo>
                  <a:cubicBezTo>
                    <a:pt x="23" y="38"/>
                    <a:pt x="31" y="47"/>
                    <a:pt x="35" y="51"/>
                  </a:cubicBezTo>
                  <a:cubicBezTo>
                    <a:pt x="35" y="54"/>
                    <a:pt x="36" y="58"/>
                    <a:pt x="38" y="62"/>
                  </a:cubicBezTo>
                  <a:cubicBezTo>
                    <a:pt x="32" y="57"/>
                    <a:pt x="20" y="47"/>
                    <a:pt x="15" y="42"/>
                  </a:cubicBezTo>
                  <a:cubicBezTo>
                    <a:pt x="5" y="31"/>
                    <a:pt x="0" y="14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4" name="Freeform 1059"/>
            <p:cNvSpPr>
              <a:spLocks/>
            </p:cNvSpPr>
            <p:nvPr userDrawn="1"/>
          </p:nvSpPr>
          <p:spPr bwMode="auto">
            <a:xfrm>
              <a:off x="228" y="231"/>
              <a:ext cx="10" cy="14"/>
            </a:xfrm>
            <a:custGeom>
              <a:avLst/>
              <a:gdLst>
                <a:gd name="T0" fmla="*/ 0 w 23"/>
                <a:gd name="T1" fmla="*/ 0 h 30"/>
                <a:gd name="T2" fmla="*/ 0 w 23"/>
                <a:gd name="T3" fmla="*/ 0 h 30"/>
                <a:gd name="T4" fmla="*/ 23 w 23"/>
                <a:gd name="T5" fmla="*/ 26 h 30"/>
                <a:gd name="T6" fmla="*/ 23 w 23"/>
                <a:gd name="T7" fmla="*/ 30 h 30"/>
                <a:gd name="T8" fmla="*/ 0 w 2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0" y="0"/>
                  </a:lnTo>
                  <a:cubicBezTo>
                    <a:pt x="7" y="10"/>
                    <a:pt x="21" y="25"/>
                    <a:pt x="23" y="26"/>
                  </a:cubicBezTo>
                  <a:cubicBezTo>
                    <a:pt x="23" y="27"/>
                    <a:pt x="23" y="28"/>
                    <a:pt x="23" y="30"/>
                  </a:cubicBezTo>
                  <a:cubicBezTo>
                    <a:pt x="16" y="23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5" name="Freeform 1060"/>
            <p:cNvSpPr>
              <a:spLocks/>
            </p:cNvSpPr>
            <p:nvPr userDrawn="1"/>
          </p:nvSpPr>
          <p:spPr bwMode="auto">
            <a:xfrm>
              <a:off x="311" y="233"/>
              <a:ext cx="17" cy="24"/>
            </a:xfrm>
            <a:custGeom>
              <a:avLst/>
              <a:gdLst>
                <a:gd name="T0" fmla="*/ 0 w 38"/>
                <a:gd name="T1" fmla="*/ 0 h 52"/>
                <a:gd name="T2" fmla="*/ 0 w 38"/>
                <a:gd name="T3" fmla="*/ 0 h 52"/>
                <a:gd name="T4" fmla="*/ 18 w 38"/>
                <a:gd name="T5" fmla="*/ 19 h 52"/>
                <a:gd name="T6" fmla="*/ 1 w 38"/>
                <a:gd name="T7" fmla="*/ 0 h 52"/>
                <a:gd name="T8" fmla="*/ 16 w 38"/>
                <a:gd name="T9" fmla="*/ 6 h 52"/>
                <a:gd name="T10" fmla="*/ 38 w 38"/>
                <a:gd name="T11" fmla="*/ 52 h 52"/>
                <a:gd name="T12" fmla="*/ 0 w 3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0" y="0"/>
                  </a:lnTo>
                  <a:cubicBezTo>
                    <a:pt x="4" y="3"/>
                    <a:pt x="15" y="17"/>
                    <a:pt x="18" y="19"/>
                  </a:cubicBezTo>
                  <a:cubicBezTo>
                    <a:pt x="16" y="13"/>
                    <a:pt x="5" y="4"/>
                    <a:pt x="1" y="0"/>
                  </a:cubicBezTo>
                  <a:cubicBezTo>
                    <a:pt x="5" y="2"/>
                    <a:pt x="11" y="5"/>
                    <a:pt x="16" y="6"/>
                  </a:cubicBezTo>
                  <a:cubicBezTo>
                    <a:pt x="19" y="10"/>
                    <a:pt x="34" y="34"/>
                    <a:pt x="38" y="52"/>
                  </a:cubicBezTo>
                  <a:cubicBezTo>
                    <a:pt x="24" y="29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6" name="Freeform 1061"/>
            <p:cNvSpPr>
              <a:spLocks/>
            </p:cNvSpPr>
            <p:nvPr userDrawn="1"/>
          </p:nvSpPr>
          <p:spPr bwMode="auto">
            <a:xfrm>
              <a:off x="292" y="231"/>
              <a:ext cx="20" cy="21"/>
            </a:xfrm>
            <a:custGeom>
              <a:avLst/>
              <a:gdLst>
                <a:gd name="T0" fmla="*/ 11 w 44"/>
                <a:gd name="T1" fmla="*/ 0 h 47"/>
                <a:gd name="T2" fmla="*/ 11 w 44"/>
                <a:gd name="T3" fmla="*/ 0 h 47"/>
                <a:gd name="T4" fmla="*/ 35 w 44"/>
                <a:gd name="T5" fmla="*/ 22 h 47"/>
                <a:gd name="T6" fmla="*/ 44 w 44"/>
                <a:gd name="T7" fmla="*/ 47 h 47"/>
                <a:gd name="T8" fmla="*/ 26 w 44"/>
                <a:gd name="T9" fmla="*/ 32 h 47"/>
                <a:gd name="T10" fmla="*/ 9 w 44"/>
                <a:gd name="T11" fmla="*/ 18 h 47"/>
                <a:gd name="T12" fmla="*/ 0 w 44"/>
                <a:gd name="T13" fmla="*/ 6 h 47"/>
                <a:gd name="T14" fmla="*/ 32 w 44"/>
                <a:gd name="T15" fmla="*/ 29 h 47"/>
                <a:gd name="T16" fmla="*/ 11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1" y="0"/>
                  </a:moveTo>
                  <a:lnTo>
                    <a:pt x="11" y="0"/>
                  </a:lnTo>
                  <a:cubicBezTo>
                    <a:pt x="19" y="4"/>
                    <a:pt x="32" y="15"/>
                    <a:pt x="35" y="22"/>
                  </a:cubicBezTo>
                  <a:cubicBezTo>
                    <a:pt x="38" y="28"/>
                    <a:pt x="44" y="45"/>
                    <a:pt x="44" y="47"/>
                  </a:cubicBezTo>
                  <a:cubicBezTo>
                    <a:pt x="39" y="41"/>
                    <a:pt x="34" y="35"/>
                    <a:pt x="26" y="32"/>
                  </a:cubicBezTo>
                  <a:cubicBezTo>
                    <a:pt x="22" y="27"/>
                    <a:pt x="15" y="21"/>
                    <a:pt x="9" y="18"/>
                  </a:cubicBezTo>
                  <a:cubicBezTo>
                    <a:pt x="7" y="15"/>
                    <a:pt x="2" y="9"/>
                    <a:pt x="0" y="6"/>
                  </a:cubicBezTo>
                  <a:cubicBezTo>
                    <a:pt x="6" y="11"/>
                    <a:pt x="23" y="24"/>
                    <a:pt x="32" y="29"/>
                  </a:cubicBezTo>
                  <a:cubicBezTo>
                    <a:pt x="26" y="18"/>
                    <a:pt x="18" y="7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7" name="Freeform 1062"/>
            <p:cNvSpPr>
              <a:spLocks/>
            </p:cNvSpPr>
            <p:nvPr userDrawn="1"/>
          </p:nvSpPr>
          <p:spPr bwMode="auto">
            <a:xfrm>
              <a:off x="301" y="227"/>
              <a:ext cx="13" cy="12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0 h 26"/>
                <a:gd name="T4" fmla="*/ 12 w 29"/>
                <a:gd name="T5" fmla="*/ 2 h 26"/>
                <a:gd name="T6" fmla="*/ 29 w 29"/>
                <a:gd name="T7" fmla="*/ 26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0"/>
                  </a:lnTo>
                  <a:cubicBezTo>
                    <a:pt x="4" y="1"/>
                    <a:pt x="9" y="2"/>
                    <a:pt x="12" y="2"/>
                  </a:cubicBezTo>
                  <a:cubicBezTo>
                    <a:pt x="17" y="6"/>
                    <a:pt x="23" y="15"/>
                    <a:pt x="29" y="26"/>
                  </a:cubicBezTo>
                  <a:cubicBezTo>
                    <a:pt x="17" y="19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8" name="Freeform 1063"/>
            <p:cNvSpPr>
              <a:spLocks/>
            </p:cNvSpPr>
            <p:nvPr userDrawn="1"/>
          </p:nvSpPr>
          <p:spPr bwMode="auto">
            <a:xfrm>
              <a:off x="307" y="228"/>
              <a:ext cx="16" cy="8"/>
            </a:xfrm>
            <a:custGeom>
              <a:avLst/>
              <a:gdLst>
                <a:gd name="T0" fmla="*/ 5 w 34"/>
                <a:gd name="T1" fmla="*/ 0 h 18"/>
                <a:gd name="T2" fmla="*/ 5 w 34"/>
                <a:gd name="T3" fmla="*/ 0 h 18"/>
                <a:gd name="T4" fmla="*/ 34 w 34"/>
                <a:gd name="T5" fmla="*/ 15 h 18"/>
                <a:gd name="T6" fmla="*/ 0 w 34"/>
                <a:gd name="T7" fmla="*/ 0 h 18"/>
                <a:gd name="T8" fmla="*/ 5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21" y="14"/>
                    <a:pt x="34" y="15"/>
                  </a:cubicBezTo>
                  <a:cubicBezTo>
                    <a:pt x="20" y="18"/>
                    <a:pt x="4" y="8"/>
                    <a:pt x="0" y="0"/>
                  </a:cubicBezTo>
                  <a:cubicBezTo>
                    <a:pt x="1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9" name="Freeform 1064"/>
            <p:cNvSpPr>
              <a:spLocks/>
            </p:cNvSpPr>
            <p:nvPr userDrawn="1"/>
          </p:nvSpPr>
          <p:spPr bwMode="auto">
            <a:xfrm>
              <a:off x="289" y="224"/>
              <a:ext cx="2" cy="1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cubicBezTo>
                    <a:pt x="4" y="1"/>
                    <a:pt x="1" y="3"/>
                    <a:pt x="0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0" name="Freeform 1065"/>
            <p:cNvSpPr>
              <a:spLocks/>
            </p:cNvSpPr>
            <p:nvPr userDrawn="1"/>
          </p:nvSpPr>
          <p:spPr bwMode="auto">
            <a:xfrm>
              <a:off x="286" y="223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1 h 5"/>
                <a:gd name="T6" fmla="*/ 1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cubicBezTo>
                    <a:pt x="3" y="0"/>
                    <a:pt x="8" y="1"/>
                    <a:pt x="9" y="1"/>
                  </a:cubicBezTo>
                  <a:cubicBezTo>
                    <a:pt x="7" y="2"/>
                    <a:pt x="3" y="4"/>
                    <a:pt x="1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1" name="Freeform 1066"/>
            <p:cNvSpPr>
              <a:spLocks/>
            </p:cNvSpPr>
            <p:nvPr userDrawn="1"/>
          </p:nvSpPr>
          <p:spPr bwMode="auto">
            <a:xfrm>
              <a:off x="283" y="223"/>
              <a:ext cx="2" cy="3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3 w 4"/>
                <a:gd name="T5" fmla="*/ 3 h 6"/>
                <a:gd name="T6" fmla="*/ 4 w 4"/>
                <a:gd name="T7" fmla="*/ 6 h 6"/>
                <a:gd name="T8" fmla="*/ 1 w 4"/>
                <a:gd name="T9" fmla="*/ 3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3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4" y="6"/>
                    <a:pt x="1" y="5"/>
                    <a:pt x="1" y="3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2" name="Freeform 1067"/>
            <p:cNvSpPr>
              <a:spLocks/>
            </p:cNvSpPr>
            <p:nvPr userDrawn="1"/>
          </p:nvSpPr>
          <p:spPr bwMode="auto">
            <a:xfrm>
              <a:off x="282" y="223"/>
              <a:ext cx="3" cy="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0 h 10"/>
                <a:gd name="T6" fmla="*/ 8 w 8"/>
                <a:gd name="T7" fmla="*/ 7 h 10"/>
                <a:gd name="T8" fmla="*/ 5 w 8"/>
                <a:gd name="T9" fmla="*/ 10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" y="0"/>
                    <a:pt x="2" y="0"/>
                  </a:cubicBezTo>
                  <a:cubicBezTo>
                    <a:pt x="2" y="4"/>
                    <a:pt x="3" y="6"/>
                    <a:pt x="8" y="7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3" name="Freeform 1068"/>
            <p:cNvSpPr>
              <a:spLocks/>
            </p:cNvSpPr>
            <p:nvPr userDrawn="1"/>
          </p:nvSpPr>
          <p:spPr bwMode="auto">
            <a:xfrm>
              <a:off x="264" y="223"/>
              <a:ext cx="31" cy="22"/>
            </a:xfrm>
            <a:custGeom>
              <a:avLst/>
              <a:gdLst>
                <a:gd name="T0" fmla="*/ 2 w 71"/>
                <a:gd name="T1" fmla="*/ 12 h 47"/>
                <a:gd name="T2" fmla="*/ 2 w 71"/>
                <a:gd name="T3" fmla="*/ 12 h 47"/>
                <a:gd name="T4" fmla="*/ 24 w 71"/>
                <a:gd name="T5" fmla="*/ 0 h 47"/>
                <a:gd name="T6" fmla="*/ 71 w 71"/>
                <a:gd name="T7" fmla="*/ 44 h 47"/>
                <a:gd name="T8" fmla="*/ 59 w 71"/>
                <a:gd name="T9" fmla="*/ 39 h 47"/>
                <a:gd name="T10" fmla="*/ 26 w 71"/>
                <a:gd name="T11" fmla="*/ 25 h 47"/>
                <a:gd name="T12" fmla="*/ 5 w 71"/>
                <a:gd name="T13" fmla="*/ 32 h 47"/>
                <a:gd name="T14" fmla="*/ 2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2" y="12"/>
                  </a:moveTo>
                  <a:lnTo>
                    <a:pt x="2" y="12"/>
                  </a:lnTo>
                  <a:cubicBezTo>
                    <a:pt x="4" y="6"/>
                    <a:pt x="13" y="0"/>
                    <a:pt x="24" y="0"/>
                  </a:cubicBezTo>
                  <a:cubicBezTo>
                    <a:pt x="37" y="19"/>
                    <a:pt x="51" y="32"/>
                    <a:pt x="71" y="44"/>
                  </a:cubicBezTo>
                  <a:cubicBezTo>
                    <a:pt x="69" y="47"/>
                    <a:pt x="63" y="41"/>
                    <a:pt x="59" y="39"/>
                  </a:cubicBezTo>
                  <a:cubicBezTo>
                    <a:pt x="50" y="33"/>
                    <a:pt x="38" y="25"/>
                    <a:pt x="26" y="25"/>
                  </a:cubicBezTo>
                  <a:cubicBezTo>
                    <a:pt x="17" y="24"/>
                    <a:pt x="10" y="27"/>
                    <a:pt x="5" y="32"/>
                  </a:cubicBezTo>
                  <a:cubicBezTo>
                    <a:pt x="1" y="28"/>
                    <a:pt x="0" y="18"/>
                    <a:pt x="2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4" name="Freeform 1069"/>
            <p:cNvSpPr>
              <a:spLocks/>
            </p:cNvSpPr>
            <p:nvPr userDrawn="1"/>
          </p:nvSpPr>
          <p:spPr bwMode="auto">
            <a:xfrm>
              <a:off x="202" y="222"/>
              <a:ext cx="41" cy="38"/>
            </a:xfrm>
            <a:custGeom>
              <a:avLst/>
              <a:gdLst>
                <a:gd name="T0" fmla="*/ 7 w 93"/>
                <a:gd name="T1" fmla="*/ 0 h 83"/>
                <a:gd name="T2" fmla="*/ 7 w 93"/>
                <a:gd name="T3" fmla="*/ 0 h 83"/>
                <a:gd name="T4" fmla="*/ 93 w 93"/>
                <a:gd name="T5" fmla="*/ 75 h 83"/>
                <a:gd name="T6" fmla="*/ 75 w 93"/>
                <a:gd name="T7" fmla="*/ 71 h 83"/>
                <a:gd name="T8" fmla="*/ 32 w 93"/>
                <a:gd name="T9" fmla="*/ 41 h 83"/>
                <a:gd name="T10" fmla="*/ 71 w 93"/>
                <a:gd name="T11" fmla="*/ 76 h 83"/>
                <a:gd name="T12" fmla="*/ 73 w 93"/>
                <a:gd name="T13" fmla="*/ 83 h 83"/>
                <a:gd name="T14" fmla="*/ 19 w 93"/>
                <a:gd name="T15" fmla="*/ 46 h 83"/>
                <a:gd name="T16" fmla="*/ 7 w 9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3">
                  <a:moveTo>
                    <a:pt x="7" y="0"/>
                  </a:moveTo>
                  <a:lnTo>
                    <a:pt x="7" y="0"/>
                  </a:lnTo>
                  <a:cubicBezTo>
                    <a:pt x="16" y="6"/>
                    <a:pt x="56" y="50"/>
                    <a:pt x="93" y="75"/>
                  </a:cubicBezTo>
                  <a:cubicBezTo>
                    <a:pt x="88" y="73"/>
                    <a:pt x="80" y="71"/>
                    <a:pt x="75" y="71"/>
                  </a:cubicBezTo>
                  <a:cubicBezTo>
                    <a:pt x="72" y="69"/>
                    <a:pt x="45" y="49"/>
                    <a:pt x="32" y="41"/>
                  </a:cubicBezTo>
                  <a:cubicBezTo>
                    <a:pt x="43" y="54"/>
                    <a:pt x="65" y="71"/>
                    <a:pt x="71" y="76"/>
                  </a:cubicBezTo>
                  <a:cubicBezTo>
                    <a:pt x="71" y="77"/>
                    <a:pt x="71" y="80"/>
                    <a:pt x="73" y="83"/>
                  </a:cubicBezTo>
                  <a:cubicBezTo>
                    <a:pt x="59" y="74"/>
                    <a:pt x="35" y="62"/>
                    <a:pt x="19" y="46"/>
                  </a:cubicBezTo>
                  <a:cubicBezTo>
                    <a:pt x="7" y="35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5" name="Freeform 1070"/>
            <p:cNvSpPr>
              <a:spLocks/>
            </p:cNvSpPr>
            <p:nvPr userDrawn="1"/>
          </p:nvSpPr>
          <p:spPr bwMode="auto">
            <a:xfrm>
              <a:off x="274" y="220"/>
              <a:ext cx="34" cy="40"/>
            </a:xfrm>
            <a:custGeom>
              <a:avLst/>
              <a:gdLst>
                <a:gd name="T0" fmla="*/ 2 w 76"/>
                <a:gd name="T1" fmla="*/ 6 h 89"/>
                <a:gd name="T2" fmla="*/ 2 w 76"/>
                <a:gd name="T3" fmla="*/ 6 h 89"/>
                <a:gd name="T4" fmla="*/ 7 w 76"/>
                <a:gd name="T5" fmla="*/ 3 h 89"/>
                <a:gd name="T6" fmla="*/ 23 w 76"/>
                <a:gd name="T7" fmla="*/ 28 h 89"/>
                <a:gd name="T8" fmla="*/ 45 w 76"/>
                <a:gd name="T9" fmla="*/ 42 h 89"/>
                <a:gd name="T10" fmla="*/ 68 w 76"/>
                <a:gd name="T11" fmla="*/ 62 h 89"/>
                <a:gd name="T12" fmla="*/ 75 w 76"/>
                <a:gd name="T13" fmla="*/ 89 h 89"/>
                <a:gd name="T14" fmla="*/ 46 w 76"/>
                <a:gd name="T15" fmla="*/ 48 h 89"/>
                <a:gd name="T16" fmla="*/ 17 w 76"/>
                <a:gd name="T17" fmla="*/ 25 h 89"/>
                <a:gd name="T18" fmla="*/ 2 w 76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89">
                  <a:moveTo>
                    <a:pt x="2" y="6"/>
                  </a:moveTo>
                  <a:lnTo>
                    <a:pt x="2" y="6"/>
                  </a:lnTo>
                  <a:cubicBezTo>
                    <a:pt x="0" y="2"/>
                    <a:pt x="6" y="0"/>
                    <a:pt x="7" y="3"/>
                  </a:cubicBezTo>
                  <a:cubicBezTo>
                    <a:pt x="11" y="13"/>
                    <a:pt x="17" y="22"/>
                    <a:pt x="23" y="28"/>
                  </a:cubicBezTo>
                  <a:cubicBezTo>
                    <a:pt x="28" y="33"/>
                    <a:pt x="38" y="39"/>
                    <a:pt x="45" y="42"/>
                  </a:cubicBezTo>
                  <a:cubicBezTo>
                    <a:pt x="52" y="46"/>
                    <a:pt x="64" y="55"/>
                    <a:pt x="68" y="62"/>
                  </a:cubicBezTo>
                  <a:cubicBezTo>
                    <a:pt x="72" y="69"/>
                    <a:pt x="76" y="79"/>
                    <a:pt x="75" y="89"/>
                  </a:cubicBezTo>
                  <a:cubicBezTo>
                    <a:pt x="71" y="75"/>
                    <a:pt x="59" y="56"/>
                    <a:pt x="46" y="48"/>
                  </a:cubicBezTo>
                  <a:cubicBezTo>
                    <a:pt x="35" y="41"/>
                    <a:pt x="24" y="34"/>
                    <a:pt x="17" y="25"/>
                  </a:cubicBezTo>
                  <a:cubicBezTo>
                    <a:pt x="12" y="19"/>
                    <a:pt x="6" y="13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6" name="Freeform 1071"/>
            <p:cNvSpPr>
              <a:spLocks/>
            </p:cNvSpPr>
            <p:nvPr userDrawn="1"/>
          </p:nvSpPr>
          <p:spPr bwMode="auto">
            <a:xfrm>
              <a:off x="278" y="218"/>
              <a:ext cx="38" cy="24"/>
            </a:xfrm>
            <a:custGeom>
              <a:avLst/>
              <a:gdLst>
                <a:gd name="T0" fmla="*/ 2 w 85"/>
                <a:gd name="T1" fmla="*/ 1 h 53"/>
                <a:gd name="T2" fmla="*/ 2 w 85"/>
                <a:gd name="T3" fmla="*/ 1 h 53"/>
                <a:gd name="T4" fmla="*/ 78 w 85"/>
                <a:gd name="T5" fmla="*/ 2 h 53"/>
                <a:gd name="T6" fmla="*/ 85 w 85"/>
                <a:gd name="T7" fmla="*/ 0 h 53"/>
                <a:gd name="T8" fmla="*/ 77 w 85"/>
                <a:gd name="T9" fmla="*/ 6 h 53"/>
                <a:gd name="T10" fmla="*/ 30 w 85"/>
                <a:gd name="T11" fmla="*/ 12 h 53"/>
                <a:gd name="T12" fmla="*/ 7 w 85"/>
                <a:gd name="T13" fmla="*/ 10 h 53"/>
                <a:gd name="T14" fmla="*/ 13 w 85"/>
                <a:gd name="T15" fmla="*/ 23 h 53"/>
                <a:gd name="T16" fmla="*/ 30 w 85"/>
                <a:gd name="T17" fmla="*/ 16 h 53"/>
                <a:gd name="T18" fmla="*/ 59 w 85"/>
                <a:gd name="T19" fmla="*/ 14 h 53"/>
                <a:gd name="T20" fmla="*/ 81 w 85"/>
                <a:gd name="T21" fmla="*/ 15 h 53"/>
                <a:gd name="T22" fmla="*/ 46 w 85"/>
                <a:gd name="T23" fmla="*/ 18 h 53"/>
                <a:gd name="T24" fmla="*/ 69 w 85"/>
                <a:gd name="T25" fmla="*/ 50 h 53"/>
                <a:gd name="T26" fmla="*/ 35 w 85"/>
                <a:gd name="T27" fmla="*/ 21 h 53"/>
                <a:gd name="T28" fmla="*/ 60 w 85"/>
                <a:gd name="T29" fmla="*/ 53 h 53"/>
                <a:gd name="T30" fmla="*/ 27 w 85"/>
                <a:gd name="T31" fmla="*/ 27 h 53"/>
                <a:gd name="T32" fmla="*/ 39 w 85"/>
                <a:gd name="T33" fmla="*/ 45 h 53"/>
                <a:gd name="T34" fmla="*/ 19 w 85"/>
                <a:gd name="T35" fmla="*/ 32 h 53"/>
                <a:gd name="T36" fmla="*/ 0 w 85"/>
                <a:gd name="T37" fmla="*/ 4 h 53"/>
                <a:gd name="T38" fmla="*/ 2 w 85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3">
                  <a:moveTo>
                    <a:pt x="2" y="1"/>
                  </a:moveTo>
                  <a:lnTo>
                    <a:pt x="2" y="1"/>
                  </a:lnTo>
                  <a:cubicBezTo>
                    <a:pt x="16" y="1"/>
                    <a:pt x="61" y="2"/>
                    <a:pt x="78" y="2"/>
                  </a:cubicBezTo>
                  <a:cubicBezTo>
                    <a:pt x="80" y="2"/>
                    <a:pt x="83" y="1"/>
                    <a:pt x="85" y="0"/>
                  </a:cubicBezTo>
                  <a:cubicBezTo>
                    <a:pt x="84" y="2"/>
                    <a:pt x="79" y="4"/>
                    <a:pt x="77" y="6"/>
                  </a:cubicBezTo>
                  <a:cubicBezTo>
                    <a:pt x="64" y="12"/>
                    <a:pt x="47" y="14"/>
                    <a:pt x="30" y="12"/>
                  </a:cubicBezTo>
                  <a:cubicBezTo>
                    <a:pt x="26" y="11"/>
                    <a:pt x="15" y="7"/>
                    <a:pt x="7" y="10"/>
                  </a:cubicBezTo>
                  <a:cubicBezTo>
                    <a:pt x="7" y="14"/>
                    <a:pt x="12" y="21"/>
                    <a:pt x="13" y="23"/>
                  </a:cubicBezTo>
                  <a:cubicBezTo>
                    <a:pt x="18" y="19"/>
                    <a:pt x="23" y="18"/>
                    <a:pt x="30" y="16"/>
                  </a:cubicBezTo>
                  <a:cubicBezTo>
                    <a:pt x="39" y="13"/>
                    <a:pt x="49" y="13"/>
                    <a:pt x="59" y="14"/>
                  </a:cubicBezTo>
                  <a:cubicBezTo>
                    <a:pt x="65" y="15"/>
                    <a:pt x="74" y="16"/>
                    <a:pt x="81" y="15"/>
                  </a:cubicBezTo>
                  <a:cubicBezTo>
                    <a:pt x="73" y="21"/>
                    <a:pt x="60" y="22"/>
                    <a:pt x="46" y="18"/>
                  </a:cubicBezTo>
                  <a:cubicBezTo>
                    <a:pt x="56" y="25"/>
                    <a:pt x="67" y="37"/>
                    <a:pt x="69" y="50"/>
                  </a:cubicBezTo>
                  <a:cubicBezTo>
                    <a:pt x="61" y="38"/>
                    <a:pt x="48" y="28"/>
                    <a:pt x="35" y="21"/>
                  </a:cubicBezTo>
                  <a:cubicBezTo>
                    <a:pt x="45" y="30"/>
                    <a:pt x="56" y="45"/>
                    <a:pt x="60" y="53"/>
                  </a:cubicBezTo>
                  <a:cubicBezTo>
                    <a:pt x="49" y="47"/>
                    <a:pt x="35" y="36"/>
                    <a:pt x="27" y="27"/>
                  </a:cubicBezTo>
                  <a:cubicBezTo>
                    <a:pt x="29" y="32"/>
                    <a:pt x="34" y="40"/>
                    <a:pt x="39" y="45"/>
                  </a:cubicBezTo>
                  <a:cubicBezTo>
                    <a:pt x="37" y="44"/>
                    <a:pt x="26" y="39"/>
                    <a:pt x="19" y="32"/>
                  </a:cubicBezTo>
                  <a:cubicBezTo>
                    <a:pt x="12" y="26"/>
                    <a:pt x="4" y="13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7" name="Freeform 1072"/>
            <p:cNvSpPr>
              <a:spLocks/>
            </p:cNvSpPr>
            <p:nvPr userDrawn="1"/>
          </p:nvSpPr>
          <p:spPr bwMode="auto">
            <a:xfrm>
              <a:off x="210" y="199"/>
              <a:ext cx="32" cy="55"/>
            </a:xfrm>
            <a:custGeom>
              <a:avLst/>
              <a:gdLst>
                <a:gd name="T0" fmla="*/ 13 w 70"/>
                <a:gd name="T1" fmla="*/ 0 h 121"/>
                <a:gd name="T2" fmla="*/ 13 w 70"/>
                <a:gd name="T3" fmla="*/ 0 h 121"/>
                <a:gd name="T4" fmla="*/ 66 w 70"/>
                <a:gd name="T5" fmla="*/ 84 h 121"/>
                <a:gd name="T6" fmla="*/ 63 w 70"/>
                <a:gd name="T7" fmla="*/ 95 h 121"/>
                <a:gd name="T8" fmla="*/ 24 w 70"/>
                <a:gd name="T9" fmla="*/ 47 h 121"/>
                <a:gd name="T10" fmla="*/ 63 w 70"/>
                <a:gd name="T11" fmla="*/ 104 h 121"/>
                <a:gd name="T12" fmla="*/ 70 w 70"/>
                <a:gd name="T13" fmla="*/ 121 h 121"/>
                <a:gd name="T14" fmla="*/ 7 w 70"/>
                <a:gd name="T15" fmla="*/ 40 h 121"/>
                <a:gd name="T16" fmla="*/ 13 w 7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21">
                  <a:moveTo>
                    <a:pt x="13" y="0"/>
                  </a:moveTo>
                  <a:lnTo>
                    <a:pt x="13" y="0"/>
                  </a:lnTo>
                  <a:cubicBezTo>
                    <a:pt x="19" y="12"/>
                    <a:pt x="47" y="63"/>
                    <a:pt x="66" y="84"/>
                  </a:cubicBezTo>
                  <a:cubicBezTo>
                    <a:pt x="65" y="87"/>
                    <a:pt x="63" y="91"/>
                    <a:pt x="63" y="95"/>
                  </a:cubicBezTo>
                  <a:cubicBezTo>
                    <a:pt x="52" y="83"/>
                    <a:pt x="38" y="62"/>
                    <a:pt x="24" y="47"/>
                  </a:cubicBezTo>
                  <a:cubicBezTo>
                    <a:pt x="32" y="67"/>
                    <a:pt x="52" y="94"/>
                    <a:pt x="63" y="104"/>
                  </a:cubicBezTo>
                  <a:cubicBezTo>
                    <a:pt x="64" y="108"/>
                    <a:pt x="66" y="116"/>
                    <a:pt x="70" y="121"/>
                  </a:cubicBezTo>
                  <a:cubicBezTo>
                    <a:pt x="44" y="101"/>
                    <a:pt x="14" y="64"/>
                    <a:pt x="7" y="40"/>
                  </a:cubicBezTo>
                  <a:cubicBezTo>
                    <a:pt x="0" y="17"/>
                    <a:pt x="6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8" name="Freeform 1073"/>
            <p:cNvSpPr>
              <a:spLocks/>
            </p:cNvSpPr>
            <p:nvPr userDrawn="1"/>
          </p:nvSpPr>
          <p:spPr bwMode="auto">
            <a:xfrm>
              <a:off x="305" y="278"/>
              <a:ext cx="4" cy="5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0 h 11"/>
                <a:gd name="T4" fmla="*/ 0 w 9"/>
                <a:gd name="T5" fmla="*/ 11 h 11"/>
                <a:gd name="T6" fmla="*/ 9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0"/>
                  </a:lnTo>
                  <a:cubicBezTo>
                    <a:pt x="8" y="4"/>
                    <a:pt x="5" y="8"/>
                    <a:pt x="0" y="11"/>
                  </a:cubicBezTo>
                  <a:cubicBezTo>
                    <a:pt x="4" y="7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9" name="Freeform 1074"/>
            <p:cNvSpPr>
              <a:spLocks/>
            </p:cNvSpPr>
            <p:nvPr userDrawn="1"/>
          </p:nvSpPr>
          <p:spPr bwMode="auto">
            <a:xfrm>
              <a:off x="288" y="285"/>
              <a:ext cx="6" cy="7"/>
            </a:xfrm>
            <a:custGeom>
              <a:avLst/>
              <a:gdLst>
                <a:gd name="T0" fmla="*/ 3 w 13"/>
                <a:gd name="T1" fmla="*/ 0 h 15"/>
                <a:gd name="T2" fmla="*/ 3 w 13"/>
                <a:gd name="T3" fmla="*/ 0 h 15"/>
                <a:gd name="T4" fmla="*/ 13 w 13"/>
                <a:gd name="T5" fmla="*/ 4 h 15"/>
                <a:gd name="T6" fmla="*/ 4 w 13"/>
                <a:gd name="T7" fmla="*/ 4 h 15"/>
                <a:gd name="T8" fmla="*/ 10 w 13"/>
                <a:gd name="T9" fmla="*/ 15 h 15"/>
                <a:gd name="T10" fmla="*/ 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3" y="0"/>
                  </a:moveTo>
                  <a:lnTo>
                    <a:pt x="3" y="0"/>
                  </a:lnTo>
                  <a:cubicBezTo>
                    <a:pt x="5" y="2"/>
                    <a:pt x="9" y="4"/>
                    <a:pt x="13" y="4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4" y="6"/>
                    <a:pt x="6" y="12"/>
                    <a:pt x="10" y="15"/>
                  </a:cubicBezTo>
                  <a:cubicBezTo>
                    <a:pt x="4" y="13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0" name="Freeform 1075"/>
            <p:cNvSpPr>
              <a:spLocks/>
            </p:cNvSpPr>
            <p:nvPr userDrawn="1"/>
          </p:nvSpPr>
          <p:spPr bwMode="auto">
            <a:xfrm>
              <a:off x="268" y="230"/>
              <a:ext cx="4" cy="4"/>
            </a:xfrm>
            <a:custGeom>
              <a:avLst/>
              <a:gdLst>
                <a:gd name="T0" fmla="*/ 5 w 8"/>
                <a:gd name="T1" fmla="*/ 1 h 7"/>
                <a:gd name="T2" fmla="*/ 5 w 8"/>
                <a:gd name="T3" fmla="*/ 1 h 7"/>
                <a:gd name="T4" fmla="*/ 6 w 8"/>
                <a:gd name="T5" fmla="*/ 4 h 7"/>
                <a:gd name="T6" fmla="*/ 8 w 8"/>
                <a:gd name="T7" fmla="*/ 5 h 7"/>
                <a:gd name="T8" fmla="*/ 0 w 8"/>
                <a:gd name="T9" fmla="*/ 7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lnTo>
                    <a:pt x="5" y="1"/>
                  </a:lnTo>
                  <a:cubicBezTo>
                    <a:pt x="8" y="0"/>
                    <a:pt x="6" y="3"/>
                    <a:pt x="6" y="4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5" y="5"/>
                    <a:pt x="3" y="6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1" name="Freeform 1076"/>
            <p:cNvSpPr>
              <a:spLocks/>
            </p:cNvSpPr>
            <p:nvPr userDrawn="1"/>
          </p:nvSpPr>
          <p:spPr bwMode="auto">
            <a:xfrm>
              <a:off x="246" y="221"/>
              <a:ext cx="2" cy="3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cubicBezTo>
                    <a:pt x="3" y="2"/>
                    <a:pt x="3" y="3"/>
                    <a:pt x="3" y="6"/>
                  </a:cubicBezTo>
                  <a:cubicBezTo>
                    <a:pt x="0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2" name="Freeform 1077"/>
            <p:cNvSpPr>
              <a:spLocks/>
            </p:cNvSpPr>
            <p:nvPr userDrawn="1"/>
          </p:nvSpPr>
          <p:spPr bwMode="auto">
            <a:xfrm>
              <a:off x="209" y="201"/>
              <a:ext cx="16" cy="29"/>
            </a:xfrm>
            <a:custGeom>
              <a:avLst/>
              <a:gdLst>
                <a:gd name="T0" fmla="*/ 16 w 36"/>
                <a:gd name="T1" fmla="*/ 0 h 63"/>
                <a:gd name="T2" fmla="*/ 16 w 36"/>
                <a:gd name="T3" fmla="*/ 0 h 63"/>
                <a:gd name="T4" fmla="*/ 36 w 36"/>
                <a:gd name="T5" fmla="*/ 36 h 63"/>
                <a:gd name="T6" fmla="*/ 15 w 36"/>
                <a:gd name="T7" fmla="*/ 5 h 63"/>
                <a:gd name="T8" fmla="*/ 26 w 36"/>
                <a:gd name="T9" fmla="*/ 63 h 63"/>
                <a:gd name="T10" fmla="*/ 16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lnTo>
                    <a:pt x="16" y="0"/>
                  </a:lnTo>
                  <a:cubicBezTo>
                    <a:pt x="18" y="5"/>
                    <a:pt x="29" y="25"/>
                    <a:pt x="36" y="36"/>
                  </a:cubicBezTo>
                  <a:cubicBezTo>
                    <a:pt x="29" y="26"/>
                    <a:pt x="19" y="12"/>
                    <a:pt x="15" y="5"/>
                  </a:cubicBezTo>
                  <a:cubicBezTo>
                    <a:pt x="5" y="20"/>
                    <a:pt x="20" y="48"/>
                    <a:pt x="26" y="63"/>
                  </a:cubicBezTo>
                  <a:cubicBezTo>
                    <a:pt x="17" y="49"/>
                    <a:pt x="0" y="15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3" name="Freeform 1078"/>
            <p:cNvSpPr>
              <a:spLocks/>
            </p:cNvSpPr>
            <p:nvPr userDrawn="1"/>
          </p:nvSpPr>
          <p:spPr bwMode="auto">
            <a:xfrm>
              <a:off x="201" y="247"/>
              <a:ext cx="17" cy="15"/>
            </a:xfrm>
            <a:custGeom>
              <a:avLst/>
              <a:gdLst>
                <a:gd name="T0" fmla="*/ 0 w 38"/>
                <a:gd name="T1" fmla="*/ 0 h 34"/>
                <a:gd name="T2" fmla="*/ 0 w 38"/>
                <a:gd name="T3" fmla="*/ 0 h 34"/>
                <a:gd name="T4" fmla="*/ 38 w 38"/>
                <a:gd name="T5" fmla="*/ 14 h 34"/>
                <a:gd name="T6" fmla="*/ 3 w 38"/>
                <a:gd name="T7" fmla="*/ 3 h 34"/>
                <a:gd name="T8" fmla="*/ 29 w 38"/>
                <a:gd name="T9" fmla="*/ 34 h 34"/>
                <a:gd name="T10" fmla="*/ 0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0" y="0"/>
                  </a:lnTo>
                  <a:cubicBezTo>
                    <a:pt x="12" y="1"/>
                    <a:pt x="29" y="7"/>
                    <a:pt x="38" y="14"/>
                  </a:cubicBezTo>
                  <a:cubicBezTo>
                    <a:pt x="32" y="10"/>
                    <a:pt x="13" y="4"/>
                    <a:pt x="3" y="3"/>
                  </a:cubicBezTo>
                  <a:cubicBezTo>
                    <a:pt x="8" y="21"/>
                    <a:pt x="19" y="27"/>
                    <a:pt x="29" y="34"/>
                  </a:cubicBezTo>
                  <a:cubicBezTo>
                    <a:pt x="18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4" name="Freeform 1079"/>
            <p:cNvSpPr>
              <a:spLocks/>
            </p:cNvSpPr>
            <p:nvPr userDrawn="1"/>
          </p:nvSpPr>
          <p:spPr bwMode="auto">
            <a:xfrm>
              <a:off x="203" y="225"/>
              <a:ext cx="17" cy="21"/>
            </a:xfrm>
            <a:custGeom>
              <a:avLst/>
              <a:gdLst>
                <a:gd name="T0" fmla="*/ 6 w 39"/>
                <a:gd name="T1" fmla="*/ 0 h 48"/>
                <a:gd name="T2" fmla="*/ 6 w 39"/>
                <a:gd name="T3" fmla="*/ 0 h 48"/>
                <a:gd name="T4" fmla="*/ 39 w 39"/>
                <a:gd name="T5" fmla="*/ 31 h 48"/>
                <a:gd name="T6" fmla="*/ 8 w 39"/>
                <a:gd name="T7" fmla="*/ 5 h 48"/>
                <a:gd name="T8" fmla="*/ 27 w 39"/>
                <a:gd name="T9" fmla="*/ 48 h 48"/>
                <a:gd name="T10" fmla="*/ 6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6" y="0"/>
                  </a:moveTo>
                  <a:lnTo>
                    <a:pt x="6" y="0"/>
                  </a:lnTo>
                  <a:cubicBezTo>
                    <a:pt x="11" y="3"/>
                    <a:pt x="33" y="24"/>
                    <a:pt x="39" y="31"/>
                  </a:cubicBezTo>
                  <a:cubicBezTo>
                    <a:pt x="31" y="24"/>
                    <a:pt x="17" y="10"/>
                    <a:pt x="8" y="5"/>
                  </a:cubicBezTo>
                  <a:cubicBezTo>
                    <a:pt x="6" y="24"/>
                    <a:pt x="22" y="42"/>
                    <a:pt x="27" y="48"/>
                  </a:cubicBezTo>
                  <a:cubicBezTo>
                    <a:pt x="17" y="40"/>
                    <a:pt x="0" y="2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5" name="Freeform 1080"/>
            <p:cNvSpPr>
              <a:spLocks/>
            </p:cNvSpPr>
            <p:nvPr userDrawn="1"/>
          </p:nvSpPr>
          <p:spPr bwMode="auto">
            <a:xfrm>
              <a:off x="240" y="239"/>
              <a:ext cx="9" cy="19"/>
            </a:xfrm>
            <a:custGeom>
              <a:avLst/>
              <a:gdLst>
                <a:gd name="T0" fmla="*/ 5 w 20"/>
                <a:gd name="T1" fmla="*/ 0 h 41"/>
                <a:gd name="T2" fmla="*/ 5 w 20"/>
                <a:gd name="T3" fmla="*/ 0 h 41"/>
                <a:gd name="T4" fmla="*/ 15 w 20"/>
                <a:gd name="T5" fmla="*/ 16 h 41"/>
                <a:gd name="T6" fmla="*/ 6 w 20"/>
                <a:gd name="T7" fmla="*/ 8 h 41"/>
                <a:gd name="T8" fmla="*/ 20 w 20"/>
                <a:gd name="T9" fmla="*/ 41 h 41"/>
                <a:gd name="T10" fmla="*/ 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5" y="0"/>
                  </a:moveTo>
                  <a:lnTo>
                    <a:pt x="5" y="0"/>
                  </a:lnTo>
                  <a:cubicBezTo>
                    <a:pt x="8" y="6"/>
                    <a:pt x="10" y="11"/>
                    <a:pt x="15" y="16"/>
                  </a:cubicBezTo>
                  <a:cubicBezTo>
                    <a:pt x="11" y="14"/>
                    <a:pt x="6" y="9"/>
                    <a:pt x="6" y="8"/>
                  </a:cubicBezTo>
                  <a:cubicBezTo>
                    <a:pt x="4" y="17"/>
                    <a:pt x="13" y="34"/>
                    <a:pt x="20" y="41"/>
                  </a:cubicBezTo>
                  <a:cubicBezTo>
                    <a:pt x="4" y="2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6" name="Freeform 1081"/>
            <p:cNvSpPr>
              <a:spLocks/>
            </p:cNvSpPr>
            <p:nvPr userDrawn="1"/>
          </p:nvSpPr>
          <p:spPr bwMode="auto">
            <a:xfrm>
              <a:off x="237" y="257"/>
              <a:ext cx="10" cy="11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0 h 23"/>
                <a:gd name="T4" fmla="*/ 23 w 23"/>
                <a:gd name="T5" fmla="*/ 10 h 23"/>
                <a:gd name="T6" fmla="*/ 3 w 23"/>
                <a:gd name="T7" fmla="*/ 3 h 23"/>
                <a:gd name="T8" fmla="*/ 15 w 23"/>
                <a:gd name="T9" fmla="*/ 23 h 23"/>
                <a:gd name="T10" fmla="*/ 0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20" y="7"/>
                    <a:pt x="23" y="10"/>
                  </a:cubicBezTo>
                  <a:cubicBezTo>
                    <a:pt x="17" y="7"/>
                    <a:pt x="11" y="4"/>
                    <a:pt x="3" y="3"/>
                  </a:cubicBezTo>
                  <a:cubicBezTo>
                    <a:pt x="4" y="8"/>
                    <a:pt x="10" y="17"/>
                    <a:pt x="15" y="23"/>
                  </a:cubicBezTo>
                  <a:cubicBezTo>
                    <a:pt x="6" y="17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7" name="Freeform 1082"/>
            <p:cNvSpPr>
              <a:spLocks/>
            </p:cNvSpPr>
            <p:nvPr userDrawn="1"/>
          </p:nvSpPr>
          <p:spPr bwMode="auto">
            <a:xfrm>
              <a:off x="199" y="263"/>
              <a:ext cx="16" cy="13"/>
            </a:xfrm>
            <a:custGeom>
              <a:avLst/>
              <a:gdLst>
                <a:gd name="T0" fmla="*/ 0 w 35"/>
                <a:gd name="T1" fmla="*/ 1 h 28"/>
                <a:gd name="T2" fmla="*/ 0 w 35"/>
                <a:gd name="T3" fmla="*/ 1 h 28"/>
                <a:gd name="T4" fmla="*/ 35 w 35"/>
                <a:gd name="T5" fmla="*/ 8 h 28"/>
                <a:gd name="T6" fmla="*/ 4 w 35"/>
                <a:gd name="T7" fmla="*/ 4 h 28"/>
                <a:gd name="T8" fmla="*/ 33 w 35"/>
                <a:gd name="T9" fmla="*/ 28 h 28"/>
                <a:gd name="T10" fmla="*/ 0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0" y="1"/>
                  </a:moveTo>
                  <a:lnTo>
                    <a:pt x="0" y="1"/>
                  </a:lnTo>
                  <a:cubicBezTo>
                    <a:pt x="11" y="0"/>
                    <a:pt x="27" y="4"/>
                    <a:pt x="35" y="8"/>
                  </a:cubicBezTo>
                  <a:cubicBezTo>
                    <a:pt x="24" y="6"/>
                    <a:pt x="19" y="3"/>
                    <a:pt x="4" y="4"/>
                  </a:cubicBezTo>
                  <a:cubicBezTo>
                    <a:pt x="8" y="11"/>
                    <a:pt x="22" y="23"/>
                    <a:pt x="33" y="28"/>
                  </a:cubicBezTo>
                  <a:cubicBezTo>
                    <a:pt x="15" y="22"/>
                    <a:pt x="2" y="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8" name="Freeform 1083"/>
            <p:cNvSpPr>
              <a:spLocks/>
            </p:cNvSpPr>
            <p:nvPr userDrawn="1"/>
          </p:nvSpPr>
          <p:spPr bwMode="auto">
            <a:xfrm>
              <a:off x="233" y="269"/>
              <a:ext cx="9" cy="9"/>
            </a:xfrm>
            <a:custGeom>
              <a:avLst/>
              <a:gdLst>
                <a:gd name="T0" fmla="*/ 22 w 22"/>
                <a:gd name="T1" fmla="*/ 5 h 20"/>
                <a:gd name="T2" fmla="*/ 22 w 22"/>
                <a:gd name="T3" fmla="*/ 5 h 20"/>
                <a:gd name="T4" fmla="*/ 3 w 22"/>
                <a:gd name="T5" fmla="*/ 6 h 20"/>
                <a:gd name="T6" fmla="*/ 16 w 22"/>
                <a:gd name="T7" fmla="*/ 20 h 20"/>
                <a:gd name="T8" fmla="*/ 0 w 22"/>
                <a:gd name="T9" fmla="*/ 5 h 20"/>
                <a:gd name="T10" fmla="*/ 2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2" y="5"/>
                  </a:lnTo>
                  <a:cubicBezTo>
                    <a:pt x="15" y="3"/>
                    <a:pt x="10" y="2"/>
                    <a:pt x="3" y="6"/>
                  </a:cubicBezTo>
                  <a:cubicBezTo>
                    <a:pt x="4" y="12"/>
                    <a:pt x="11" y="18"/>
                    <a:pt x="16" y="20"/>
                  </a:cubicBezTo>
                  <a:cubicBezTo>
                    <a:pt x="9" y="19"/>
                    <a:pt x="1" y="13"/>
                    <a:pt x="0" y="5"/>
                  </a:cubicBezTo>
                  <a:cubicBezTo>
                    <a:pt x="7" y="0"/>
                    <a:pt x="16" y="2"/>
                    <a:pt x="22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9" name="Freeform 1084"/>
            <p:cNvSpPr>
              <a:spLocks/>
            </p:cNvSpPr>
            <p:nvPr userDrawn="1"/>
          </p:nvSpPr>
          <p:spPr bwMode="auto">
            <a:xfrm>
              <a:off x="246" y="276"/>
              <a:ext cx="7" cy="3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15 w 15"/>
                <a:gd name="T5" fmla="*/ 4 h 6"/>
                <a:gd name="T6" fmla="*/ 15 w 15"/>
                <a:gd name="T7" fmla="*/ 6 h 6"/>
                <a:gd name="T8" fmla="*/ 0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0"/>
                  </a:lnTo>
                  <a:cubicBezTo>
                    <a:pt x="5" y="1"/>
                    <a:pt x="10" y="2"/>
                    <a:pt x="15" y="4"/>
                  </a:cubicBezTo>
                  <a:lnTo>
                    <a:pt x="15" y="6"/>
                  </a:lnTo>
                  <a:cubicBezTo>
                    <a:pt x="11" y="4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0" name="Freeform 1085"/>
            <p:cNvSpPr>
              <a:spLocks/>
            </p:cNvSpPr>
            <p:nvPr userDrawn="1"/>
          </p:nvSpPr>
          <p:spPr bwMode="auto">
            <a:xfrm>
              <a:off x="255" y="273"/>
              <a:ext cx="8" cy="8"/>
            </a:xfrm>
            <a:custGeom>
              <a:avLst/>
              <a:gdLst>
                <a:gd name="T0" fmla="*/ 19 w 19"/>
                <a:gd name="T1" fmla="*/ 4 h 19"/>
                <a:gd name="T2" fmla="*/ 19 w 19"/>
                <a:gd name="T3" fmla="*/ 4 h 19"/>
                <a:gd name="T4" fmla="*/ 3 w 19"/>
                <a:gd name="T5" fmla="*/ 5 h 19"/>
                <a:gd name="T6" fmla="*/ 10 w 19"/>
                <a:gd name="T7" fmla="*/ 19 h 19"/>
                <a:gd name="T8" fmla="*/ 0 w 19"/>
                <a:gd name="T9" fmla="*/ 4 h 19"/>
                <a:gd name="T10" fmla="*/ 19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lnTo>
                    <a:pt x="19" y="4"/>
                  </a:lnTo>
                  <a:cubicBezTo>
                    <a:pt x="13" y="3"/>
                    <a:pt x="7" y="3"/>
                    <a:pt x="3" y="5"/>
                  </a:cubicBezTo>
                  <a:cubicBezTo>
                    <a:pt x="3" y="10"/>
                    <a:pt x="6" y="16"/>
                    <a:pt x="10" y="19"/>
                  </a:cubicBezTo>
                  <a:cubicBezTo>
                    <a:pt x="4" y="17"/>
                    <a:pt x="0" y="9"/>
                    <a:pt x="0" y="4"/>
                  </a:cubicBezTo>
                  <a:cubicBezTo>
                    <a:pt x="4" y="2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1" name="Freeform 1086"/>
            <p:cNvSpPr>
              <a:spLocks/>
            </p:cNvSpPr>
            <p:nvPr userDrawn="1"/>
          </p:nvSpPr>
          <p:spPr bwMode="auto">
            <a:xfrm>
              <a:off x="255" y="253"/>
              <a:ext cx="8" cy="16"/>
            </a:xfrm>
            <a:custGeom>
              <a:avLst/>
              <a:gdLst>
                <a:gd name="T0" fmla="*/ 3 w 17"/>
                <a:gd name="T1" fmla="*/ 0 h 34"/>
                <a:gd name="T2" fmla="*/ 3 w 17"/>
                <a:gd name="T3" fmla="*/ 0 h 34"/>
                <a:gd name="T4" fmla="*/ 17 w 17"/>
                <a:gd name="T5" fmla="*/ 15 h 34"/>
                <a:gd name="T6" fmla="*/ 5 w 17"/>
                <a:gd name="T7" fmla="*/ 6 h 34"/>
                <a:gd name="T8" fmla="*/ 14 w 17"/>
                <a:gd name="T9" fmla="*/ 34 h 34"/>
                <a:gd name="T10" fmla="*/ 3 w 17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4">
                  <a:moveTo>
                    <a:pt x="3" y="0"/>
                  </a:moveTo>
                  <a:lnTo>
                    <a:pt x="3" y="0"/>
                  </a:lnTo>
                  <a:cubicBezTo>
                    <a:pt x="6" y="4"/>
                    <a:pt x="14" y="12"/>
                    <a:pt x="17" y="15"/>
                  </a:cubicBezTo>
                  <a:cubicBezTo>
                    <a:pt x="12" y="12"/>
                    <a:pt x="8" y="10"/>
                    <a:pt x="5" y="6"/>
                  </a:cubicBezTo>
                  <a:cubicBezTo>
                    <a:pt x="3" y="16"/>
                    <a:pt x="11" y="31"/>
                    <a:pt x="14" y="34"/>
                  </a:cubicBezTo>
                  <a:cubicBezTo>
                    <a:pt x="4" y="26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2" name="Freeform 1087"/>
            <p:cNvSpPr>
              <a:spLocks/>
            </p:cNvSpPr>
            <p:nvPr userDrawn="1"/>
          </p:nvSpPr>
          <p:spPr bwMode="auto">
            <a:xfrm>
              <a:off x="263" y="264"/>
              <a:ext cx="9" cy="9"/>
            </a:xfrm>
            <a:custGeom>
              <a:avLst/>
              <a:gdLst>
                <a:gd name="T0" fmla="*/ 0 w 20"/>
                <a:gd name="T1" fmla="*/ 0 h 21"/>
                <a:gd name="T2" fmla="*/ 0 w 20"/>
                <a:gd name="T3" fmla="*/ 0 h 21"/>
                <a:gd name="T4" fmla="*/ 20 w 20"/>
                <a:gd name="T5" fmla="*/ 18 h 21"/>
                <a:gd name="T6" fmla="*/ 20 w 20"/>
                <a:gd name="T7" fmla="*/ 20 h 21"/>
                <a:gd name="T8" fmla="*/ 18 w 20"/>
                <a:gd name="T9" fmla="*/ 21 h 21"/>
                <a:gd name="T10" fmla="*/ 0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cubicBezTo>
                    <a:pt x="8" y="5"/>
                    <a:pt x="20" y="18"/>
                    <a:pt x="20" y="18"/>
                  </a:cubicBezTo>
                  <a:lnTo>
                    <a:pt x="20" y="20"/>
                  </a:lnTo>
                  <a:lnTo>
                    <a:pt x="18" y="21"/>
                  </a:lnTo>
                  <a:cubicBezTo>
                    <a:pt x="18" y="2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3" name="Freeform 1088"/>
            <p:cNvSpPr>
              <a:spLocks/>
            </p:cNvSpPr>
            <p:nvPr userDrawn="1"/>
          </p:nvSpPr>
          <p:spPr bwMode="auto">
            <a:xfrm>
              <a:off x="267" y="268"/>
              <a:ext cx="4" cy="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10 w 10"/>
                <a:gd name="T5" fmla="*/ 10 h 11"/>
                <a:gd name="T6" fmla="*/ 9 w 10"/>
                <a:gd name="T7" fmla="*/ 11 h 11"/>
                <a:gd name="T8" fmla="*/ 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" y="10"/>
                    <a:pt x="10" y="10"/>
                  </a:cubicBezTo>
                  <a:lnTo>
                    <a:pt x="9" y="11"/>
                  </a:lnTo>
                  <a:cubicBezTo>
                    <a:pt x="9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4" name="Freeform 1089"/>
            <p:cNvSpPr>
              <a:spLocks/>
            </p:cNvSpPr>
            <p:nvPr userDrawn="1"/>
          </p:nvSpPr>
          <p:spPr bwMode="auto">
            <a:xfrm>
              <a:off x="261" y="278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8 h 11"/>
                <a:gd name="T6" fmla="*/ 15 w 15"/>
                <a:gd name="T7" fmla="*/ 10 h 11"/>
                <a:gd name="T8" fmla="*/ 13 w 15"/>
                <a:gd name="T9" fmla="*/ 11 h 11"/>
                <a:gd name="T10" fmla="*/ 0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8" y="3"/>
                    <a:pt x="13" y="6"/>
                    <a:pt x="15" y="8"/>
                  </a:cubicBezTo>
                  <a:cubicBezTo>
                    <a:pt x="15" y="8"/>
                    <a:pt x="15" y="10"/>
                    <a:pt x="15" y="10"/>
                  </a:cubicBezTo>
                  <a:lnTo>
                    <a:pt x="13" y="11"/>
                  </a:lnTo>
                  <a:cubicBezTo>
                    <a:pt x="10" y="9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5" name="Freeform 1090"/>
            <p:cNvSpPr>
              <a:spLocks/>
            </p:cNvSpPr>
            <p:nvPr userDrawn="1"/>
          </p:nvSpPr>
          <p:spPr bwMode="auto">
            <a:xfrm>
              <a:off x="264" y="280"/>
              <a:ext cx="3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" y="3"/>
                    <a:pt x="6" y="3"/>
                  </a:cubicBezTo>
                  <a:lnTo>
                    <a:pt x="5" y="4"/>
                  </a:lnTo>
                  <a:cubicBezTo>
                    <a:pt x="5" y="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6" name="Freeform 1091"/>
            <p:cNvSpPr>
              <a:spLocks/>
            </p:cNvSpPr>
            <p:nvPr userDrawn="1"/>
          </p:nvSpPr>
          <p:spPr bwMode="auto">
            <a:xfrm>
              <a:off x="223" y="314"/>
              <a:ext cx="25" cy="28"/>
            </a:xfrm>
            <a:custGeom>
              <a:avLst/>
              <a:gdLst>
                <a:gd name="T0" fmla="*/ 53 w 56"/>
                <a:gd name="T1" fmla="*/ 0 h 63"/>
                <a:gd name="T2" fmla="*/ 53 w 56"/>
                <a:gd name="T3" fmla="*/ 0 h 63"/>
                <a:gd name="T4" fmla="*/ 53 w 56"/>
                <a:gd name="T5" fmla="*/ 5 h 63"/>
                <a:gd name="T6" fmla="*/ 24 w 56"/>
                <a:gd name="T7" fmla="*/ 40 h 63"/>
                <a:gd name="T8" fmla="*/ 54 w 56"/>
                <a:gd name="T9" fmla="*/ 11 h 63"/>
                <a:gd name="T10" fmla="*/ 56 w 56"/>
                <a:gd name="T11" fmla="*/ 17 h 63"/>
                <a:gd name="T12" fmla="*/ 23 w 56"/>
                <a:gd name="T13" fmla="*/ 56 h 63"/>
                <a:gd name="T14" fmla="*/ 3 w 56"/>
                <a:gd name="T15" fmla="*/ 58 h 63"/>
                <a:gd name="T16" fmla="*/ 6 w 56"/>
                <a:gd name="T17" fmla="*/ 40 h 63"/>
                <a:gd name="T18" fmla="*/ 53 w 56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53" y="0"/>
                  </a:moveTo>
                  <a:lnTo>
                    <a:pt x="53" y="0"/>
                  </a:lnTo>
                  <a:cubicBezTo>
                    <a:pt x="53" y="2"/>
                    <a:pt x="53" y="4"/>
                    <a:pt x="53" y="5"/>
                  </a:cubicBezTo>
                  <a:cubicBezTo>
                    <a:pt x="50" y="9"/>
                    <a:pt x="31" y="30"/>
                    <a:pt x="24" y="40"/>
                  </a:cubicBezTo>
                  <a:cubicBezTo>
                    <a:pt x="31" y="33"/>
                    <a:pt x="49" y="17"/>
                    <a:pt x="54" y="11"/>
                  </a:cubicBezTo>
                  <a:cubicBezTo>
                    <a:pt x="54" y="11"/>
                    <a:pt x="56" y="14"/>
                    <a:pt x="56" y="17"/>
                  </a:cubicBezTo>
                  <a:cubicBezTo>
                    <a:pt x="55" y="17"/>
                    <a:pt x="28" y="50"/>
                    <a:pt x="23" y="56"/>
                  </a:cubicBezTo>
                  <a:cubicBezTo>
                    <a:pt x="17" y="63"/>
                    <a:pt x="9" y="58"/>
                    <a:pt x="3" y="58"/>
                  </a:cubicBezTo>
                  <a:cubicBezTo>
                    <a:pt x="3" y="52"/>
                    <a:pt x="0" y="47"/>
                    <a:pt x="6" y="40"/>
                  </a:cubicBezTo>
                  <a:cubicBezTo>
                    <a:pt x="9" y="37"/>
                    <a:pt x="48" y="4"/>
                    <a:pt x="5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7" name="Freeform 1092"/>
            <p:cNvSpPr>
              <a:spLocks/>
            </p:cNvSpPr>
            <p:nvPr userDrawn="1"/>
          </p:nvSpPr>
          <p:spPr bwMode="auto">
            <a:xfrm>
              <a:off x="213" y="310"/>
              <a:ext cx="34" cy="22"/>
            </a:xfrm>
            <a:custGeom>
              <a:avLst/>
              <a:gdLst>
                <a:gd name="T0" fmla="*/ 0 w 76"/>
                <a:gd name="T1" fmla="*/ 39 h 47"/>
                <a:gd name="T2" fmla="*/ 0 w 76"/>
                <a:gd name="T3" fmla="*/ 39 h 47"/>
                <a:gd name="T4" fmla="*/ 19 w 76"/>
                <a:gd name="T5" fmla="*/ 15 h 47"/>
                <a:gd name="T6" fmla="*/ 57 w 76"/>
                <a:gd name="T7" fmla="*/ 0 h 47"/>
                <a:gd name="T8" fmla="*/ 61 w 76"/>
                <a:gd name="T9" fmla="*/ 1 h 47"/>
                <a:gd name="T10" fmla="*/ 28 w 76"/>
                <a:gd name="T11" fmla="*/ 23 h 47"/>
                <a:gd name="T12" fmla="*/ 67 w 76"/>
                <a:gd name="T13" fmla="*/ 3 h 47"/>
                <a:gd name="T14" fmla="*/ 76 w 76"/>
                <a:gd name="T15" fmla="*/ 2 h 47"/>
                <a:gd name="T16" fmla="*/ 24 w 76"/>
                <a:gd name="T17" fmla="*/ 39 h 47"/>
                <a:gd name="T18" fmla="*/ 0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0" y="39"/>
                  </a:moveTo>
                  <a:lnTo>
                    <a:pt x="0" y="39"/>
                  </a:lnTo>
                  <a:cubicBezTo>
                    <a:pt x="1" y="33"/>
                    <a:pt x="1" y="22"/>
                    <a:pt x="19" y="15"/>
                  </a:cubicBezTo>
                  <a:cubicBezTo>
                    <a:pt x="24" y="13"/>
                    <a:pt x="52" y="1"/>
                    <a:pt x="57" y="0"/>
                  </a:cubicBezTo>
                  <a:cubicBezTo>
                    <a:pt x="59" y="0"/>
                    <a:pt x="61" y="1"/>
                    <a:pt x="61" y="1"/>
                  </a:cubicBezTo>
                  <a:cubicBezTo>
                    <a:pt x="57" y="3"/>
                    <a:pt x="39" y="15"/>
                    <a:pt x="28" y="23"/>
                  </a:cubicBezTo>
                  <a:cubicBezTo>
                    <a:pt x="41" y="19"/>
                    <a:pt x="65" y="4"/>
                    <a:pt x="67" y="3"/>
                  </a:cubicBezTo>
                  <a:cubicBezTo>
                    <a:pt x="69" y="3"/>
                    <a:pt x="72" y="4"/>
                    <a:pt x="76" y="2"/>
                  </a:cubicBezTo>
                  <a:cubicBezTo>
                    <a:pt x="69" y="7"/>
                    <a:pt x="34" y="34"/>
                    <a:pt x="24" y="39"/>
                  </a:cubicBezTo>
                  <a:cubicBezTo>
                    <a:pt x="9" y="47"/>
                    <a:pt x="5" y="41"/>
                    <a:pt x="0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8" name="Freeform 1093"/>
            <p:cNvSpPr>
              <a:spLocks/>
            </p:cNvSpPr>
            <p:nvPr userDrawn="1"/>
          </p:nvSpPr>
          <p:spPr bwMode="auto">
            <a:xfrm>
              <a:off x="205" y="302"/>
              <a:ext cx="36" cy="15"/>
            </a:xfrm>
            <a:custGeom>
              <a:avLst/>
              <a:gdLst>
                <a:gd name="T0" fmla="*/ 79 w 79"/>
                <a:gd name="T1" fmla="*/ 0 h 33"/>
                <a:gd name="T2" fmla="*/ 79 w 79"/>
                <a:gd name="T3" fmla="*/ 0 h 33"/>
                <a:gd name="T4" fmla="*/ 75 w 79"/>
                <a:gd name="T5" fmla="*/ 6 h 33"/>
                <a:gd name="T6" fmla="*/ 35 w 79"/>
                <a:gd name="T7" fmla="*/ 17 h 33"/>
                <a:gd name="T8" fmla="*/ 74 w 79"/>
                <a:gd name="T9" fmla="*/ 11 h 33"/>
                <a:gd name="T10" fmla="*/ 74 w 79"/>
                <a:gd name="T11" fmla="*/ 15 h 33"/>
                <a:gd name="T12" fmla="*/ 33 w 79"/>
                <a:gd name="T13" fmla="*/ 29 h 33"/>
                <a:gd name="T14" fmla="*/ 0 w 79"/>
                <a:gd name="T15" fmla="*/ 25 h 33"/>
                <a:gd name="T16" fmla="*/ 24 w 79"/>
                <a:gd name="T17" fmla="*/ 8 h 33"/>
                <a:gd name="T18" fmla="*/ 79 w 7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lnTo>
                    <a:pt x="79" y="0"/>
                  </a:lnTo>
                  <a:cubicBezTo>
                    <a:pt x="77" y="2"/>
                    <a:pt x="76" y="4"/>
                    <a:pt x="75" y="6"/>
                  </a:cubicBezTo>
                  <a:cubicBezTo>
                    <a:pt x="73" y="7"/>
                    <a:pt x="48" y="12"/>
                    <a:pt x="35" y="17"/>
                  </a:cubicBezTo>
                  <a:cubicBezTo>
                    <a:pt x="49" y="17"/>
                    <a:pt x="74" y="11"/>
                    <a:pt x="74" y="11"/>
                  </a:cubicBezTo>
                  <a:cubicBezTo>
                    <a:pt x="74" y="12"/>
                    <a:pt x="74" y="14"/>
                    <a:pt x="74" y="15"/>
                  </a:cubicBezTo>
                  <a:cubicBezTo>
                    <a:pt x="65" y="20"/>
                    <a:pt x="38" y="27"/>
                    <a:pt x="33" y="29"/>
                  </a:cubicBezTo>
                  <a:cubicBezTo>
                    <a:pt x="23" y="33"/>
                    <a:pt x="5" y="31"/>
                    <a:pt x="0" y="25"/>
                  </a:cubicBezTo>
                  <a:cubicBezTo>
                    <a:pt x="5" y="15"/>
                    <a:pt x="15" y="9"/>
                    <a:pt x="24" y="8"/>
                  </a:cubicBezTo>
                  <a:cubicBezTo>
                    <a:pt x="36" y="6"/>
                    <a:pt x="65" y="2"/>
                    <a:pt x="7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9" name="Freeform 1094"/>
            <p:cNvSpPr>
              <a:spLocks/>
            </p:cNvSpPr>
            <p:nvPr userDrawn="1"/>
          </p:nvSpPr>
          <p:spPr bwMode="auto">
            <a:xfrm>
              <a:off x="202" y="294"/>
              <a:ext cx="16" cy="10"/>
            </a:xfrm>
            <a:custGeom>
              <a:avLst/>
              <a:gdLst>
                <a:gd name="T0" fmla="*/ 29 w 35"/>
                <a:gd name="T1" fmla="*/ 0 h 22"/>
                <a:gd name="T2" fmla="*/ 29 w 35"/>
                <a:gd name="T3" fmla="*/ 0 h 22"/>
                <a:gd name="T4" fmla="*/ 4 w 35"/>
                <a:gd name="T5" fmla="*/ 10 h 22"/>
                <a:gd name="T6" fmla="*/ 35 w 35"/>
                <a:gd name="T7" fmla="*/ 20 h 22"/>
                <a:gd name="T8" fmla="*/ 0 w 35"/>
                <a:gd name="T9" fmla="*/ 10 h 22"/>
                <a:gd name="T10" fmla="*/ 29 w 3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2">
                  <a:moveTo>
                    <a:pt x="29" y="0"/>
                  </a:moveTo>
                  <a:lnTo>
                    <a:pt x="29" y="0"/>
                  </a:lnTo>
                  <a:cubicBezTo>
                    <a:pt x="20" y="1"/>
                    <a:pt x="9" y="5"/>
                    <a:pt x="4" y="10"/>
                  </a:cubicBezTo>
                  <a:cubicBezTo>
                    <a:pt x="8" y="17"/>
                    <a:pt x="26" y="20"/>
                    <a:pt x="35" y="20"/>
                  </a:cubicBezTo>
                  <a:cubicBezTo>
                    <a:pt x="19" y="22"/>
                    <a:pt x="4" y="18"/>
                    <a:pt x="0" y="10"/>
                  </a:cubicBezTo>
                  <a:cubicBezTo>
                    <a:pt x="6" y="3"/>
                    <a:pt x="20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0" name="Freeform 1095"/>
            <p:cNvSpPr>
              <a:spLocks/>
            </p:cNvSpPr>
            <p:nvPr userDrawn="1"/>
          </p:nvSpPr>
          <p:spPr bwMode="auto">
            <a:xfrm>
              <a:off x="199" y="279"/>
              <a:ext cx="17" cy="11"/>
            </a:xfrm>
            <a:custGeom>
              <a:avLst/>
              <a:gdLst>
                <a:gd name="T0" fmla="*/ 36 w 36"/>
                <a:gd name="T1" fmla="*/ 3 h 23"/>
                <a:gd name="T2" fmla="*/ 36 w 36"/>
                <a:gd name="T3" fmla="*/ 3 h 23"/>
                <a:gd name="T4" fmla="*/ 6 w 36"/>
                <a:gd name="T5" fmla="*/ 6 h 23"/>
                <a:gd name="T6" fmla="*/ 35 w 36"/>
                <a:gd name="T7" fmla="*/ 23 h 23"/>
                <a:gd name="T8" fmla="*/ 0 w 36"/>
                <a:gd name="T9" fmla="*/ 4 h 23"/>
                <a:gd name="T10" fmla="*/ 36 w 36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3"/>
                  </a:moveTo>
                  <a:lnTo>
                    <a:pt x="36" y="3"/>
                  </a:lnTo>
                  <a:cubicBezTo>
                    <a:pt x="26" y="2"/>
                    <a:pt x="14" y="2"/>
                    <a:pt x="6" y="6"/>
                  </a:cubicBezTo>
                  <a:cubicBezTo>
                    <a:pt x="9" y="11"/>
                    <a:pt x="21" y="20"/>
                    <a:pt x="35" y="23"/>
                  </a:cubicBezTo>
                  <a:cubicBezTo>
                    <a:pt x="24" y="22"/>
                    <a:pt x="4" y="14"/>
                    <a:pt x="0" y="4"/>
                  </a:cubicBezTo>
                  <a:cubicBezTo>
                    <a:pt x="9" y="0"/>
                    <a:pt x="29" y="0"/>
                    <a:pt x="36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1" name="Freeform 1096"/>
            <p:cNvSpPr>
              <a:spLocks/>
            </p:cNvSpPr>
            <p:nvPr userDrawn="1"/>
          </p:nvSpPr>
          <p:spPr bwMode="auto">
            <a:xfrm>
              <a:off x="233" y="281"/>
              <a:ext cx="9" cy="9"/>
            </a:xfrm>
            <a:custGeom>
              <a:avLst/>
              <a:gdLst>
                <a:gd name="T0" fmla="*/ 21 w 21"/>
                <a:gd name="T1" fmla="*/ 3 h 19"/>
                <a:gd name="T2" fmla="*/ 21 w 21"/>
                <a:gd name="T3" fmla="*/ 3 h 19"/>
                <a:gd name="T4" fmla="*/ 3 w 21"/>
                <a:gd name="T5" fmla="*/ 9 h 19"/>
                <a:gd name="T6" fmla="*/ 16 w 21"/>
                <a:gd name="T7" fmla="*/ 19 h 19"/>
                <a:gd name="T8" fmla="*/ 0 w 21"/>
                <a:gd name="T9" fmla="*/ 8 h 19"/>
                <a:gd name="T10" fmla="*/ 21 w 21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3"/>
                  </a:moveTo>
                  <a:lnTo>
                    <a:pt x="21" y="3"/>
                  </a:lnTo>
                  <a:cubicBezTo>
                    <a:pt x="12" y="2"/>
                    <a:pt x="6" y="5"/>
                    <a:pt x="3" y="9"/>
                  </a:cubicBezTo>
                  <a:cubicBezTo>
                    <a:pt x="5" y="14"/>
                    <a:pt x="11" y="18"/>
                    <a:pt x="16" y="19"/>
                  </a:cubicBezTo>
                  <a:cubicBezTo>
                    <a:pt x="9" y="19"/>
                    <a:pt x="2" y="14"/>
                    <a:pt x="0" y="8"/>
                  </a:cubicBezTo>
                  <a:cubicBezTo>
                    <a:pt x="4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2" name="Freeform 1097"/>
            <p:cNvSpPr>
              <a:spLocks/>
            </p:cNvSpPr>
            <p:nvPr userDrawn="1"/>
          </p:nvSpPr>
          <p:spPr bwMode="auto">
            <a:xfrm>
              <a:off x="254" y="284"/>
              <a:ext cx="7" cy="9"/>
            </a:xfrm>
            <a:custGeom>
              <a:avLst/>
              <a:gdLst>
                <a:gd name="T0" fmla="*/ 16 w 16"/>
                <a:gd name="T1" fmla="*/ 2 h 19"/>
                <a:gd name="T2" fmla="*/ 16 w 16"/>
                <a:gd name="T3" fmla="*/ 2 h 19"/>
                <a:gd name="T4" fmla="*/ 3 w 16"/>
                <a:gd name="T5" fmla="*/ 8 h 19"/>
                <a:gd name="T6" fmla="*/ 11 w 16"/>
                <a:gd name="T7" fmla="*/ 19 h 19"/>
                <a:gd name="T8" fmla="*/ 0 w 16"/>
                <a:gd name="T9" fmla="*/ 8 h 19"/>
                <a:gd name="T10" fmla="*/ 16 w 1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2"/>
                  </a:moveTo>
                  <a:lnTo>
                    <a:pt x="16" y="2"/>
                  </a:lnTo>
                  <a:cubicBezTo>
                    <a:pt x="10" y="2"/>
                    <a:pt x="6" y="5"/>
                    <a:pt x="3" y="8"/>
                  </a:cubicBezTo>
                  <a:cubicBezTo>
                    <a:pt x="5" y="12"/>
                    <a:pt x="7" y="17"/>
                    <a:pt x="11" y="19"/>
                  </a:cubicBezTo>
                  <a:cubicBezTo>
                    <a:pt x="5" y="18"/>
                    <a:pt x="2" y="13"/>
                    <a:pt x="0" y="8"/>
                  </a:cubicBezTo>
                  <a:cubicBezTo>
                    <a:pt x="3" y="5"/>
                    <a:pt x="8" y="0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3" name="Freeform 1098"/>
            <p:cNvSpPr>
              <a:spLocks/>
            </p:cNvSpPr>
            <p:nvPr userDrawn="1"/>
          </p:nvSpPr>
          <p:spPr bwMode="auto">
            <a:xfrm>
              <a:off x="229" y="305"/>
              <a:ext cx="10" cy="3"/>
            </a:xfrm>
            <a:custGeom>
              <a:avLst/>
              <a:gdLst>
                <a:gd name="T0" fmla="*/ 0 w 22"/>
                <a:gd name="T1" fmla="*/ 6 h 6"/>
                <a:gd name="T2" fmla="*/ 0 w 22"/>
                <a:gd name="T3" fmla="*/ 6 h 6"/>
                <a:gd name="T4" fmla="*/ 22 w 22"/>
                <a:gd name="T5" fmla="*/ 0 h 6"/>
                <a:gd name="T6" fmla="*/ 21 w 22"/>
                <a:gd name="T7" fmla="*/ 2 h 6"/>
                <a:gd name="T8" fmla="*/ 0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lnTo>
                    <a:pt x="0" y="6"/>
                  </a:lnTo>
                  <a:cubicBezTo>
                    <a:pt x="11" y="3"/>
                    <a:pt x="17" y="1"/>
                    <a:pt x="22" y="0"/>
                  </a:cubicBezTo>
                  <a:lnTo>
                    <a:pt x="21" y="2"/>
                  </a:lnTo>
                  <a:cubicBezTo>
                    <a:pt x="15" y="4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4" name="Freeform 1099"/>
            <p:cNvSpPr>
              <a:spLocks/>
            </p:cNvSpPr>
            <p:nvPr userDrawn="1"/>
          </p:nvSpPr>
          <p:spPr bwMode="auto">
            <a:xfrm>
              <a:off x="207" y="307"/>
              <a:ext cx="13" cy="9"/>
            </a:xfrm>
            <a:custGeom>
              <a:avLst/>
              <a:gdLst>
                <a:gd name="T0" fmla="*/ 23 w 30"/>
                <a:gd name="T1" fmla="*/ 0 h 21"/>
                <a:gd name="T2" fmla="*/ 23 w 30"/>
                <a:gd name="T3" fmla="*/ 0 h 21"/>
                <a:gd name="T4" fmla="*/ 4 w 30"/>
                <a:gd name="T5" fmla="*/ 13 h 21"/>
                <a:gd name="T6" fmla="*/ 30 w 30"/>
                <a:gd name="T7" fmla="*/ 17 h 21"/>
                <a:gd name="T8" fmla="*/ 0 w 30"/>
                <a:gd name="T9" fmla="*/ 14 h 21"/>
                <a:gd name="T10" fmla="*/ 23 w 3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23" y="0"/>
                  </a:moveTo>
                  <a:lnTo>
                    <a:pt x="23" y="0"/>
                  </a:lnTo>
                  <a:cubicBezTo>
                    <a:pt x="16" y="1"/>
                    <a:pt x="8" y="7"/>
                    <a:pt x="4" y="13"/>
                  </a:cubicBezTo>
                  <a:cubicBezTo>
                    <a:pt x="13" y="20"/>
                    <a:pt x="23" y="18"/>
                    <a:pt x="30" y="17"/>
                  </a:cubicBezTo>
                  <a:cubicBezTo>
                    <a:pt x="22" y="20"/>
                    <a:pt x="9" y="21"/>
                    <a:pt x="0" y="14"/>
                  </a:cubicBezTo>
                  <a:cubicBezTo>
                    <a:pt x="5" y="5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5" name="Freeform 1100"/>
            <p:cNvSpPr>
              <a:spLocks/>
            </p:cNvSpPr>
            <p:nvPr userDrawn="1"/>
          </p:nvSpPr>
          <p:spPr bwMode="auto">
            <a:xfrm>
              <a:off x="286" y="428"/>
              <a:ext cx="10" cy="14"/>
            </a:xfrm>
            <a:custGeom>
              <a:avLst/>
              <a:gdLst>
                <a:gd name="T0" fmla="*/ 12 w 23"/>
                <a:gd name="T1" fmla="*/ 2 h 31"/>
                <a:gd name="T2" fmla="*/ 12 w 23"/>
                <a:gd name="T3" fmla="*/ 2 h 31"/>
                <a:gd name="T4" fmla="*/ 23 w 23"/>
                <a:gd name="T5" fmla="*/ 31 h 31"/>
                <a:gd name="T6" fmla="*/ 9 w 23"/>
                <a:gd name="T7" fmla="*/ 3 h 31"/>
                <a:gd name="T8" fmla="*/ 0 w 23"/>
                <a:gd name="T9" fmla="*/ 8 h 31"/>
                <a:gd name="T10" fmla="*/ 12 w 23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12" y="2"/>
                  </a:moveTo>
                  <a:lnTo>
                    <a:pt x="12" y="2"/>
                  </a:lnTo>
                  <a:cubicBezTo>
                    <a:pt x="11" y="8"/>
                    <a:pt x="10" y="26"/>
                    <a:pt x="23" y="31"/>
                  </a:cubicBezTo>
                  <a:cubicBezTo>
                    <a:pt x="10" y="28"/>
                    <a:pt x="7" y="13"/>
                    <a:pt x="9" y="3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2" y="3"/>
                    <a:pt x="6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6" name="Freeform 1101"/>
            <p:cNvSpPr>
              <a:spLocks/>
            </p:cNvSpPr>
            <p:nvPr userDrawn="1"/>
          </p:nvSpPr>
          <p:spPr bwMode="auto">
            <a:xfrm>
              <a:off x="281" y="424"/>
              <a:ext cx="9" cy="9"/>
            </a:xfrm>
            <a:custGeom>
              <a:avLst/>
              <a:gdLst>
                <a:gd name="T0" fmla="*/ 19 w 19"/>
                <a:gd name="T1" fmla="*/ 0 h 21"/>
                <a:gd name="T2" fmla="*/ 19 w 19"/>
                <a:gd name="T3" fmla="*/ 0 h 21"/>
                <a:gd name="T4" fmla="*/ 4 w 19"/>
                <a:gd name="T5" fmla="*/ 21 h 21"/>
                <a:gd name="T6" fmla="*/ 19 w 1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lnTo>
                    <a:pt x="19" y="0"/>
                  </a:lnTo>
                  <a:cubicBezTo>
                    <a:pt x="5" y="4"/>
                    <a:pt x="4" y="15"/>
                    <a:pt x="4" y="21"/>
                  </a:cubicBezTo>
                  <a:cubicBezTo>
                    <a:pt x="0" y="9"/>
                    <a:pt x="7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7" name="Freeform 1102"/>
            <p:cNvSpPr>
              <a:spLocks/>
            </p:cNvSpPr>
            <p:nvPr userDrawn="1"/>
          </p:nvSpPr>
          <p:spPr bwMode="auto">
            <a:xfrm>
              <a:off x="288" y="418"/>
              <a:ext cx="5" cy="1"/>
            </a:xfrm>
            <a:custGeom>
              <a:avLst/>
              <a:gdLst>
                <a:gd name="T0" fmla="*/ 6 w 11"/>
                <a:gd name="T1" fmla="*/ 0 h 2"/>
                <a:gd name="T2" fmla="*/ 6 w 11"/>
                <a:gd name="T3" fmla="*/ 0 h 2"/>
                <a:gd name="T4" fmla="*/ 4 w 11"/>
                <a:gd name="T5" fmla="*/ 2 h 2"/>
                <a:gd name="T6" fmla="*/ 0 w 11"/>
                <a:gd name="T7" fmla="*/ 1 h 2"/>
                <a:gd name="T8" fmla="*/ 6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6" y="0"/>
                  </a:moveTo>
                  <a:lnTo>
                    <a:pt x="6" y="0"/>
                  </a:lnTo>
                  <a:cubicBezTo>
                    <a:pt x="11" y="0"/>
                    <a:pt x="5" y="2"/>
                    <a:pt x="4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2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8" name="Freeform 1103"/>
            <p:cNvSpPr>
              <a:spLocks/>
            </p:cNvSpPr>
            <p:nvPr userDrawn="1"/>
          </p:nvSpPr>
          <p:spPr bwMode="auto">
            <a:xfrm>
              <a:off x="281" y="413"/>
              <a:ext cx="6" cy="8"/>
            </a:xfrm>
            <a:custGeom>
              <a:avLst/>
              <a:gdLst>
                <a:gd name="T0" fmla="*/ 5 w 14"/>
                <a:gd name="T1" fmla="*/ 0 h 16"/>
                <a:gd name="T2" fmla="*/ 5 w 14"/>
                <a:gd name="T3" fmla="*/ 0 h 16"/>
                <a:gd name="T4" fmla="*/ 14 w 14"/>
                <a:gd name="T5" fmla="*/ 15 h 16"/>
                <a:gd name="T6" fmla="*/ 5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lnTo>
                    <a:pt x="5" y="0"/>
                  </a:lnTo>
                  <a:cubicBezTo>
                    <a:pt x="5" y="5"/>
                    <a:pt x="6" y="12"/>
                    <a:pt x="14" y="15"/>
                  </a:cubicBezTo>
                  <a:cubicBezTo>
                    <a:pt x="7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9" name="Freeform 1104"/>
            <p:cNvSpPr>
              <a:spLocks/>
            </p:cNvSpPr>
            <p:nvPr userDrawn="1"/>
          </p:nvSpPr>
          <p:spPr bwMode="auto">
            <a:xfrm>
              <a:off x="310" y="407"/>
              <a:ext cx="13" cy="37"/>
            </a:xfrm>
            <a:custGeom>
              <a:avLst/>
              <a:gdLst>
                <a:gd name="T0" fmla="*/ 28 w 28"/>
                <a:gd name="T1" fmla="*/ 0 h 83"/>
                <a:gd name="T2" fmla="*/ 28 w 28"/>
                <a:gd name="T3" fmla="*/ 0 h 83"/>
                <a:gd name="T4" fmla="*/ 6 w 28"/>
                <a:gd name="T5" fmla="*/ 45 h 83"/>
                <a:gd name="T6" fmla="*/ 16 w 28"/>
                <a:gd name="T7" fmla="*/ 83 h 83"/>
                <a:gd name="T8" fmla="*/ 4 w 28"/>
                <a:gd name="T9" fmla="*/ 45 h 83"/>
                <a:gd name="T10" fmla="*/ 28 w 2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3">
                  <a:moveTo>
                    <a:pt x="28" y="0"/>
                  </a:moveTo>
                  <a:lnTo>
                    <a:pt x="28" y="0"/>
                  </a:lnTo>
                  <a:cubicBezTo>
                    <a:pt x="23" y="12"/>
                    <a:pt x="10" y="28"/>
                    <a:pt x="6" y="45"/>
                  </a:cubicBezTo>
                  <a:cubicBezTo>
                    <a:pt x="3" y="61"/>
                    <a:pt x="8" y="77"/>
                    <a:pt x="16" y="83"/>
                  </a:cubicBezTo>
                  <a:cubicBezTo>
                    <a:pt x="7" y="78"/>
                    <a:pt x="0" y="64"/>
                    <a:pt x="4" y="45"/>
                  </a:cubicBezTo>
                  <a:cubicBezTo>
                    <a:pt x="8" y="28"/>
                    <a:pt x="19" y="14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0" name="Freeform 1105"/>
            <p:cNvSpPr>
              <a:spLocks/>
            </p:cNvSpPr>
            <p:nvPr userDrawn="1"/>
          </p:nvSpPr>
          <p:spPr bwMode="auto">
            <a:xfrm>
              <a:off x="290" y="403"/>
              <a:ext cx="26" cy="36"/>
            </a:xfrm>
            <a:custGeom>
              <a:avLst/>
              <a:gdLst>
                <a:gd name="T0" fmla="*/ 58 w 58"/>
                <a:gd name="T1" fmla="*/ 0 h 80"/>
                <a:gd name="T2" fmla="*/ 58 w 58"/>
                <a:gd name="T3" fmla="*/ 0 h 80"/>
                <a:gd name="T4" fmla="*/ 34 w 58"/>
                <a:gd name="T5" fmla="*/ 16 h 80"/>
                <a:gd name="T6" fmla="*/ 8 w 58"/>
                <a:gd name="T7" fmla="*/ 59 h 80"/>
                <a:gd name="T8" fmla="*/ 24 w 58"/>
                <a:gd name="T9" fmla="*/ 78 h 80"/>
                <a:gd name="T10" fmla="*/ 8 w 58"/>
                <a:gd name="T11" fmla="*/ 71 h 80"/>
                <a:gd name="T12" fmla="*/ 26 w 58"/>
                <a:gd name="T13" fmla="*/ 18 h 80"/>
                <a:gd name="T14" fmla="*/ 58 w 5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0">
                  <a:moveTo>
                    <a:pt x="58" y="0"/>
                  </a:moveTo>
                  <a:lnTo>
                    <a:pt x="58" y="0"/>
                  </a:lnTo>
                  <a:cubicBezTo>
                    <a:pt x="51" y="6"/>
                    <a:pt x="38" y="13"/>
                    <a:pt x="34" y="16"/>
                  </a:cubicBezTo>
                  <a:cubicBezTo>
                    <a:pt x="23" y="23"/>
                    <a:pt x="6" y="36"/>
                    <a:pt x="8" y="59"/>
                  </a:cubicBezTo>
                  <a:cubicBezTo>
                    <a:pt x="10" y="78"/>
                    <a:pt x="19" y="78"/>
                    <a:pt x="24" y="78"/>
                  </a:cubicBezTo>
                  <a:cubicBezTo>
                    <a:pt x="17" y="80"/>
                    <a:pt x="11" y="77"/>
                    <a:pt x="8" y="71"/>
                  </a:cubicBezTo>
                  <a:cubicBezTo>
                    <a:pt x="0" y="54"/>
                    <a:pt x="8" y="31"/>
                    <a:pt x="26" y="18"/>
                  </a:cubicBezTo>
                  <a:cubicBezTo>
                    <a:pt x="36" y="12"/>
                    <a:pt x="46" y="7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1" name="Freeform 1106"/>
            <p:cNvSpPr>
              <a:spLocks/>
            </p:cNvSpPr>
            <p:nvPr userDrawn="1"/>
          </p:nvSpPr>
          <p:spPr bwMode="auto">
            <a:xfrm>
              <a:off x="300" y="424"/>
              <a:ext cx="8" cy="4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18 w 18"/>
                <a:gd name="T5" fmla="*/ 4 h 9"/>
                <a:gd name="T6" fmla="*/ 0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lnTo>
                    <a:pt x="0" y="0"/>
                  </a:lnTo>
                  <a:cubicBezTo>
                    <a:pt x="3" y="4"/>
                    <a:pt x="12" y="6"/>
                    <a:pt x="18" y="4"/>
                  </a:cubicBezTo>
                  <a:cubicBezTo>
                    <a:pt x="13" y="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2" name="Freeform 1107"/>
            <p:cNvSpPr>
              <a:spLocks/>
            </p:cNvSpPr>
            <p:nvPr userDrawn="1"/>
          </p:nvSpPr>
          <p:spPr bwMode="auto">
            <a:xfrm>
              <a:off x="311" y="368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3" name="Freeform 1108"/>
            <p:cNvSpPr>
              <a:spLocks/>
            </p:cNvSpPr>
            <p:nvPr userDrawn="1"/>
          </p:nvSpPr>
          <p:spPr bwMode="auto">
            <a:xfrm>
              <a:off x="296" y="363"/>
              <a:ext cx="3" cy="1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4" name="Freeform 1109"/>
            <p:cNvSpPr>
              <a:spLocks/>
            </p:cNvSpPr>
            <p:nvPr userDrawn="1"/>
          </p:nvSpPr>
          <p:spPr bwMode="auto">
            <a:xfrm>
              <a:off x="215" y="319"/>
              <a:ext cx="8" cy="10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2 w 18"/>
                <a:gd name="T5" fmla="*/ 16 h 22"/>
                <a:gd name="T6" fmla="*/ 18 w 18"/>
                <a:gd name="T7" fmla="*/ 18 h 22"/>
                <a:gd name="T8" fmla="*/ 0 w 18"/>
                <a:gd name="T9" fmla="*/ 18 h 22"/>
                <a:gd name="T10" fmla="*/ 12 w 18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lnTo>
                    <a:pt x="12" y="0"/>
                  </a:lnTo>
                  <a:cubicBezTo>
                    <a:pt x="4" y="4"/>
                    <a:pt x="4" y="11"/>
                    <a:pt x="2" y="16"/>
                  </a:cubicBezTo>
                  <a:cubicBezTo>
                    <a:pt x="8" y="16"/>
                    <a:pt x="11" y="20"/>
                    <a:pt x="18" y="18"/>
                  </a:cubicBezTo>
                  <a:cubicBezTo>
                    <a:pt x="9" y="22"/>
                    <a:pt x="7" y="19"/>
                    <a:pt x="0" y="18"/>
                  </a:cubicBezTo>
                  <a:cubicBezTo>
                    <a:pt x="1" y="10"/>
                    <a:pt x="2" y="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5" name="Freeform 1110"/>
            <p:cNvSpPr>
              <a:spLocks/>
            </p:cNvSpPr>
            <p:nvPr userDrawn="1"/>
          </p:nvSpPr>
          <p:spPr bwMode="auto">
            <a:xfrm>
              <a:off x="234" y="311"/>
              <a:ext cx="8" cy="5"/>
            </a:xfrm>
            <a:custGeom>
              <a:avLst/>
              <a:gdLst>
                <a:gd name="T0" fmla="*/ 0 w 20"/>
                <a:gd name="T1" fmla="*/ 11 h 11"/>
                <a:gd name="T2" fmla="*/ 0 w 20"/>
                <a:gd name="T3" fmla="*/ 11 h 11"/>
                <a:gd name="T4" fmla="*/ 18 w 20"/>
                <a:gd name="T5" fmla="*/ 0 h 11"/>
                <a:gd name="T6" fmla="*/ 20 w 20"/>
                <a:gd name="T7" fmla="*/ 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lnTo>
                    <a:pt x="0" y="1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6" name="Freeform 1111"/>
            <p:cNvSpPr>
              <a:spLocks/>
            </p:cNvSpPr>
            <p:nvPr userDrawn="1"/>
          </p:nvSpPr>
          <p:spPr bwMode="auto">
            <a:xfrm>
              <a:off x="240" y="317"/>
              <a:ext cx="7" cy="8"/>
            </a:xfrm>
            <a:custGeom>
              <a:avLst/>
              <a:gdLst>
                <a:gd name="T0" fmla="*/ 0 w 16"/>
                <a:gd name="T1" fmla="*/ 18 h 18"/>
                <a:gd name="T2" fmla="*/ 0 w 16"/>
                <a:gd name="T3" fmla="*/ 18 h 18"/>
                <a:gd name="T4" fmla="*/ 16 w 16"/>
                <a:gd name="T5" fmla="*/ 0 h 18"/>
                <a:gd name="T6" fmla="*/ 16 w 16"/>
                <a:gd name="T7" fmla="*/ 2 h 18"/>
                <a:gd name="T8" fmla="*/ 0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lnTo>
                    <a:pt x="0" y="18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7" name="Freeform 1112"/>
            <p:cNvSpPr>
              <a:spLocks/>
            </p:cNvSpPr>
            <p:nvPr userDrawn="1"/>
          </p:nvSpPr>
          <p:spPr bwMode="auto">
            <a:xfrm>
              <a:off x="225" y="331"/>
              <a:ext cx="9" cy="10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0 h 21"/>
                <a:gd name="T4" fmla="*/ 3 w 20"/>
                <a:gd name="T5" fmla="*/ 16 h 21"/>
                <a:gd name="T6" fmla="*/ 20 w 20"/>
                <a:gd name="T7" fmla="*/ 12 h 21"/>
                <a:gd name="T8" fmla="*/ 2 w 20"/>
                <a:gd name="T9" fmla="*/ 18 h 21"/>
                <a:gd name="T10" fmla="*/ 8 w 2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8" y="0"/>
                  </a:moveTo>
                  <a:lnTo>
                    <a:pt x="8" y="0"/>
                  </a:lnTo>
                  <a:cubicBezTo>
                    <a:pt x="2" y="6"/>
                    <a:pt x="3" y="11"/>
                    <a:pt x="3" y="16"/>
                  </a:cubicBezTo>
                  <a:cubicBezTo>
                    <a:pt x="10" y="16"/>
                    <a:pt x="14" y="18"/>
                    <a:pt x="20" y="12"/>
                  </a:cubicBezTo>
                  <a:cubicBezTo>
                    <a:pt x="14" y="21"/>
                    <a:pt x="8" y="17"/>
                    <a:pt x="2" y="18"/>
                  </a:cubicBezTo>
                  <a:cubicBezTo>
                    <a:pt x="1" y="9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8" name="Freeform 1113"/>
            <p:cNvSpPr>
              <a:spLocks/>
            </p:cNvSpPr>
            <p:nvPr userDrawn="1"/>
          </p:nvSpPr>
          <p:spPr bwMode="auto">
            <a:xfrm>
              <a:off x="250" y="322"/>
              <a:ext cx="6" cy="9"/>
            </a:xfrm>
            <a:custGeom>
              <a:avLst/>
              <a:gdLst>
                <a:gd name="T0" fmla="*/ 0 w 13"/>
                <a:gd name="T1" fmla="*/ 19 h 19"/>
                <a:gd name="T2" fmla="*/ 0 w 13"/>
                <a:gd name="T3" fmla="*/ 19 h 19"/>
                <a:gd name="T4" fmla="*/ 13 w 13"/>
                <a:gd name="T5" fmla="*/ 0 h 19"/>
                <a:gd name="T6" fmla="*/ 13 w 13"/>
                <a:gd name="T7" fmla="*/ 2 h 19"/>
                <a:gd name="T8" fmla="*/ 0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0" y="19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9" name="Freeform 1114"/>
            <p:cNvSpPr>
              <a:spLocks/>
            </p:cNvSpPr>
            <p:nvPr userDrawn="1"/>
          </p:nvSpPr>
          <p:spPr bwMode="auto">
            <a:xfrm>
              <a:off x="237" y="339"/>
              <a:ext cx="10" cy="9"/>
            </a:xfrm>
            <a:custGeom>
              <a:avLst/>
              <a:gdLst>
                <a:gd name="T0" fmla="*/ 8 w 24"/>
                <a:gd name="T1" fmla="*/ 0 h 20"/>
                <a:gd name="T2" fmla="*/ 8 w 24"/>
                <a:gd name="T3" fmla="*/ 0 h 20"/>
                <a:gd name="T4" fmla="*/ 9 w 24"/>
                <a:gd name="T5" fmla="*/ 16 h 20"/>
                <a:gd name="T6" fmla="*/ 24 w 24"/>
                <a:gd name="T7" fmla="*/ 7 h 20"/>
                <a:gd name="T8" fmla="*/ 8 w 24"/>
                <a:gd name="T9" fmla="*/ 18 h 20"/>
                <a:gd name="T10" fmla="*/ 8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lnTo>
                    <a:pt x="8" y="0"/>
                  </a:lnTo>
                  <a:cubicBezTo>
                    <a:pt x="4" y="9"/>
                    <a:pt x="7" y="11"/>
                    <a:pt x="9" y="16"/>
                  </a:cubicBezTo>
                  <a:cubicBezTo>
                    <a:pt x="15" y="14"/>
                    <a:pt x="20" y="17"/>
                    <a:pt x="24" y="7"/>
                  </a:cubicBezTo>
                  <a:cubicBezTo>
                    <a:pt x="20" y="20"/>
                    <a:pt x="14" y="16"/>
                    <a:pt x="8" y="18"/>
                  </a:cubicBezTo>
                  <a:cubicBezTo>
                    <a:pt x="4" y="10"/>
                    <a:pt x="0" y="1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0" name="Freeform 1115"/>
            <p:cNvSpPr>
              <a:spLocks/>
            </p:cNvSpPr>
            <p:nvPr userDrawn="1"/>
          </p:nvSpPr>
          <p:spPr bwMode="auto">
            <a:xfrm>
              <a:off x="261" y="326"/>
              <a:ext cx="4" cy="11"/>
            </a:xfrm>
            <a:custGeom>
              <a:avLst/>
              <a:gdLst>
                <a:gd name="T0" fmla="*/ 0 w 10"/>
                <a:gd name="T1" fmla="*/ 24 h 24"/>
                <a:gd name="T2" fmla="*/ 0 w 10"/>
                <a:gd name="T3" fmla="*/ 24 h 24"/>
                <a:gd name="T4" fmla="*/ 7 w 10"/>
                <a:gd name="T5" fmla="*/ 2 h 24"/>
                <a:gd name="T6" fmla="*/ 10 w 10"/>
                <a:gd name="T7" fmla="*/ 0 h 24"/>
                <a:gd name="T8" fmla="*/ 10 w 10"/>
                <a:gd name="T9" fmla="*/ 2 h 24"/>
                <a:gd name="T10" fmla="*/ 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24"/>
                  </a:moveTo>
                  <a:lnTo>
                    <a:pt x="0" y="24"/>
                  </a:lnTo>
                  <a:lnTo>
                    <a:pt x="7" y="2"/>
                  </a:lnTo>
                  <a:cubicBezTo>
                    <a:pt x="8" y="2"/>
                    <a:pt x="9" y="1"/>
                    <a:pt x="10" y="0"/>
                  </a:cubicBezTo>
                  <a:lnTo>
                    <a:pt x="10" y="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1" name="Freeform 1116"/>
            <p:cNvSpPr>
              <a:spLocks/>
            </p:cNvSpPr>
            <p:nvPr userDrawn="1"/>
          </p:nvSpPr>
          <p:spPr bwMode="auto">
            <a:xfrm>
              <a:off x="251" y="344"/>
              <a:ext cx="11" cy="8"/>
            </a:xfrm>
            <a:custGeom>
              <a:avLst/>
              <a:gdLst>
                <a:gd name="T0" fmla="*/ 5 w 24"/>
                <a:gd name="T1" fmla="*/ 0 h 17"/>
                <a:gd name="T2" fmla="*/ 5 w 24"/>
                <a:gd name="T3" fmla="*/ 0 h 17"/>
                <a:gd name="T4" fmla="*/ 10 w 24"/>
                <a:gd name="T5" fmla="*/ 15 h 17"/>
                <a:gd name="T6" fmla="*/ 24 w 24"/>
                <a:gd name="T7" fmla="*/ 4 h 17"/>
                <a:gd name="T8" fmla="*/ 9 w 24"/>
                <a:gd name="T9" fmla="*/ 17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lnTo>
                    <a:pt x="5" y="0"/>
                  </a:lnTo>
                  <a:cubicBezTo>
                    <a:pt x="3" y="10"/>
                    <a:pt x="7" y="10"/>
                    <a:pt x="10" y="15"/>
                  </a:cubicBezTo>
                  <a:cubicBezTo>
                    <a:pt x="16" y="12"/>
                    <a:pt x="21" y="14"/>
                    <a:pt x="24" y="4"/>
                  </a:cubicBezTo>
                  <a:cubicBezTo>
                    <a:pt x="22" y="17"/>
                    <a:pt x="15" y="14"/>
                    <a:pt x="9" y="17"/>
                  </a:cubicBezTo>
                  <a:cubicBezTo>
                    <a:pt x="4" y="10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2" name="Freeform 1117"/>
            <p:cNvSpPr>
              <a:spLocks/>
            </p:cNvSpPr>
            <p:nvPr userDrawn="1"/>
          </p:nvSpPr>
          <p:spPr bwMode="auto">
            <a:xfrm>
              <a:off x="275" y="329"/>
              <a:ext cx="2" cy="9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1 w 4"/>
                <a:gd name="T5" fmla="*/ 3 h 19"/>
                <a:gd name="T6" fmla="*/ 4 w 4"/>
                <a:gd name="T7" fmla="*/ 0 h 19"/>
                <a:gd name="T8" fmla="*/ 0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3" name="Freeform 1118"/>
            <p:cNvSpPr>
              <a:spLocks/>
            </p:cNvSpPr>
            <p:nvPr userDrawn="1"/>
          </p:nvSpPr>
          <p:spPr bwMode="auto">
            <a:xfrm>
              <a:off x="268" y="343"/>
              <a:ext cx="11" cy="6"/>
            </a:xfrm>
            <a:custGeom>
              <a:avLst/>
              <a:gdLst>
                <a:gd name="T0" fmla="*/ 2 w 24"/>
                <a:gd name="T1" fmla="*/ 0 h 14"/>
                <a:gd name="T2" fmla="*/ 2 w 24"/>
                <a:gd name="T3" fmla="*/ 0 h 14"/>
                <a:gd name="T4" fmla="*/ 11 w 24"/>
                <a:gd name="T5" fmla="*/ 12 h 14"/>
                <a:gd name="T6" fmla="*/ 22 w 24"/>
                <a:gd name="T7" fmla="*/ 0 h 14"/>
                <a:gd name="T8" fmla="*/ 11 w 24"/>
                <a:gd name="T9" fmla="*/ 14 h 14"/>
                <a:gd name="T10" fmla="*/ 2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lnTo>
                    <a:pt x="2" y="0"/>
                  </a:lnTo>
                  <a:cubicBezTo>
                    <a:pt x="2" y="10"/>
                    <a:pt x="8" y="8"/>
                    <a:pt x="11" y="12"/>
                  </a:cubicBezTo>
                  <a:cubicBezTo>
                    <a:pt x="16" y="8"/>
                    <a:pt x="22" y="11"/>
                    <a:pt x="22" y="0"/>
                  </a:cubicBezTo>
                  <a:cubicBezTo>
                    <a:pt x="24" y="14"/>
                    <a:pt x="16" y="10"/>
                    <a:pt x="11" y="14"/>
                  </a:cubicBezTo>
                  <a:cubicBezTo>
                    <a:pt x="5" y="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4" name="Freeform 1119"/>
            <p:cNvSpPr>
              <a:spLocks/>
            </p:cNvSpPr>
            <p:nvPr userDrawn="1"/>
          </p:nvSpPr>
          <p:spPr bwMode="auto">
            <a:xfrm>
              <a:off x="249" y="294"/>
              <a:ext cx="9" cy="2"/>
            </a:xfrm>
            <a:custGeom>
              <a:avLst/>
              <a:gdLst>
                <a:gd name="T0" fmla="*/ 0 w 20"/>
                <a:gd name="T1" fmla="*/ 3 h 3"/>
                <a:gd name="T2" fmla="*/ 0 w 20"/>
                <a:gd name="T3" fmla="*/ 3 h 3"/>
                <a:gd name="T4" fmla="*/ 16 w 20"/>
                <a:gd name="T5" fmla="*/ 0 h 3"/>
                <a:gd name="T6" fmla="*/ 20 w 20"/>
                <a:gd name="T7" fmla="*/ 2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3" y="1"/>
                    <a:pt x="16" y="0"/>
                  </a:cubicBezTo>
                  <a:cubicBezTo>
                    <a:pt x="17" y="1"/>
                    <a:pt x="20" y="2"/>
                    <a:pt x="2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5" name="Freeform 1120"/>
            <p:cNvSpPr>
              <a:spLocks/>
            </p:cNvSpPr>
            <p:nvPr userDrawn="1"/>
          </p:nvSpPr>
          <p:spPr bwMode="auto">
            <a:xfrm>
              <a:off x="236" y="293"/>
              <a:ext cx="8" cy="7"/>
            </a:xfrm>
            <a:custGeom>
              <a:avLst/>
              <a:gdLst>
                <a:gd name="T0" fmla="*/ 17 w 18"/>
                <a:gd name="T1" fmla="*/ 0 h 16"/>
                <a:gd name="T2" fmla="*/ 17 w 18"/>
                <a:gd name="T3" fmla="*/ 0 h 16"/>
                <a:gd name="T4" fmla="*/ 3 w 18"/>
                <a:gd name="T5" fmla="*/ 9 h 16"/>
                <a:gd name="T6" fmla="*/ 18 w 18"/>
                <a:gd name="T7" fmla="*/ 15 h 16"/>
                <a:gd name="T8" fmla="*/ 0 w 18"/>
                <a:gd name="T9" fmla="*/ 10 h 16"/>
                <a:gd name="T10" fmla="*/ 17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lnTo>
                    <a:pt x="17" y="0"/>
                  </a:lnTo>
                  <a:cubicBezTo>
                    <a:pt x="8" y="2"/>
                    <a:pt x="5" y="4"/>
                    <a:pt x="3" y="9"/>
                  </a:cubicBezTo>
                  <a:cubicBezTo>
                    <a:pt x="6" y="13"/>
                    <a:pt x="13" y="15"/>
                    <a:pt x="18" y="15"/>
                  </a:cubicBezTo>
                  <a:cubicBezTo>
                    <a:pt x="10" y="16"/>
                    <a:pt x="3" y="14"/>
                    <a:pt x="0" y="10"/>
                  </a:cubicBezTo>
                  <a:cubicBezTo>
                    <a:pt x="3" y="3"/>
                    <a:pt x="8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6" name="Freeform 1121"/>
            <p:cNvSpPr>
              <a:spLocks/>
            </p:cNvSpPr>
            <p:nvPr userDrawn="1"/>
          </p:nvSpPr>
          <p:spPr bwMode="auto">
            <a:xfrm>
              <a:off x="251" y="303"/>
              <a:ext cx="4" cy="1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1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7" name="Freeform 1122"/>
            <p:cNvSpPr>
              <a:spLocks/>
            </p:cNvSpPr>
            <p:nvPr userDrawn="1"/>
          </p:nvSpPr>
          <p:spPr bwMode="auto">
            <a:xfrm>
              <a:off x="241" y="303"/>
              <a:ext cx="7" cy="8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3 w 16"/>
                <a:gd name="T5" fmla="*/ 11 h 18"/>
                <a:gd name="T6" fmla="*/ 16 w 16"/>
                <a:gd name="T7" fmla="*/ 14 h 18"/>
                <a:gd name="T8" fmla="*/ 0 w 16"/>
                <a:gd name="T9" fmla="*/ 12 h 18"/>
                <a:gd name="T10" fmla="*/ 11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1" y="0"/>
                  </a:moveTo>
                  <a:lnTo>
                    <a:pt x="11" y="0"/>
                  </a:lnTo>
                  <a:cubicBezTo>
                    <a:pt x="4" y="2"/>
                    <a:pt x="4" y="6"/>
                    <a:pt x="3" y="11"/>
                  </a:cubicBezTo>
                  <a:cubicBezTo>
                    <a:pt x="6" y="14"/>
                    <a:pt x="12" y="16"/>
                    <a:pt x="16" y="14"/>
                  </a:cubicBezTo>
                  <a:cubicBezTo>
                    <a:pt x="9" y="18"/>
                    <a:pt x="4" y="14"/>
                    <a:pt x="0" y="12"/>
                  </a:cubicBezTo>
                  <a:cubicBezTo>
                    <a:pt x="2" y="5"/>
                    <a:pt x="3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8" name="Freeform 1123"/>
            <p:cNvSpPr>
              <a:spLocks/>
            </p:cNvSpPr>
            <p:nvPr userDrawn="1"/>
          </p:nvSpPr>
          <p:spPr bwMode="auto">
            <a:xfrm>
              <a:off x="248" y="311"/>
              <a:ext cx="9" cy="8"/>
            </a:xfrm>
            <a:custGeom>
              <a:avLst/>
              <a:gdLst>
                <a:gd name="T0" fmla="*/ 7 w 19"/>
                <a:gd name="T1" fmla="*/ 0 h 18"/>
                <a:gd name="T2" fmla="*/ 7 w 19"/>
                <a:gd name="T3" fmla="*/ 0 h 18"/>
                <a:gd name="T4" fmla="*/ 5 w 19"/>
                <a:gd name="T5" fmla="*/ 14 h 18"/>
                <a:gd name="T6" fmla="*/ 19 w 19"/>
                <a:gd name="T7" fmla="*/ 11 h 18"/>
                <a:gd name="T8" fmla="*/ 3 w 19"/>
                <a:gd name="T9" fmla="*/ 17 h 18"/>
                <a:gd name="T10" fmla="*/ 7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lnTo>
                    <a:pt x="7" y="0"/>
                  </a:lnTo>
                  <a:cubicBezTo>
                    <a:pt x="2" y="5"/>
                    <a:pt x="4" y="9"/>
                    <a:pt x="5" y="14"/>
                  </a:cubicBezTo>
                  <a:cubicBezTo>
                    <a:pt x="10" y="14"/>
                    <a:pt x="15" y="15"/>
                    <a:pt x="19" y="11"/>
                  </a:cubicBezTo>
                  <a:cubicBezTo>
                    <a:pt x="14" y="18"/>
                    <a:pt x="9" y="16"/>
                    <a:pt x="3" y="17"/>
                  </a:cubicBezTo>
                  <a:cubicBezTo>
                    <a:pt x="1" y="8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9" name="Freeform 1124"/>
            <p:cNvSpPr>
              <a:spLocks/>
            </p:cNvSpPr>
            <p:nvPr userDrawn="1"/>
          </p:nvSpPr>
          <p:spPr bwMode="auto">
            <a:xfrm>
              <a:off x="258" y="306"/>
              <a:ext cx="4" cy="4"/>
            </a:xfrm>
            <a:custGeom>
              <a:avLst/>
              <a:gdLst>
                <a:gd name="T0" fmla="*/ 0 w 9"/>
                <a:gd name="T1" fmla="*/ 8 h 8"/>
                <a:gd name="T2" fmla="*/ 0 w 9"/>
                <a:gd name="T3" fmla="*/ 8 h 8"/>
                <a:gd name="T4" fmla="*/ 7 w 9"/>
                <a:gd name="T5" fmla="*/ 0 h 8"/>
                <a:gd name="T6" fmla="*/ 9 w 9"/>
                <a:gd name="T7" fmla="*/ 1 h 8"/>
                <a:gd name="T8" fmla="*/ 0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9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0" name="Freeform 1125"/>
            <p:cNvSpPr>
              <a:spLocks/>
            </p:cNvSpPr>
            <p:nvPr userDrawn="1"/>
          </p:nvSpPr>
          <p:spPr bwMode="auto">
            <a:xfrm>
              <a:off x="265" y="312"/>
              <a:ext cx="2" cy="4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2 h 10"/>
                <a:gd name="T8" fmla="*/ 0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5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1" name="Freeform 1126"/>
            <p:cNvSpPr>
              <a:spLocks/>
            </p:cNvSpPr>
            <p:nvPr userDrawn="1"/>
          </p:nvSpPr>
          <p:spPr bwMode="auto">
            <a:xfrm>
              <a:off x="257" y="319"/>
              <a:ext cx="8" cy="7"/>
            </a:xfrm>
            <a:custGeom>
              <a:avLst/>
              <a:gdLst>
                <a:gd name="T0" fmla="*/ 5 w 19"/>
                <a:gd name="T1" fmla="*/ 0 h 16"/>
                <a:gd name="T2" fmla="*/ 5 w 19"/>
                <a:gd name="T3" fmla="*/ 0 h 16"/>
                <a:gd name="T4" fmla="*/ 7 w 19"/>
                <a:gd name="T5" fmla="*/ 12 h 16"/>
                <a:gd name="T6" fmla="*/ 19 w 19"/>
                <a:gd name="T7" fmla="*/ 8 h 16"/>
                <a:gd name="T8" fmla="*/ 6 w 19"/>
                <a:gd name="T9" fmla="*/ 14 h 16"/>
                <a:gd name="T10" fmla="*/ 5 w 1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6" y="8"/>
                    <a:pt x="7" y="12"/>
                  </a:cubicBezTo>
                  <a:cubicBezTo>
                    <a:pt x="12" y="12"/>
                    <a:pt x="16" y="12"/>
                    <a:pt x="19" y="8"/>
                  </a:cubicBezTo>
                  <a:cubicBezTo>
                    <a:pt x="16" y="16"/>
                    <a:pt x="11" y="13"/>
                    <a:pt x="6" y="14"/>
                  </a:cubicBezTo>
                  <a:cubicBezTo>
                    <a:pt x="4" y="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2" name="Freeform 1127"/>
            <p:cNvSpPr>
              <a:spLocks/>
            </p:cNvSpPr>
            <p:nvPr userDrawn="1"/>
          </p:nvSpPr>
          <p:spPr bwMode="auto">
            <a:xfrm>
              <a:off x="266" y="324"/>
              <a:ext cx="9" cy="6"/>
            </a:xfrm>
            <a:custGeom>
              <a:avLst/>
              <a:gdLst>
                <a:gd name="T0" fmla="*/ 4 w 20"/>
                <a:gd name="T1" fmla="*/ 0 h 14"/>
                <a:gd name="T2" fmla="*/ 4 w 20"/>
                <a:gd name="T3" fmla="*/ 0 h 14"/>
                <a:gd name="T4" fmla="*/ 8 w 20"/>
                <a:gd name="T5" fmla="*/ 11 h 14"/>
                <a:gd name="T6" fmla="*/ 20 w 20"/>
                <a:gd name="T7" fmla="*/ 4 h 14"/>
                <a:gd name="T8" fmla="*/ 8 w 20"/>
                <a:gd name="T9" fmla="*/ 14 h 14"/>
                <a:gd name="T10" fmla="*/ 4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lnTo>
                    <a:pt x="4" y="0"/>
                  </a:lnTo>
                  <a:cubicBezTo>
                    <a:pt x="2" y="6"/>
                    <a:pt x="6" y="7"/>
                    <a:pt x="8" y="11"/>
                  </a:cubicBezTo>
                  <a:cubicBezTo>
                    <a:pt x="14" y="9"/>
                    <a:pt x="18" y="9"/>
                    <a:pt x="20" y="4"/>
                  </a:cubicBezTo>
                  <a:cubicBezTo>
                    <a:pt x="19" y="12"/>
                    <a:pt x="13" y="11"/>
                    <a:pt x="8" y="14"/>
                  </a:cubicBezTo>
                  <a:cubicBezTo>
                    <a:pt x="6" y="9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3" name="Freeform 1128"/>
            <p:cNvSpPr>
              <a:spLocks/>
            </p:cNvSpPr>
            <p:nvPr userDrawn="1"/>
          </p:nvSpPr>
          <p:spPr bwMode="auto">
            <a:xfrm>
              <a:off x="278" y="327"/>
              <a:ext cx="9" cy="5"/>
            </a:xfrm>
            <a:custGeom>
              <a:avLst/>
              <a:gdLst>
                <a:gd name="T0" fmla="*/ 1 w 21"/>
                <a:gd name="T1" fmla="*/ 0 h 12"/>
                <a:gd name="T2" fmla="*/ 1 w 21"/>
                <a:gd name="T3" fmla="*/ 0 h 12"/>
                <a:gd name="T4" fmla="*/ 11 w 21"/>
                <a:gd name="T5" fmla="*/ 9 h 12"/>
                <a:gd name="T6" fmla="*/ 19 w 21"/>
                <a:gd name="T7" fmla="*/ 1 h 12"/>
                <a:gd name="T8" fmla="*/ 11 w 21"/>
                <a:gd name="T9" fmla="*/ 12 h 12"/>
                <a:gd name="T10" fmla="*/ 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8" y="6"/>
                    <a:pt x="11" y="9"/>
                  </a:cubicBezTo>
                  <a:cubicBezTo>
                    <a:pt x="15" y="7"/>
                    <a:pt x="19" y="7"/>
                    <a:pt x="19" y="1"/>
                  </a:cubicBezTo>
                  <a:cubicBezTo>
                    <a:pt x="21" y="10"/>
                    <a:pt x="15" y="8"/>
                    <a:pt x="11" y="12"/>
                  </a:cubicBezTo>
                  <a:cubicBezTo>
                    <a:pt x="7" y="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4" name="Freeform 1129"/>
            <p:cNvSpPr>
              <a:spLocks/>
            </p:cNvSpPr>
            <p:nvPr userDrawn="1"/>
          </p:nvSpPr>
          <p:spPr bwMode="auto">
            <a:xfrm>
              <a:off x="282" y="314"/>
              <a:ext cx="1" cy="7"/>
            </a:xfrm>
            <a:custGeom>
              <a:avLst/>
              <a:gdLst>
                <a:gd name="T0" fmla="*/ 0 w 2"/>
                <a:gd name="T1" fmla="*/ 1 h 15"/>
                <a:gd name="T2" fmla="*/ 0 w 2"/>
                <a:gd name="T3" fmla="*/ 1 h 15"/>
                <a:gd name="T4" fmla="*/ 2 w 2"/>
                <a:gd name="T5" fmla="*/ 0 h 15"/>
                <a:gd name="T6" fmla="*/ 1 w 2"/>
                <a:gd name="T7" fmla="*/ 15 h 15"/>
                <a:gd name="T8" fmla="*/ 0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5" name="Freeform 1130"/>
            <p:cNvSpPr>
              <a:spLocks/>
            </p:cNvSpPr>
            <p:nvPr userDrawn="1"/>
          </p:nvSpPr>
          <p:spPr bwMode="auto">
            <a:xfrm>
              <a:off x="290" y="326"/>
              <a:ext cx="8" cy="6"/>
            </a:xfrm>
            <a:custGeom>
              <a:avLst/>
              <a:gdLst>
                <a:gd name="T0" fmla="*/ 16 w 20"/>
                <a:gd name="T1" fmla="*/ 0 h 12"/>
                <a:gd name="T2" fmla="*/ 16 w 20"/>
                <a:gd name="T3" fmla="*/ 0 h 12"/>
                <a:gd name="T4" fmla="*/ 11 w 20"/>
                <a:gd name="T5" fmla="*/ 12 h 12"/>
                <a:gd name="T6" fmla="*/ 0 w 20"/>
                <a:gd name="T7" fmla="*/ 2 h 12"/>
                <a:gd name="T8" fmla="*/ 11 w 20"/>
                <a:gd name="T9" fmla="*/ 10 h 12"/>
                <a:gd name="T10" fmla="*/ 16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16" y="0"/>
                  </a:moveTo>
                  <a:lnTo>
                    <a:pt x="16" y="0"/>
                  </a:lnTo>
                  <a:cubicBezTo>
                    <a:pt x="20" y="7"/>
                    <a:pt x="14" y="8"/>
                    <a:pt x="11" y="12"/>
                  </a:cubicBezTo>
                  <a:cubicBezTo>
                    <a:pt x="7" y="9"/>
                    <a:pt x="0" y="10"/>
                    <a:pt x="0" y="2"/>
                  </a:cubicBezTo>
                  <a:cubicBezTo>
                    <a:pt x="1" y="7"/>
                    <a:pt x="6" y="7"/>
                    <a:pt x="11" y="10"/>
                  </a:cubicBezTo>
                  <a:cubicBezTo>
                    <a:pt x="14" y="6"/>
                    <a:pt x="17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6" name="Freeform 1131"/>
            <p:cNvSpPr>
              <a:spLocks/>
            </p:cNvSpPr>
            <p:nvPr userDrawn="1"/>
          </p:nvSpPr>
          <p:spPr bwMode="auto">
            <a:xfrm>
              <a:off x="291" y="316"/>
              <a:ext cx="2" cy="6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2 h 14"/>
                <a:gd name="T6" fmla="*/ 2 w 4"/>
                <a:gd name="T7" fmla="*/ 0 h 14"/>
                <a:gd name="T8" fmla="*/ 4 w 4"/>
                <a:gd name="T9" fmla="*/ 14 h 14"/>
                <a:gd name="T10" fmla="*/ 0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7" name="Freeform 1132"/>
            <p:cNvSpPr>
              <a:spLocks/>
            </p:cNvSpPr>
            <p:nvPr userDrawn="1"/>
          </p:nvSpPr>
          <p:spPr bwMode="auto">
            <a:xfrm>
              <a:off x="256" y="297"/>
              <a:ext cx="8" cy="9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0 h 21"/>
                <a:gd name="T4" fmla="*/ 4 w 18"/>
                <a:gd name="T5" fmla="*/ 12 h 21"/>
                <a:gd name="T6" fmla="*/ 18 w 18"/>
                <a:gd name="T7" fmla="*/ 15 h 21"/>
                <a:gd name="T8" fmla="*/ 1 w 18"/>
                <a:gd name="T9" fmla="*/ 13 h 21"/>
                <a:gd name="T10" fmla="*/ 9 w 1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lnTo>
                    <a:pt x="9" y="0"/>
                  </a:lnTo>
                  <a:cubicBezTo>
                    <a:pt x="3" y="2"/>
                    <a:pt x="5" y="6"/>
                    <a:pt x="4" y="12"/>
                  </a:cubicBezTo>
                  <a:cubicBezTo>
                    <a:pt x="9" y="14"/>
                    <a:pt x="13" y="18"/>
                    <a:pt x="18" y="15"/>
                  </a:cubicBezTo>
                  <a:cubicBezTo>
                    <a:pt x="12" y="21"/>
                    <a:pt x="7" y="15"/>
                    <a:pt x="1" y="13"/>
                  </a:cubicBezTo>
                  <a:cubicBezTo>
                    <a:pt x="4" y="5"/>
                    <a:pt x="0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8" name="Freeform 1133"/>
            <p:cNvSpPr>
              <a:spLocks noEditPoints="1"/>
            </p:cNvSpPr>
            <p:nvPr userDrawn="1"/>
          </p:nvSpPr>
          <p:spPr bwMode="auto">
            <a:xfrm>
              <a:off x="259" y="289"/>
              <a:ext cx="8" cy="2"/>
            </a:xfrm>
            <a:custGeom>
              <a:avLst/>
              <a:gdLst>
                <a:gd name="T0" fmla="*/ 9 w 18"/>
                <a:gd name="T1" fmla="*/ 2 h 5"/>
                <a:gd name="T2" fmla="*/ 9 w 18"/>
                <a:gd name="T3" fmla="*/ 2 h 5"/>
                <a:gd name="T4" fmla="*/ 16 w 18"/>
                <a:gd name="T5" fmla="*/ 4 h 5"/>
                <a:gd name="T6" fmla="*/ 16 w 18"/>
                <a:gd name="T7" fmla="*/ 3 h 5"/>
                <a:gd name="T8" fmla="*/ 9 w 18"/>
                <a:gd name="T9" fmla="*/ 2 h 5"/>
                <a:gd name="T10" fmla="*/ 0 w 18"/>
                <a:gd name="T11" fmla="*/ 1 h 5"/>
                <a:gd name="T12" fmla="*/ 0 w 18"/>
                <a:gd name="T13" fmla="*/ 1 h 5"/>
                <a:gd name="T14" fmla="*/ 17 w 18"/>
                <a:gd name="T15" fmla="*/ 2 h 5"/>
                <a:gd name="T16" fmla="*/ 18 w 18"/>
                <a:gd name="T17" fmla="*/ 4 h 5"/>
                <a:gd name="T18" fmla="*/ 16 w 18"/>
                <a:gd name="T19" fmla="*/ 5 h 5"/>
                <a:gd name="T20" fmla="*/ 0 w 1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6" y="4"/>
                    <a:pt x="16" y="4"/>
                  </a:cubicBezTo>
                  <a:lnTo>
                    <a:pt x="16" y="3"/>
                  </a:lnTo>
                  <a:cubicBezTo>
                    <a:pt x="16" y="3"/>
                    <a:pt x="10" y="2"/>
                    <a:pt x="9" y="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" y="0"/>
                    <a:pt x="17" y="2"/>
                    <a:pt x="17" y="2"/>
                  </a:cubicBezTo>
                  <a:lnTo>
                    <a:pt x="18" y="4"/>
                  </a:lnTo>
                  <a:lnTo>
                    <a:pt x="16" y="5"/>
                  </a:lnTo>
                  <a:cubicBezTo>
                    <a:pt x="12" y="5"/>
                    <a:pt x="8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9" name="Freeform 1134"/>
            <p:cNvSpPr>
              <a:spLocks noEditPoints="1"/>
            </p:cNvSpPr>
            <p:nvPr userDrawn="1"/>
          </p:nvSpPr>
          <p:spPr bwMode="auto">
            <a:xfrm>
              <a:off x="261" y="297"/>
              <a:ext cx="7" cy="4"/>
            </a:xfrm>
            <a:custGeom>
              <a:avLst/>
              <a:gdLst>
                <a:gd name="T0" fmla="*/ 9 w 15"/>
                <a:gd name="T1" fmla="*/ 5 h 10"/>
                <a:gd name="T2" fmla="*/ 9 w 15"/>
                <a:gd name="T3" fmla="*/ 5 h 10"/>
                <a:gd name="T4" fmla="*/ 14 w 15"/>
                <a:gd name="T5" fmla="*/ 2 h 10"/>
                <a:gd name="T6" fmla="*/ 14 w 15"/>
                <a:gd name="T7" fmla="*/ 1 h 10"/>
                <a:gd name="T8" fmla="*/ 9 w 15"/>
                <a:gd name="T9" fmla="*/ 5 h 10"/>
                <a:gd name="T10" fmla="*/ 0 w 15"/>
                <a:gd name="T11" fmla="*/ 10 h 10"/>
                <a:gd name="T12" fmla="*/ 0 w 15"/>
                <a:gd name="T13" fmla="*/ 10 h 10"/>
                <a:gd name="T14" fmla="*/ 13 w 15"/>
                <a:gd name="T15" fmla="*/ 0 h 10"/>
                <a:gd name="T16" fmla="*/ 15 w 15"/>
                <a:gd name="T17" fmla="*/ 1 h 10"/>
                <a:gd name="T18" fmla="*/ 15 w 15"/>
                <a:gd name="T19" fmla="*/ 3 h 10"/>
                <a:gd name="T20" fmla="*/ 0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9" y="5"/>
                  </a:moveTo>
                  <a:lnTo>
                    <a:pt x="9" y="5"/>
                  </a:lnTo>
                  <a:cubicBezTo>
                    <a:pt x="10" y="5"/>
                    <a:pt x="14" y="2"/>
                    <a:pt x="14" y="2"/>
                  </a:cubicBezTo>
                  <a:lnTo>
                    <a:pt x="14" y="1"/>
                  </a:lnTo>
                  <a:cubicBezTo>
                    <a:pt x="14" y="1"/>
                    <a:pt x="10" y="4"/>
                    <a:pt x="9" y="5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7" y="4"/>
                    <a:pt x="13" y="0"/>
                    <a:pt x="13" y="0"/>
                  </a:cubicBezTo>
                  <a:lnTo>
                    <a:pt x="15" y="1"/>
                  </a:lnTo>
                  <a:lnTo>
                    <a:pt x="15" y="3"/>
                  </a:lnTo>
                  <a:cubicBezTo>
                    <a:pt x="15" y="3"/>
                    <a:pt x="8" y="8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0" name="Freeform 1135"/>
            <p:cNvSpPr>
              <a:spLocks/>
            </p:cNvSpPr>
            <p:nvPr userDrawn="1"/>
          </p:nvSpPr>
          <p:spPr bwMode="auto">
            <a:xfrm>
              <a:off x="265" y="305"/>
              <a:ext cx="9" cy="8"/>
            </a:xfrm>
            <a:custGeom>
              <a:avLst/>
              <a:gdLst>
                <a:gd name="T0" fmla="*/ 5 w 20"/>
                <a:gd name="T1" fmla="*/ 0 h 16"/>
                <a:gd name="T2" fmla="*/ 5 w 20"/>
                <a:gd name="T3" fmla="*/ 0 h 16"/>
                <a:gd name="T4" fmla="*/ 8 w 20"/>
                <a:gd name="T5" fmla="*/ 10 h 16"/>
                <a:gd name="T6" fmla="*/ 20 w 20"/>
                <a:gd name="T7" fmla="*/ 10 h 16"/>
                <a:gd name="T8" fmla="*/ 7 w 20"/>
                <a:gd name="T9" fmla="*/ 12 h 16"/>
                <a:gd name="T10" fmla="*/ 5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lnTo>
                    <a:pt x="5" y="0"/>
                  </a:lnTo>
                  <a:cubicBezTo>
                    <a:pt x="2" y="5"/>
                    <a:pt x="7" y="6"/>
                    <a:pt x="8" y="10"/>
                  </a:cubicBezTo>
                  <a:cubicBezTo>
                    <a:pt x="14" y="9"/>
                    <a:pt x="17" y="14"/>
                    <a:pt x="20" y="10"/>
                  </a:cubicBezTo>
                  <a:cubicBezTo>
                    <a:pt x="16" y="16"/>
                    <a:pt x="12" y="11"/>
                    <a:pt x="7" y="12"/>
                  </a:cubicBezTo>
                  <a:cubicBezTo>
                    <a:pt x="6" y="8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1" name="Freeform 1136"/>
            <p:cNvSpPr>
              <a:spLocks noEditPoints="1"/>
            </p:cNvSpPr>
            <p:nvPr userDrawn="1"/>
          </p:nvSpPr>
          <p:spPr bwMode="auto">
            <a:xfrm>
              <a:off x="270" y="302"/>
              <a:ext cx="4" cy="5"/>
            </a:xfrm>
            <a:custGeom>
              <a:avLst/>
              <a:gdLst>
                <a:gd name="T0" fmla="*/ 4 w 8"/>
                <a:gd name="T1" fmla="*/ 5 h 12"/>
                <a:gd name="T2" fmla="*/ 4 w 8"/>
                <a:gd name="T3" fmla="*/ 5 h 12"/>
                <a:gd name="T4" fmla="*/ 7 w 8"/>
                <a:gd name="T5" fmla="*/ 1 h 12"/>
                <a:gd name="T6" fmla="*/ 6 w 8"/>
                <a:gd name="T7" fmla="*/ 1 h 12"/>
                <a:gd name="T8" fmla="*/ 4 w 8"/>
                <a:gd name="T9" fmla="*/ 5 h 12"/>
                <a:gd name="T10" fmla="*/ 0 w 8"/>
                <a:gd name="T11" fmla="*/ 12 h 12"/>
                <a:gd name="T12" fmla="*/ 0 w 8"/>
                <a:gd name="T13" fmla="*/ 12 h 12"/>
                <a:gd name="T14" fmla="*/ 5 w 8"/>
                <a:gd name="T15" fmla="*/ 0 h 12"/>
                <a:gd name="T16" fmla="*/ 7 w 8"/>
                <a:gd name="T17" fmla="*/ 0 h 12"/>
                <a:gd name="T18" fmla="*/ 8 w 8"/>
                <a:gd name="T19" fmla="*/ 1 h 12"/>
                <a:gd name="T20" fmla="*/ 0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lnTo>
                    <a:pt x="4" y="5"/>
                  </a:lnTo>
                  <a:cubicBezTo>
                    <a:pt x="5" y="4"/>
                    <a:pt x="7" y="1"/>
                    <a:pt x="7" y="1"/>
                  </a:cubicBezTo>
                  <a:lnTo>
                    <a:pt x="6" y="1"/>
                  </a:lnTo>
                  <a:cubicBezTo>
                    <a:pt x="6" y="1"/>
                    <a:pt x="4" y="4"/>
                    <a:pt x="4" y="5"/>
                  </a:cubicBezTo>
                  <a:close/>
                  <a:moveTo>
                    <a:pt x="0" y="12"/>
                  </a:moveTo>
                  <a:lnTo>
                    <a:pt x="0" y="12"/>
                  </a:lnTo>
                  <a:cubicBezTo>
                    <a:pt x="3" y="4"/>
                    <a:pt x="5" y="0"/>
                    <a:pt x="5" y="0"/>
                  </a:cubicBezTo>
                  <a:lnTo>
                    <a:pt x="7" y="0"/>
                  </a:lnTo>
                  <a:lnTo>
                    <a:pt x="8" y="1"/>
                  </a:lnTo>
                  <a:cubicBezTo>
                    <a:pt x="8" y="1"/>
                    <a:pt x="6" y="7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2" name="Freeform 1137"/>
            <p:cNvSpPr>
              <a:spLocks noEditPoints="1"/>
            </p:cNvSpPr>
            <p:nvPr userDrawn="1"/>
          </p:nvSpPr>
          <p:spPr bwMode="auto">
            <a:xfrm>
              <a:off x="280" y="304"/>
              <a:ext cx="1" cy="6"/>
            </a:xfrm>
            <a:custGeom>
              <a:avLst/>
              <a:gdLst>
                <a:gd name="T0" fmla="*/ 1 w 4"/>
                <a:gd name="T1" fmla="*/ 6 h 12"/>
                <a:gd name="T2" fmla="*/ 1 w 4"/>
                <a:gd name="T3" fmla="*/ 6 h 12"/>
                <a:gd name="T4" fmla="*/ 3 w 4"/>
                <a:gd name="T5" fmla="*/ 1 h 12"/>
                <a:gd name="T6" fmla="*/ 2 w 4"/>
                <a:gd name="T7" fmla="*/ 1 h 12"/>
                <a:gd name="T8" fmla="*/ 1 w 4"/>
                <a:gd name="T9" fmla="*/ 6 h 12"/>
                <a:gd name="T10" fmla="*/ 1 w 4"/>
                <a:gd name="T11" fmla="*/ 12 h 12"/>
                <a:gd name="T12" fmla="*/ 1 w 4"/>
                <a:gd name="T13" fmla="*/ 12 h 12"/>
                <a:gd name="T14" fmla="*/ 0 w 4"/>
                <a:gd name="T15" fmla="*/ 1 h 12"/>
                <a:gd name="T16" fmla="*/ 2 w 4"/>
                <a:gd name="T17" fmla="*/ 0 h 12"/>
                <a:gd name="T18" fmla="*/ 4 w 4"/>
                <a:gd name="T19" fmla="*/ 1 h 12"/>
                <a:gd name="T20" fmla="*/ 1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1" y="6"/>
                  </a:moveTo>
                  <a:lnTo>
                    <a:pt x="1" y="6"/>
                  </a:lnTo>
                  <a:cubicBezTo>
                    <a:pt x="2" y="5"/>
                    <a:pt x="3" y="1"/>
                    <a:pt x="3" y="1"/>
                  </a:cubicBezTo>
                  <a:lnTo>
                    <a:pt x="2" y="1"/>
                  </a:lnTo>
                  <a:cubicBezTo>
                    <a:pt x="2" y="1"/>
                    <a:pt x="1" y="5"/>
                    <a:pt x="1" y="6"/>
                  </a:cubicBezTo>
                  <a:close/>
                  <a:moveTo>
                    <a:pt x="1" y="12"/>
                  </a:moveTo>
                  <a:lnTo>
                    <a:pt x="1" y="12"/>
                  </a:lnTo>
                  <a:cubicBezTo>
                    <a:pt x="0" y="7"/>
                    <a:pt x="0" y="1"/>
                    <a:pt x="0" y="1"/>
                  </a:cubicBezTo>
                  <a:lnTo>
                    <a:pt x="2" y="0"/>
                  </a:lnTo>
                  <a:lnTo>
                    <a:pt x="4" y="1"/>
                  </a:lnTo>
                  <a:cubicBezTo>
                    <a:pt x="4" y="1"/>
                    <a:pt x="3" y="7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3" name="Freeform 1138"/>
            <p:cNvSpPr>
              <a:spLocks/>
            </p:cNvSpPr>
            <p:nvPr userDrawn="1"/>
          </p:nvSpPr>
          <p:spPr bwMode="auto">
            <a:xfrm>
              <a:off x="276" y="310"/>
              <a:ext cx="8" cy="4"/>
            </a:xfrm>
            <a:custGeom>
              <a:avLst/>
              <a:gdLst>
                <a:gd name="T0" fmla="*/ 1 w 17"/>
                <a:gd name="T1" fmla="*/ 0 h 10"/>
                <a:gd name="T2" fmla="*/ 1 w 17"/>
                <a:gd name="T3" fmla="*/ 0 h 10"/>
                <a:gd name="T4" fmla="*/ 8 w 17"/>
                <a:gd name="T5" fmla="*/ 8 h 10"/>
                <a:gd name="T6" fmla="*/ 17 w 17"/>
                <a:gd name="T7" fmla="*/ 1 h 10"/>
                <a:gd name="T8" fmla="*/ 8 w 17"/>
                <a:gd name="T9" fmla="*/ 10 h 10"/>
                <a:gd name="T10" fmla="*/ 1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" y="0"/>
                  </a:moveTo>
                  <a:lnTo>
                    <a:pt x="1" y="0"/>
                  </a:lnTo>
                  <a:cubicBezTo>
                    <a:pt x="1" y="6"/>
                    <a:pt x="6" y="5"/>
                    <a:pt x="8" y="8"/>
                  </a:cubicBezTo>
                  <a:cubicBezTo>
                    <a:pt x="12" y="4"/>
                    <a:pt x="16" y="6"/>
                    <a:pt x="17" y="1"/>
                  </a:cubicBezTo>
                  <a:cubicBezTo>
                    <a:pt x="17" y="9"/>
                    <a:pt x="11" y="6"/>
                    <a:pt x="8" y="10"/>
                  </a:cubicBezTo>
                  <a:cubicBezTo>
                    <a:pt x="6" y="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4" name="Freeform 1139"/>
            <p:cNvSpPr>
              <a:spLocks noEditPoints="1"/>
            </p:cNvSpPr>
            <p:nvPr userDrawn="1"/>
          </p:nvSpPr>
          <p:spPr bwMode="auto">
            <a:xfrm>
              <a:off x="288" y="304"/>
              <a:ext cx="2" cy="6"/>
            </a:xfrm>
            <a:custGeom>
              <a:avLst/>
              <a:gdLst>
                <a:gd name="T0" fmla="*/ 3 w 5"/>
                <a:gd name="T1" fmla="*/ 8 h 14"/>
                <a:gd name="T2" fmla="*/ 3 w 5"/>
                <a:gd name="T3" fmla="*/ 8 h 14"/>
                <a:gd name="T4" fmla="*/ 2 w 5"/>
                <a:gd name="T5" fmla="*/ 1 h 14"/>
                <a:gd name="T6" fmla="*/ 1 w 5"/>
                <a:gd name="T7" fmla="*/ 2 h 14"/>
                <a:gd name="T8" fmla="*/ 3 w 5"/>
                <a:gd name="T9" fmla="*/ 8 h 14"/>
                <a:gd name="T10" fmla="*/ 4 w 5"/>
                <a:gd name="T11" fmla="*/ 14 h 14"/>
                <a:gd name="T12" fmla="*/ 4 w 5"/>
                <a:gd name="T13" fmla="*/ 14 h 14"/>
                <a:gd name="T14" fmla="*/ 0 w 5"/>
                <a:gd name="T15" fmla="*/ 2 h 14"/>
                <a:gd name="T16" fmla="*/ 2 w 5"/>
                <a:gd name="T17" fmla="*/ 0 h 14"/>
                <a:gd name="T18" fmla="*/ 3 w 5"/>
                <a:gd name="T19" fmla="*/ 1 h 14"/>
                <a:gd name="T20" fmla="*/ 4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lnTo>
                    <a:pt x="3" y="8"/>
                  </a:lnTo>
                  <a:cubicBezTo>
                    <a:pt x="3" y="7"/>
                    <a:pt x="2" y="1"/>
                    <a:pt x="2" y="1"/>
                  </a:cubicBezTo>
                  <a:lnTo>
                    <a:pt x="1" y="2"/>
                  </a:lnTo>
                  <a:cubicBezTo>
                    <a:pt x="1" y="2"/>
                    <a:pt x="3" y="7"/>
                    <a:pt x="3" y="8"/>
                  </a:cubicBezTo>
                  <a:close/>
                  <a:moveTo>
                    <a:pt x="4" y="14"/>
                  </a:moveTo>
                  <a:lnTo>
                    <a:pt x="4" y="14"/>
                  </a:lnTo>
                  <a:cubicBezTo>
                    <a:pt x="1" y="6"/>
                    <a:pt x="0" y="2"/>
                    <a:pt x="0" y="2"/>
                  </a:cubicBezTo>
                  <a:lnTo>
                    <a:pt x="2" y="0"/>
                  </a:lnTo>
                  <a:lnTo>
                    <a:pt x="3" y="1"/>
                  </a:lnTo>
                  <a:cubicBezTo>
                    <a:pt x="3" y="1"/>
                    <a:pt x="5" y="6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5" name="Freeform 1140"/>
            <p:cNvSpPr>
              <a:spLocks/>
            </p:cNvSpPr>
            <p:nvPr userDrawn="1"/>
          </p:nvSpPr>
          <p:spPr bwMode="auto">
            <a:xfrm>
              <a:off x="286" y="309"/>
              <a:ext cx="8" cy="5"/>
            </a:xfrm>
            <a:custGeom>
              <a:avLst/>
              <a:gdLst>
                <a:gd name="T0" fmla="*/ 0 w 19"/>
                <a:gd name="T1" fmla="*/ 4 h 12"/>
                <a:gd name="T2" fmla="*/ 0 w 19"/>
                <a:gd name="T3" fmla="*/ 4 h 12"/>
                <a:gd name="T4" fmla="*/ 10 w 19"/>
                <a:gd name="T5" fmla="*/ 9 h 12"/>
                <a:gd name="T6" fmla="*/ 17 w 19"/>
                <a:gd name="T7" fmla="*/ 0 h 12"/>
                <a:gd name="T8" fmla="*/ 11 w 19"/>
                <a:gd name="T9" fmla="*/ 11 h 12"/>
                <a:gd name="T10" fmla="*/ 0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lnTo>
                    <a:pt x="0" y="4"/>
                  </a:lnTo>
                  <a:cubicBezTo>
                    <a:pt x="2" y="10"/>
                    <a:pt x="7" y="7"/>
                    <a:pt x="10" y="9"/>
                  </a:cubicBezTo>
                  <a:cubicBezTo>
                    <a:pt x="13" y="5"/>
                    <a:pt x="18" y="5"/>
                    <a:pt x="17" y="0"/>
                  </a:cubicBezTo>
                  <a:cubicBezTo>
                    <a:pt x="19" y="8"/>
                    <a:pt x="13" y="7"/>
                    <a:pt x="11" y="11"/>
                  </a:cubicBezTo>
                  <a:cubicBezTo>
                    <a:pt x="6" y="9"/>
                    <a:pt x="1" y="1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6" name="Freeform 1141"/>
            <p:cNvSpPr>
              <a:spLocks/>
            </p:cNvSpPr>
            <p:nvPr userDrawn="1"/>
          </p:nvSpPr>
          <p:spPr bwMode="auto">
            <a:xfrm>
              <a:off x="297" y="302"/>
              <a:ext cx="0" cy="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cubicBezTo>
                    <a:pt x="1" y="3"/>
                    <a:pt x="0" y="0"/>
                    <a:pt x="0" y="0"/>
                  </a:cubicBez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7" name="Freeform 1142"/>
            <p:cNvSpPr>
              <a:spLocks/>
            </p:cNvSpPr>
            <p:nvPr userDrawn="1"/>
          </p:nvSpPr>
          <p:spPr bwMode="auto">
            <a:xfrm>
              <a:off x="309" y="154"/>
              <a:ext cx="44" cy="53"/>
            </a:xfrm>
            <a:custGeom>
              <a:avLst/>
              <a:gdLst>
                <a:gd name="T0" fmla="*/ 79 w 99"/>
                <a:gd name="T1" fmla="*/ 113 h 116"/>
                <a:gd name="T2" fmla="*/ 79 w 99"/>
                <a:gd name="T3" fmla="*/ 113 h 116"/>
                <a:gd name="T4" fmla="*/ 50 w 99"/>
                <a:gd name="T5" fmla="*/ 116 h 116"/>
                <a:gd name="T6" fmla="*/ 20 w 99"/>
                <a:gd name="T7" fmla="*/ 113 h 116"/>
                <a:gd name="T8" fmla="*/ 20 w 99"/>
                <a:gd name="T9" fmla="*/ 99 h 116"/>
                <a:gd name="T10" fmla="*/ 8 w 99"/>
                <a:gd name="T11" fmla="*/ 74 h 116"/>
                <a:gd name="T12" fmla="*/ 31 w 99"/>
                <a:gd name="T13" fmla="*/ 38 h 116"/>
                <a:gd name="T14" fmla="*/ 39 w 99"/>
                <a:gd name="T15" fmla="*/ 37 h 116"/>
                <a:gd name="T16" fmla="*/ 39 w 99"/>
                <a:gd name="T17" fmla="*/ 41 h 116"/>
                <a:gd name="T18" fmla="*/ 43 w 99"/>
                <a:gd name="T19" fmla="*/ 40 h 116"/>
                <a:gd name="T20" fmla="*/ 43 w 99"/>
                <a:gd name="T21" fmla="*/ 36 h 116"/>
                <a:gd name="T22" fmla="*/ 45 w 99"/>
                <a:gd name="T23" fmla="*/ 36 h 116"/>
                <a:gd name="T24" fmla="*/ 41 w 99"/>
                <a:gd name="T25" fmla="*/ 28 h 116"/>
                <a:gd name="T26" fmla="*/ 44 w 99"/>
                <a:gd name="T27" fmla="*/ 21 h 116"/>
                <a:gd name="T28" fmla="*/ 41 w 99"/>
                <a:gd name="T29" fmla="*/ 21 h 116"/>
                <a:gd name="T30" fmla="*/ 46 w 99"/>
                <a:gd name="T31" fmla="*/ 14 h 116"/>
                <a:gd name="T32" fmla="*/ 39 w 99"/>
                <a:gd name="T33" fmla="*/ 19 h 116"/>
                <a:gd name="T34" fmla="*/ 39 w 99"/>
                <a:gd name="T35" fmla="*/ 2 h 116"/>
                <a:gd name="T36" fmla="*/ 46 w 99"/>
                <a:gd name="T37" fmla="*/ 6 h 116"/>
                <a:gd name="T38" fmla="*/ 41 w 99"/>
                <a:gd name="T39" fmla="*/ 0 h 116"/>
                <a:gd name="T40" fmla="*/ 59 w 99"/>
                <a:gd name="T41" fmla="*/ 0 h 116"/>
                <a:gd name="T42" fmla="*/ 53 w 99"/>
                <a:gd name="T43" fmla="*/ 6 h 116"/>
                <a:gd name="T44" fmla="*/ 61 w 99"/>
                <a:gd name="T45" fmla="*/ 2 h 116"/>
                <a:gd name="T46" fmla="*/ 61 w 99"/>
                <a:gd name="T47" fmla="*/ 19 h 116"/>
                <a:gd name="T48" fmla="*/ 53 w 99"/>
                <a:gd name="T49" fmla="*/ 14 h 116"/>
                <a:gd name="T50" fmla="*/ 59 w 99"/>
                <a:gd name="T51" fmla="*/ 21 h 116"/>
                <a:gd name="T52" fmla="*/ 56 w 99"/>
                <a:gd name="T53" fmla="*/ 21 h 116"/>
                <a:gd name="T54" fmla="*/ 59 w 99"/>
                <a:gd name="T55" fmla="*/ 28 h 116"/>
                <a:gd name="T56" fmla="*/ 54 w 99"/>
                <a:gd name="T57" fmla="*/ 36 h 116"/>
                <a:gd name="T58" fmla="*/ 56 w 99"/>
                <a:gd name="T59" fmla="*/ 36 h 116"/>
                <a:gd name="T60" fmla="*/ 56 w 99"/>
                <a:gd name="T61" fmla="*/ 40 h 116"/>
                <a:gd name="T62" fmla="*/ 60 w 99"/>
                <a:gd name="T63" fmla="*/ 41 h 116"/>
                <a:gd name="T64" fmla="*/ 61 w 99"/>
                <a:gd name="T65" fmla="*/ 37 h 116"/>
                <a:gd name="T66" fmla="*/ 68 w 99"/>
                <a:gd name="T67" fmla="*/ 38 h 116"/>
                <a:gd name="T68" fmla="*/ 91 w 99"/>
                <a:gd name="T69" fmla="*/ 74 h 116"/>
                <a:gd name="T70" fmla="*/ 79 w 99"/>
                <a:gd name="T71" fmla="*/ 99 h 116"/>
                <a:gd name="T72" fmla="*/ 79 w 9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116">
                  <a:moveTo>
                    <a:pt x="79" y="113"/>
                  </a:moveTo>
                  <a:lnTo>
                    <a:pt x="79" y="113"/>
                  </a:lnTo>
                  <a:cubicBezTo>
                    <a:pt x="74" y="115"/>
                    <a:pt x="63" y="116"/>
                    <a:pt x="50" y="116"/>
                  </a:cubicBezTo>
                  <a:cubicBezTo>
                    <a:pt x="36" y="116"/>
                    <a:pt x="25" y="115"/>
                    <a:pt x="20" y="113"/>
                  </a:cubicBezTo>
                  <a:lnTo>
                    <a:pt x="20" y="99"/>
                  </a:lnTo>
                  <a:cubicBezTo>
                    <a:pt x="15" y="91"/>
                    <a:pt x="11" y="82"/>
                    <a:pt x="8" y="74"/>
                  </a:cubicBezTo>
                  <a:cubicBezTo>
                    <a:pt x="0" y="52"/>
                    <a:pt x="12" y="42"/>
                    <a:pt x="31" y="38"/>
                  </a:cubicBezTo>
                  <a:cubicBezTo>
                    <a:pt x="33" y="37"/>
                    <a:pt x="36" y="36"/>
                    <a:pt x="39" y="37"/>
                  </a:cubicBezTo>
                  <a:lnTo>
                    <a:pt x="39" y="41"/>
                  </a:lnTo>
                  <a:lnTo>
                    <a:pt x="43" y="40"/>
                  </a:lnTo>
                  <a:lnTo>
                    <a:pt x="43" y="36"/>
                  </a:lnTo>
                  <a:cubicBezTo>
                    <a:pt x="44" y="36"/>
                    <a:pt x="45" y="36"/>
                    <a:pt x="45" y="36"/>
                  </a:cubicBezTo>
                  <a:cubicBezTo>
                    <a:pt x="42" y="35"/>
                    <a:pt x="41" y="32"/>
                    <a:pt x="41" y="28"/>
                  </a:cubicBezTo>
                  <a:cubicBezTo>
                    <a:pt x="41" y="25"/>
                    <a:pt x="42" y="23"/>
                    <a:pt x="44" y="21"/>
                  </a:cubicBezTo>
                  <a:lnTo>
                    <a:pt x="41" y="21"/>
                  </a:lnTo>
                  <a:cubicBezTo>
                    <a:pt x="42" y="19"/>
                    <a:pt x="46" y="16"/>
                    <a:pt x="46" y="14"/>
                  </a:cubicBezTo>
                  <a:cubicBezTo>
                    <a:pt x="44" y="14"/>
                    <a:pt x="40" y="17"/>
                    <a:pt x="39" y="19"/>
                  </a:cubicBezTo>
                  <a:lnTo>
                    <a:pt x="39" y="2"/>
                  </a:lnTo>
                  <a:cubicBezTo>
                    <a:pt x="40" y="4"/>
                    <a:pt x="44" y="6"/>
                    <a:pt x="46" y="6"/>
                  </a:cubicBezTo>
                  <a:cubicBezTo>
                    <a:pt x="46" y="4"/>
                    <a:pt x="42" y="2"/>
                    <a:pt x="41" y="0"/>
                  </a:cubicBezTo>
                  <a:lnTo>
                    <a:pt x="59" y="0"/>
                  </a:lnTo>
                  <a:cubicBezTo>
                    <a:pt x="57" y="2"/>
                    <a:pt x="54" y="4"/>
                    <a:pt x="53" y="6"/>
                  </a:cubicBezTo>
                  <a:cubicBezTo>
                    <a:pt x="55" y="6"/>
                    <a:pt x="59" y="4"/>
                    <a:pt x="61" y="2"/>
                  </a:cubicBezTo>
                  <a:lnTo>
                    <a:pt x="61" y="19"/>
                  </a:lnTo>
                  <a:cubicBezTo>
                    <a:pt x="59" y="17"/>
                    <a:pt x="55" y="14"/>
                    <a:pt x="53" y="14"/>
                  </a:cubicBezTo>
                  <a:cubicBezTo>
                    <a:pt x="54" y="16"/>
                    <a:pt x="57" y="19"/>
                    <a:pt x="59" y="21"/>
                  </a:cubicBezTo>
                  <a:lnTo>
                    <a:pt x="56" y="21"/>
                  </a:lnTo>
                  <a:cubicBezTo>
                    <a:pt x="58" y="23"/>
                    <a:pt x="59" y="25"/>
                    <a:pt x="59" y="28"/>
                  </a:cubicBezTo>
                  <a:cubicBezTo>
                    <a:pt x="59" y="32"/>
                    <a:pt x="57" y="35"/>
                    <a:pt x="54" y="36"/>
                  </a:cubicBezTo>
                  <a:cubicBezTo>
                    <a:pt x="55" y="36"/>
                    <a:pt x="56" y="36"/>
                    <a:pt x="56" y="36"/>
                  </a:cubicBezTo>
                  <a:lnTo>
                    <a:pt x="56" y="40"/>
                  </a:lnTo>
                  <a:lnTo>
                    <a:pt x="60" y="41"/>
                  </a:lnTo>
                  <a:lnTo>
                    <a:pt x="61" y="37"/>
                  </a:lnTo>
                  <a:cubicBezTo>
                    <a:pt x="64" y="36"/>
                    <a:pt x="66" y="37"/>
                    <a:pt x="68" y="38"/>
                  </a:cubicBezTo>
                  <a:cubicBezTo>
                    <a:pt x="87" y="42"/>
                    <a:pt x="99" y="52"/>
                    <a:pt x="91" y="74"/>
                  </a:cubicBezTo>
                  <a:cubicBezTo>
                    <a:pt x="88" y="82"/>
                    <a:pt x="84" y="91"/>
                    <a:pt x="79" y="99"/>
                  </a:cubicBezTo>
                  <a:lnTo>
                    <a:pt x="79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8" name="Freeform 1143"/>
            <p:cNvSpPr>
              <a:spLocks/>
            </p:cNvSpPr>
            <p:nvPr userDrawn="1"/>
          </p:nvSpPr>
          <p:spPr bwMode="auto">
            <a:xfrm>
              <a:off x="320" y="202"/>
              <a:ext cx="21" cy="2"/>
            </a:xfrm>
            <a:custGeom>
              <a:avLst/>
              <a:gdLst>
                <a:gd name="T0" fmla="*/ 24 w 47"/>
                <a:gd name="T1" fmla="*/ 4 h 4"/>
                <a:gd name="T2" fmla="*/ 24 w 47"/>
                <a:gd name="T3" fmla="*/ 4 h 4"/>
                <a:gd name="T4" fmla="*/ 0 w 47"/>
                <a:gd name="T5" fmla="*/ 2 h 4"/>
                <a:gd name="T6" fmla="*/ 24 w 47"/>
                <a:gd name="T7" fmla="*/ 0 h 4"/>
                <a:gd name="T8" fmla="*/ 47 w 47"/>
                <a:gd name="T9" fmla="*/ 2 h 4"/>
                <a:gd name="T10" fmla="*/ 24 w 4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">
                  <a:moveTo>
                    <a:pt x="24" y="4"/>
                  </a:moveTo>
                  <a:lnTo>
                    <a:pt x="24" y="4"/>
                  </a:lnTo>
                  <a:cubicBezTo>
                    <a:pt x="15" y="4"/>
                    <a:pt x="6" y="3"/>
                    <a:pt x="0" y="2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33" y="0"/>
                    <a:pt x="42" y="0"/>
                    <a:pt x="47" y="2"/>
                  </a:cubicBezTo>
                  <a:cubicBezTo>
                    <a:pt x="41" y="3"/>
                    <a:pt x="32" y="4"/>
                    <a:pt x="24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9" name="Freeform 1144"/>
            <p:cNvSpPr>
              <a:spLocks/>
            </p:cNvSpPr>
            <p:nvPr userDrawn="1"/>
          </p:nvSpPr>
          <p:spPr bwMode="auto">
            <a:xfrm>
              <a:off x="319" y="204"/>
              <a:ext cx="24" cy="2"/>
            </a:xfrm>
            <a:custGeom>
              <a:avLst/>
              <a:gdLst>
                <a:gd name="T0" fmla="*/ 0 w 53"/>
                <a:gd name="T1" fmla="*/ 2 h 5"/>
                <a:gd name="T2" fmla="*/ 0 w 53"/>
                <a:gd name="T3" fmla="*/ 2 h 5"/>
                <a:gd name="T4" fmla="*/ 0 w 53"/>
                <a:gd name="T5" fmla="*/ 0 h 5"/>
                <a:gd name="T6" fmla="*/ 27 w 53"/>
                <a:gd name="T7" fmla="*/ 3 h 5"/>
                <a:gd name="T8" fmla="*/ 53 w 53"/>
                <a:gd name="T9" fmla="*/ 0 h 5"/>
                <a:gd name="T10" fmla="*/ 53 w 53"/>
                <a:gd name="T11" fmla="*/ 2 h 5"/>
                <a:gd name="T12" fmla="*/ 27 w 53"/>
                <a:gd name="T13" fmla="*/ 5 h 5"/>
                <a:gd name="T14" fmla="*/ 0 w 5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cubicBezTo>
                    <a:pt x="5" y="2"/>
                    <a:pt x="16" y="3"/>
                    <a:pt x="27" y="3"/>
                  </a:cubicBezTo>
                  <a:cubicBezTo>
                    <a:pt x="37" y="3"/>
                    <a:pt x="48" y="2"/>
                    <a:pt x="53" y="0"/>
                  </a:cubicBezTo>
                  <a:lnTo>
                    <a:pt x="53" y="2"/>
                  </a:lnTo>
                  <a:cubicBezTo>
                    <a:pt x="48" y="4"/>
                    <a:pt x="40" y="5"/>
                    <a:pt x="27" y="5"/>
                  </a:cubicBezTo>
                  <a:cubicBezTo>
                    <a:pt x="14" y="5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0" name="Freeform 1145"/>
            <p:cNvSpPr>
              <a:spLocks/>
            </p:cNvSpPr>
            <p:nvPr userDrawn="1"/>
          </p:nvSpPr>
          <p:spPr bwMode="auto">
            <a:xfrm>
              <a:off x="343" y="200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1" name="Freeform 1146"/>
            <p:cNvSpPr>
              <a:spLocks/>
            </p:cNvSpPr>
            <p:nvPr userDrawn="1"/>
          </p:nvSpPr>
          <p:spPr bwMode="auto">
            <a:xfrm>
              <a:off x="333" y="186"/>
              <a:ext cx="1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2" name="Freeform 1147"/>
            <p:cNvSpPr>
              <a:spLocks/>
            </p:cNvSpPr>
            <p:nvPr userDrawn="1"/>
          </p:nvSpPr>
          <p:spPr bwMode="auto">
            <a:xfrm>
              <a:off x="347" y="186"/>
              <a:ext cx="2" cy="4"/>
            </a:xfrm>
            <a:custGeom>
              <a:avLst/>
              <a:gdLst>
                <a:gd name="T0" fmla="*/ 3 w 4"/>
                <a:gd name="T1" fmla="*/ 2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4 h 7"/>
                <a:gd name="T8" fmla="*/ 3 w 4"/>
                <a:gd name="T9" fmla="*/ 0 h 7"/>
                <a:gd name="T10" fmla="*/ 4 w 4"/>
                <a:gd name="T11" fmla="*/ 0 h 7"/>
                <a:gd name="T12" fmla="*/ 3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2" y="5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0"/>
                  </a:ln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3" name="Freeform 1148"/>
            <p:cNvSpPr>
              <a:spLocks/>
            </p:cNvSpPr>
            <p:nvPr userDrawn="1"/>
          </p:nvSpPr>
          <p:spPr bwMode="auto">
            <a:xfrm>
              <a:off x="348" y="181"/>
              <a:ext cx="2" cy="5"/>
            </a:xfrm>
            <a:custGeom>
              <a:avLst/>
              <a:gdLst>
                <a:gd name="T0" fmla="*/ 3 w 4"/>
                <a:gd name="T1" fmla="*/ 9 h 10"/>
                <a:gd name="T2" fmla="*/ 3 w 4"/>
                <a:gd name="T3" fmla="*/ 9 h 10"/>
                <a:gd name="T4" fmla="*/ 3 w 4"/>
                <a:gd name="T5" fmla="*/ 10 h 10"/>
                <a:gd name="T6" fmla="*/ 0 w 4"/>
                <a:gd name="T7" fmla="*/ 5 h 10"/>
                <a:gd name="T8" fmla="*/ 3 w 4"/>
                <a:gd name="T9" fmla="*/ 0 h 10"/>
                <a:gd name="T10" fmla="*/ 4 w 4"/>
                <a:gd name="T11" fmla="*/ 3 h 10"/>
                <a:gd name="T12" fmla="*/ 3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9"/>
                  </a:moveTo>
                  <a:lnTo>
                    <a:pt x="3" y="9"/>
                  </a:lnTo>
                  <a:lnTo>
                    <a:pt x="3" y="10"/>
                  </a:ln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3"/>
                  </a:lnTo>
                  <a:cubicBezTo>
                    <a:pt x="4" y="5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4" name="Freeform 1149"/>
            <p:cNvSpPr>
              <a:spLocks/>
            </p:cNvSpPr>
            <p:nvPr userDrawn="1"/>
          </p:nvSpPr>
          <p:spPr bwMode="auto">
            <a:xfrm>
              <a:off x="350" y="181"/>
              <a:ext cx="0" cy="1"/>
            </a:xfrm>
            <a:custGeom>
              <a:avLst/>
              <a:gdLst>
                <a:gd name="T0" fmla="*/ 3 h 3"/>
                <a:gd name="T1" fmla="*/ 3 h 3"/>
                <a:gd name="T2" fmla="*/ 1 h 3"/>
                <a:gd name="T3" fmla="*/ 0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5" name="Freeform 1150"/>
            <p:cNvSpPr>
              <a:spLocks/>
            </p:cNvSpPr>
            <p:nvPr userDrawn="1"/>
          </p:nvSpPr>
          <p:spPr bwMode="auto">
            <a:xfrm>
              <a:off x="347" y="177"/>
              <a:ext cx="3" cy="4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2 h 8"/>
                <a:gd name="T8" fmla="*/ 2 w 5"/>
                <a:gd name="T9" fmla="*/ 0 h 8"/>
                <a:gd name="T10" fmla="*/ 5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lnTo>
                    <a:pt x="5" y="7"/>
                  </a:lnTo>
                  <a:lnTo>
                    <a:pt x="4" y="8"/>
                  </a:lnTo>
                  <a:cubicBezTo>
                    <a:pt x="3" y="6"/>
                    <a:pt x="2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5" y="4"/>
                    <a:pt x="5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6" name="Freeform 1151"/>
            <p:cNvSpPr>
              <a:spLocks/>
            </p:cNvSpPr>
            <p:nvPr userDrawn="1"/>
          </p:nvSpPr>
          <p:spPr bwMode="auto">
            <a:xfrm>
              <a:off x="345" y="175"/>
              <a:ext cx="3" cy="2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3 h 5"/>
                <a:gd name="T4" fmla="*/ 4 w 5"/>
                <a:gd name="T5" fmla="*/ 5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3 h 5"/>
                <a:gd name="T12" fmla="*/ 5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lnTo>
                    <a:pt x="0" y="0"/>
                  </a:ln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7" name="Freeform 1152"/>
            <p:cNvSpPr>
              <a:spLocks/>
            </p:cNvSpPr>
            <p:nvPr userDrawn="1"/>
          </p:nvSpPr>
          <p:spPr bwMode="auto">
            <a:xfrm>
              <a:off x="345" y="1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8" name="Freeform 1153"/>
            <p:cNvSpPr>
              <a:spLocks/>
            </p:cNvSpPr>
            <p:nvPr userDrawn="1"/>
          </p:nvSpPr>
          <p:spPr bwMode="auto">
            <a:xfrm>
              <a:off x="341" y="174"/>
              <a:ext cx="4" cy="4"/>
            </a:xfrm>
            <a:custGeom>
              <a:avLst/>
              <a:gdLst>
                <a:gd name="T0" fmla="*/ 5 w 7"/>
                <a:gd name="T1" fmla="*/ 1 h 9"/>
                <a:gd name="T2" fmla="*/ 5 w 7"/>
                <a:gd name="T3" fmla="*/ 1 h 9"/>
                <a:gd name="T4" fmla="*/ 7 w 7"/>
                <a:gd name="T5" fmla="*/ 3 h 9"/>
                <a:gd name="T6" fmla="*/ 4 w 7"/>
                <a:gd name="T7" fmla="*/ 9 h 9"/>
                <a:gd name="T8" fmla="*/ 0 w 7"/>
                <a:gd name="T9" fmla="*/ 4 h 9"/>
                <a:gd name="T10" fmla="*/ 3 w 7"/>
                <a:gd name="T11" fmla="*/ 0 h 9"/>
                <a:gd name="T12" fmla="*/ 5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lnTo>
                    <a:pt x="5" y="1"/>
                  </a:lnTo>
                  <a:cubicBezTo>
                    <a:pt x="6" y="2"/>
                    <a:pt x="7" y="3"/>
                    <a:pt x="7" y="3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9" name="Freeform 1154"/>
            <p:cNvSpPr>
              <a:spLocks/>
            </p:cNvSpPr>
            <p:nvPr userDrawn="1"/>
          </p:nvSpPr>
          <p:spPr bwMode="auto">
            <a:xfrm>
              <a:off x="339" y="173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2 h 5"/>
                <a:gd name="T4" fmla="*/ 4 w 7"/>
                <a:gd name="T5" fmla="*/ 5 h 5"/>
                <a:gd name="T6" fmla="*/ 0 w 7"/>
                <a:gd name="T7" fmla="*/ 2 h 5"/>
                <a:gd name="T8" fmla="*/ 1 w 7"/>
                <a:gd name="T9" fmla="*/ 0 h 5"/>
                <a:gd name="T10" fmla="*/ 7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2"/>
                  </a:lnTo>
                  <a:cubicBezTo>
                    <a:pt x="6" y="3"/>
                    <a:pt x="5" y="4"/>
                    <a:pt x="4" y="5"/>
                  </a:cubicBezTo>
                  <a:cubicBezTo>
                    <a:pt x="3" y="4"/>
                    <a:pt x="2" y="3"/>
                    <a:pt x="0" y="2"/>
                  </a:cubicBezTo>
                  <a:lnTo>
                    <a:pt x="1" y="0"/>
                  </a:lnTo>
                  <a:cubicBezTo>
                    <a:pt x="3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0" name="Freeform 1155"/>
            <p:cNvSpPr>
              <a:spLocks/>
            </p:cNvSpPr>
            <p:nvPr userDrawn="1"/>
          </p:nvSpPr>
          <p:spPr bwMode="auto">
            <a:xfrm>
              <a:off x="339" y="174"/>
              <a:ext cx="2" cy="4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  <a:gd name="T4" fmla="*/ 5 w 5"/>
                <a:gd name="T5" fmla="*/ 3 h 8"/>
                <a:gd name="T6" fmla="*/ 1 w 5"/>
                <a:gd name="T7" fmla="*/ 8 h 8"/>
                <a:gd name="T8" fmla="*/ 0 w 5"/>
                <a:gd name="T9" fmla="*/ 7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" y="2"/>
                    <a:pt x="5" y="3"/>
                  </a:cubicBezTo>
                  <a:cubicBezTo>
                    <a:pt x="3" y="5"/>
                    <a:pt x="2" y="7"/>
                    <a:pt x="1" y="8"/>
                  </a:cubicBez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1" name="Freeform 1156"/>
            <p:cNvSpPr>
              <a:spLocks/>
            </p:cNvSpPr>
            <p:nvPr userDrawn="1"/>
          </p:nvSpPr>
          <p:spPr bwMode="auto">
            <a:xfrm>
              <a:off x="338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2" name="Freeform 1157"/>
            <p:cNvSpPr>
              <a:spLocks/>
            </p:cNvSpPr>
            <p:nvPr userDrawn="1"/>
          </p:nvSpPr>
          <p:spPr bwMode="auto">
            <a:xfrm>
              <a:off x="338" y="178"/>
              <a:ext cx="3" cy="4"/>
            </a:xfrm>
            <a:custGeom>
              <a:avLst/>
              <a:gdLst>
                <a:gd name="T0" fmla="*/ 1 w 7"/>
                <a:gd name="T1" fmla="*/ 3 h 9"/>
                <a:gd name="T2" fmla="*/ 1 w 7"/>
                <a:gd name="T3" fmla="*/ 3 h 9"/>
                <a:gd name="T4" fmla="*/ 3 w 7"/>
                <a:gd name="T5" fmla="*/ 0 h 9"/>
                <a:gd name="T6" fmla="*/ 7 w 7"/>
                <a:gd name="T7" fmla="*/ 5 h 9"/>
                <a:gd name="T8" fmla="*/ 3 w 7"/>
                <a:gd name="T9" fmla="*/ 9 h 9"/>
                <a:gd name="T10" fmla="*/ 0 w 7"/>
                <a:gd name="T11" fmla="*/ 6 h 9"/>
                <a:gd name="T12" fmla="*/ 1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lnTo>
                    <a:pt x="1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6" y="4"/>
                    <a:pt x="7" y="5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3" name="Freeform 1158"/>
            <p:cNvSpPr>
              <a:spLocks/>
            </p:cNvSpPr>
            <p:nvPr userDrawn="1"/>
          </p:nvSpPr>
          <p:spPr bwMode="auto">
            <a:xfrm>
              <a:off x="337" y="181"/>
              <a:ext cx="2" cy="4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4 w 4"/>
                <a:gd name="T5" fmla="*/ 3 h 7"/>
                <a:gd name="T6" fmla="*/ 0 w 4"/>
                <a:gd name="T7" fmla="*/ 7 h 7"/>
                <a:gd name="T8" fmla="*/ 1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4" name="Freeform 1159"/>
            <p:cNvSpPr>
              <a:spLocks/>
            </p:cNvSpPr>
            <p:nvPr userDrawn="1"/>
          </p:nvSpPr>
          <p:spPr bwMode="auto">
            <a:xfrm>
              <a:off x="337" y="185"/>
              <a:ext cx="2" cy="4"/>
            </a:xfrm>
            <a:custGeom>
              <a:avLst/>
              <a:gdLst>
                <a:gd name="T0" fmla="*/ 1 w 5"/>
                <a:gd name="T1" fmla="*/ 1 h 8"/>
                <a:gd name="T2" fmla="*/ 1 w 5"/>
                <a:gd name="T3" fmla="*/ 1 h 8"/>
                <a:gd name="T4" fmla="*/ 2 w 5"/>
                <a:gd name="T5" fmla="*/ 0 h 8"/>
                <a:gd name="T6" fmla="*/ 5 w 5"/>
                <a:gd name="T7" fmla="*/ 5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0 w 5"/>
                <a:gd name="T15" fmla="*/ 6 h 8"/>
                <a:gd name="T16" fmla="*/ 1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7"/>
                    <a:pt x="1" y="8"/>
                  </a:cubicBezTo>
                  <a:lnTo>
                    <a:pt x="1" y="7"/>
                  </a:lnTo>
                  <a:lnTo>
                    <a:pt x="1" y="7"/>
                  </a:lnTo>
                  <a:cubicBezTo>
                    <a:pt x="1" y="7"/>
                    <a:pt x="0" y="7"/>
                    <a:pt x="0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5" name="Freeform 1160"/>
            <p:cNvSpPr>
              <a:spLocks/>
            </p:cNvSpPr>
            <p:nvPr userDrawn="1"/>
          </p:nvSpPr>
          <p:spPr bwMode="auto">
            <a:xfrm>
              <a:off x="337" y="189"/>
              <a:ext cx="0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6" name="Freeform 1161"/>
            <p:cNvSpPr>
              <a:spLocks/>
            </p:cNvSpPr>
            <p:nvPr userDrawn="1"/>
          </p:nvSpPr>
          <p:spPr bwMode="auto">
            <a:xfrm>
              <a:off x="342" y="196"/>
              <a:ext cx="3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2" y="2"/>
                    <a:pt x="3" y="1"/>
                    <a:pt x="4" y="0"/>
                  </a:cubicBezTo>
                  <a:lnTo>
                    <a:pt x="5" y="2"/>
                  </a:lnTo>
                  <a:cubicBezTo>
                    <a:pt x="4" y="3"/>
                    <a:pt x="4" y="3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7" name="Freeform 1162"/>
            <p:cNvSpPr>
              <a:spLocks/>
            </p:cNvSpPr>
            <p:nvPr userDrawn="1"/>
          </p:nvSpPr>
          <p:spPr bwMode="auto">
            <a:xfrm>
              <a:off x="343" y="195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8" name="Freeform 1163"/>
            <p:cNvSpPr>
              <a:spLocks/>
            </p:cNvSpPr>
            <p:nvPr userDrawn="1"/>
          </p:nvSpPr>
          <p:spPr bwMode="auto">
            <a:xfrm>
              <a:off x="344" y="193"/>
              <a:ext cx="2" cy="3"/>
            </a:xfrm>
            <a:custGeom>
              <a:avLst/>
              <a:gdLst>
                <a:gd name="T0" fmla="*/ 0 w 6"/>
                <a:gd name="T1" fmla="*/ 3 h 7"/>
                <a:gd name="T2" fmla="*/ 0 w 6"/>
                <a:gd name="T3" fmla="*/ 3 h 7"/>
                <a:gd name="T4" fmla="*/ 6 w 6"/>
                <a:gd name="T5" fmla="*/ 0 h 7"/>
                <a:gd name="T6" fmla="*/ 2 w 6"/>
                <a:gd name="T7" fmla="*/ 7 h 7"/>
                <a:gd name="T8" fmla="*/ 2 w 6"/>
                <a:gd name="T9" fmla="*/ 6 h 7"/>
                <a:gd name="T10" fmla="*/ 2 w 6"/>
                <a:gd name="T11" fmla="*/ 6 h 7"/>
                <a:gd name="T12" fmla="*/ 1 w 6"/>
                <a:gd name="T13" fmla="*/ 5 h 7"/>
                <a:gd name="T14" fmla="*/ 0 w 6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lnTo>
                    <a:pt x="0" y="3"/>
                  </a:lnTo>
                  <a:cubicBezTo>
                    <a:pt x="3" y="2"/>
                    <a:pt x="4" y="1"/>
                    <a:pt x="6" y="0"/>
                  </a:cubicBezTo>
                  <a:cubicBezTo>
                    <a:pt x="4" y="2"/>
                    <a:pt x="3" y="5"/>
                    <a:pt x="2" y="7"/>
                  </a:cubicBez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9" name="Freeform 1164"/>
            <p:cNvSpPr>
              <a:spLocks/>
            </p:cNvSpPr>
            <p:nvPr userDrawn="1"/>
          </p:nvSpPr>
          <p:spPr bwMode="auto">
            <a:xfrm>
              <a:off x="345" y="189"/>
              <a:ext cx="3" cy="4"/>
            </a:xfrm>
            <a:custGeom>
              <a:avLst/>
              <a:gdLst>
                <a:gd name="T0" fmla="*/ 3 w 6"/>
                <a:gd name="T1" fmla="*/ 8 h 9"/>
                <a:gd name="T2" fmla="*/ 3 w 6"/>
                <a:gd name="T3" fmla="*/ 8 h 9"/>
                <a:gd name="T4" fmla="*/ 3 w 6"/>
                <a:gd name="T5" fmla="*/ 9 h 9"/>
                <a:gd name="T6" fmla="*/ 0 w 6"/>
                <a:gd name="T7" fmla="*/ 4 h 9"/>
                <a:gd name="T8" fmla="*/ 4 w 6"/>
                <a:gd name="T9" fmla="*/ 0 h 9"/>
                <a:gd name="T10" fmla="*/ 6 w 6"/>
                <a:gd name="T11" fmla="*/ 3 h 9"/>
                <a:gd name="T12" fmla="*/ 3 w 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lnTo>
                    <a:pt x="3" y="8"/>
                  </a:lnTo>
                  <a:lnTo>
                    <a:pt x="3" y="9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0" name="Freeform 1165"/>
            <p:cNvSpPr>
              <a:spLocks/>
            </p:cNvSpPr>
            <p:nvPr userDrawn="1"/>
          </p:nvSpPr>
          <p:spPr bwMode="auto">
            <a:xfrm>
              <a:off x="335" y="172"/>
              <a:ext cx="4" cy="14"/>
            </a:xfrm>
            <a:custGeom>
              <a:avLst/>
              <a:gdLst>
                <a:gd name="T0" fmla="*/ 5 w 9"/>
                <a:gd name="T1" fmla="*/ 0 h 32"/>
                <a:gd name="T2" fmla="*/ 5 w 9"/>
                <a:gd name="T3" fmla="*/ 0 h 32"/>
                <a:gd name="T4" fmla="*/ 9 w 9"/>
                <a:gd name="T5" fmla="*/ 1 h 32"/>
                <a:gd name="T6" fmla="*/ 2 w 9"/>
                <a:gd name="T7" fmla="*/ 32 h 32"/>
                <a:gd name="T8" fmla="*/ 2 w 9"/>
                <a:gd name="T9" fmla="*/ 31 h 32"/>
                <a:gd name="T10" fmla="*/ 1 w 9"/>
                <a:gd name="T11" fmla="*/ 32 h 32"/>
                <a:gd name="T12" fmla="*/ 0 w 9"/>
                <a:gd name="T13" fmla="*/ 32 h 32"/>
                <a:gd name="T14" fmla="*/ 5 w 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2">
                  <a:moveTo>
                    <a:pt x="5" y="0"/>
                  </a:moveTo>
                  <a:lnTo>
                    <a:pt x="5" y="0"/>
                  </a:lnTo>
                  <a:cubicBezTo>
                    <a:pt x="6" y="0"/>
                    <a:pt x="8" y="0"/>
                    <a:pt x="9" y="1"/>
                  </a:cubicBezTo>
                  <a:lnTo>
                    <a:pt x="2" y="32"/>
                  </a:lnTo>
                  <a:cubicBezTo>
                    <a:pt x="2" y="32"/>
                    <a:pt x="2" y="32"/>
                    <a:pt x="2" y="31"/>
                  </a:cubicBezTo>
                  <a:lnTo>
                    <a:pt x="1" y="32"/>
                  </a:lnTo>
                  <a:cubicBezTo>
                    <a:pt x="1" y="32"/>
                    <a:pt x="1" y="32"/>
                    <a:pt x="0" y="3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1" name="Freeform 1166"/>
            <p:cNvSpPr>
              <a:spLocks/>
            </p:cNvSpPr>
            <p:nvPr userDrawn="1"/>
          </p:nvSpPr>
          <p:spPr bwMode="auto">
            <a:xfrm>
              <a:off x="33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5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6" y="1"/>
                    <a:pt x="7" y="3"/>
                    <a:pt x="8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2" name="Freeform 1167"/>
            <p:cNvSpPr>
              <a:spLocks/>
            </p:cNvSpPr>
            <p:nvPr userDrawn="1"/>
          </p:nvSpPr>
          <p:spPr bwMode="auto">
            <a:xfrm>
              <a:off x="343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2" y="7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4"/>
                    <a:pt x="8" y="5"/>
                  </a:cubicBezTo>
                  <a:cubicBezTo>
                    <a:pt x="7" y="7"/>
                    <a:pt x="6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3" name="Freeform 1168"/>
            <p:cNvSpPr>
              <a:spLocks/>
            </p:cNvSpPr>
            <p:nvPr userDrawn="1"/>
          </p:nvSpPr>
          <p:spPr bwMode="auto">
            <a:xfrm>
              <a:off x="341" y="178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2"/>
                    <a:pt x="7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4" name="Freeform 1169"/>
            <p:cNvSpPr>
              <a:spLocks/>
            </p:cNvSpPr>
            <p:nvPr userDrawn="1"/>
          </p:nvSpPr>
          <p:spPr bwMode="auto">
            <a:xfrm>
              <a:off x="340" y="181"/>
              <a:ext cx="3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5" name="Freeform 1170"/>
            <p:cNvSpPr>
              <a:spLocks/>
            </p:cNvSpPr>
            <p:nvPr userDrawn="1"/>
          </p:nvSpPr>
          <p:spPr bwMode="auto">
            <a:xfrm>
              <a:off x="337" y="183"/>
              <a:ext cx="4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5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1"/>
                    <a:pt x="7" y="3"/>
                    <a:pt x="8" y="4"/>
                  </a:cubicBezTo>
                  <a:cubicBezTo>
                    <a:pt x="7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6" name="Freeform 1171"/>
            <p:cNvSpPr>
              <a:spLocks/>
            </p:cNvSpPr>
            <p:nvPr userDrawn="1"/>
          </p:nvSpPr>
          <p:spPr bwMode="auto">
            <a:xfrm>
              <a:off x="345" y="178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4"/>
                    <a:pt x="8" y="6"/>
                  </a:cubicBezTo>
                  <a:cubicBezTo>
                    <a:pt x="6" y="8"/>
                    <a:pt x="5" y="10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7" name="Freeform 1172"/>
            <p:cNvSpPr>
              <a:spLocks/>
            </p:cNvSpPr>
            <p:nvPr userDrawn="1"/>
          </p:nvSpPr>
          <p:spPr bwMode="auto">
            <a:xfrm>
              <a:off x="344" y="181"/>
              <a:ext cx="3" cy="5"/>
            </a:xfrm>
            <a:custGeom>
              <a:avLst/>
              <a:gdLst>
                <a:gd name="T0" fmla="*/ 4 w 7"/>
                <a:gd name="T1" fmla="*/ 10 h 10"/>
                <a:gd name="T2" fmla="*/ 4 w 7"/>
                <a:gd name="T3" fmla="*/ 10 h 10"/>
                <a:gd name="T4" fmla="*/ 0 w 7"/>
                <a:gd name="T5" fmla="*/ 5 h 10"/>
                <a:gd name="T6" fmla="*/ 3 w 7"/>
                <a:gd name="T7" fmla="*/ 0 h 10"/>
                <a:gd name="T8" fmla="*/ 7 w 7"/>
                <a:gd name="T9" fmla="*/ 6 h 10"/>
                <a:gd name="T10" fmla="*/ 4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1" y="6"/>
                    <a:pt x="0" y="5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8" name="Freeform 1173"/>
            <p:cNvSpPr>
              <a:spLocks/>
            </p:cNvSpPr>
            <p:nvPr userDrawn="1"/>
          </p:nvSpPr>
          <p:spPr bwMode="auto">
            <a:xfrm>
              <a:off x="341" y="183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9 h 10"/>
                <a:gd name="T8" fmla="*/ 4 w 8"/>
                <a:gd name="T9" fmla="*/ 9 h 10"/>
                <a:gd name="T10" fmla="*/ 3 w 8"/>
                <a:gd name="T11" fmla="*/ 9 h 10"/>
                <a:gd name="T12" fmla="*/ 0 w 8"/>
                <a:gd name="T13" fmla="*/ 4 h 10"/>
                <a:gd name="T14" fmla="*/ 4 w 8"/>
                <a:gd name="T15" fmla="*/ 0 h 10"/>
                <a:gd name="T16" fmla="*/ 8 w 8"/>
                <a:gd name="T17" fmla="*/ 6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lnTo>
                    <a:pt x="4" y="10"/>
                  </a:lnTo>
                  <a:cubicBezTo>
                    <a:pt x="4" y="9"/>
                    <a:pt x="4" y="9"/>
                    <a:pt x="4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9" name="Freeform 1174"/>
            <p:cNvSpPr>
              <a:spLocks/>
            </p:cNvSpPr>
            <p:nvPr userDrawn="1"/>
          </p:nvSpPr>
          <p:spPr bwMode="auto">
            <a:xfrm>
              <a:off x="340" y="186"/>
              <a:ext cx="2" cy="2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1 w 6"/>
                <a:gd name="T5" fmla="*/ 5 h 5"/>
                <a:gd name="T6" fmla="*/ 0 w 6"/>
                <a:gd name="T7" fmla="*/ 4 h 5"/>
                <a:gd name="T8" fmla="*/ 4 w 6"/>
                <a:gd name="T9" fmla="*/ 0 h 5"/>
                <a:gd name="T10" fmla="*/ 6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6" y="4"/>
                  </a:lnTo>
                  <a:cubicBezTo>
                    <a:pt x="5" y="4"/>
                    <a:pt x="3" y="4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2"/>
                    <a:pt x="6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0" name="Freeform 1175"/>
            <p:cNvSpPr>
              <a:spLocks/>
            </p:cNvSpPr>
            <p:nvPr userDrawn="1"/>
          </p:nvSpPr>
          <p:spPr bwMode="auto">
            <a:xfrm>
              <a:off x="343" y="188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1" name="Freeform 1176"/>
            <p:cNvSpPr>
              <a:spLocks/>
            </p:cNvSpPr>
            <p:nvPr userDrawn="1"/>
          </p:nvSpPr>
          <p:spPr bwMode="auto">
            <a:xfrm>
              <a:off x="337" y="187"/>
              <a:ext cx="3" cy="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4 w 5"/>
                <a:gd name="T11" fmla="*/ 0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lnTo>
                    <a:pt x="0" y="4"/>
                  </a:ln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2" name="Freeform 1177"/>
            <p:cNvSpPr>
              <a:spLocks/>
            </p:cNvSpPr>
            <p:nvPr userDrawn="1"/>
          </p:nvSpPr>
          <p:spPr bwMode="auto">
            <a:xfrm>
              <a:off x="341" y="191"/>
              <a:ext cx="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3" name="Freeform 1178"/>
            <p:cNvSpPr>
              <a:spLocks/>
            </p:cNvSpPr>
            <p:nvPr userDrawn="1"/>
          </p:nvSpPr>
          <p:spPr bwMode="auto">
            <a:xfrm>
              <a:off x="340" y="192"/>
              <a:ext cx="2" cy="2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  <a:gd name="T10" fmla="*/ 2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2" y="3"/>
                  </a:lnTo>
                  <a:cubicBezTo>
                    <a:pt x="1" y="3"/>
                    <a:pt x="1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lnTo>
                    <a:pt x="5" y="0"/>
                  </a:ln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4" name="Freeform 1179"/>
            <p:cNvSpPr>
              <a:spLocks/>
            </p:cNvSpPr>
            <p:nvPr userDrawn="1"/>
          </p:nvSpPr>
          <p:spPr bwMode="auto">
            <a:xfrm>
              <a:off x="345" y="184"/>
              <a:ext cx="4" cy="4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4 w 7"/>
                <a:gd name="T7" fmla="*/ 0 h 9"/>
                <a:gd name="T8" fmla="*/ 7 w 7"/>
                <a:gd name="T9" fmla="*/ 4 h 9"/>
                <a:gd name="T10" fmla="*/ 3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6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5" name="Freeform 1180"/>
            <p:cNvSpPr>
              <a:spLocks/>
            </p:cNvSpPr>
            <p:nvPr userDrawn="1"/>
          </p:nvSpPr>
          <p:spPr bwMode="auto">
            <a:xfrm>
              <a:off x="344" y="186"/>
              <a:ext cx="3" cy="4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4 h 8"/>
                <a:gd name="T6" fmla="*/ 4 w 7"/>
                <a:gd name="T7" fmla="*/ 0 h 8"/>
                <a:gd name="T8" fmla="*/ 7 w 7"/>
                <a:gd name="T9" fmla="*/ 4 h 8"/>
                <a:gd name="T10" fmla="*/ 3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cubicBezTo>
                    <a:pt x="2" y="7"/>
                    <a:pt x="1" y="5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5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6" name="Freeform 1181"/>
            <p:cNvSpPr>
              <a:spLocks/>
            </p:cNvSpPr>
            <p:nvPr userDrawn="1"/>
          </p:nvSpPr>
          <p:spPr bwMode="auto">
            <a:xfrm>
              <a:off x="341" y="189"/>
              <a:ext cx="4" cy="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2 w 7"/>
                <a:gd name="T5" fmla="*/ 7 h 8"/>
                <a:gd name="T6" fmla="*/ 4 w 7"/>
                <a:gd name="T7" fmla="*/ 5 h 8"/>
                <a:gd name="T8" fmla="*/ 3 w 7"/>
                <a:gd name="T9" fmla="*/ 5 h 8"/>
                <a:gd name="T10" fmla="*/ 1 w 7"/>
                <a:gd name="T11" fmla="*/ 4 h 8"/>
                <a:gd name="T12" fmla="*/ 0 w 7"/>
                <a:gd name="T13" fmla="*/ 3 h 8"/>
                <a:gd name="T14" fmla="*/ 4 w 7"/>
                <a:gd name="T15" fmla="*/ 0 h 8"/>
                <a:gd name="T16" fmla="*/ 7 w 7"/>
                <a:gd name="T17" fmla="*/ 4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2" y="7"/>
                  </a:lnTo>
                  <a:cubicBezTo>
                    <a:pt x="3" y="6"/>
                    <a:pt x="4" y="6"/>
                    <a:pt x="4" y="5"/>
                  </a:cubicBezTo>
                  <a:lnTo>
                    <a:pt x="3" y="5"/>
                  </a:lnTo>
                  <a:cubicBezTo>
                    <a:pt x="3" y="5"/>
                    <a:pt x="2" y="4"/>
                    <a:pt x="1" y="4"/>
                  </a:cubicBezTo>
                  <a:lnTo>
                    <a:pt x="0" y="3"/>
                  </a:ln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6" y="2"/>
                    <a:pt x="7" y="4"/>
                  </a:cubicBezTo>
                  <a:cubicBezTo>
                    <a:pt x="5" y="5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7" name="Freeform 1182"/>
            <p:cNvSpPr>
              <a:spLocks/>
            </p:cNvSpPr>
            <p:nvPr userDrawn="1"/>
          </p:nvSpPr>
          <p:spPr bwMode="auto">
            <a:xfrm>
              <a:off x="341" y="193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4 h 5"/>
                <a:gd name="T6" fmla="*/ 4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2 h 5"/>
                <a:gd name="T14" fmla="*/ 1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5" y="3"/>
                    <a:pt x="5" y="4"/>
                  </a:cubicBezTo>
                  <a:lnTo>
                    <a:pt x="4" y="5"/>
                  </a:lnTo>
                  <a:cubicBezTo>
                    <a:pt x="3" y="5"/>
                    <a:pt x="1" y="4"/>
                    <a:pt x="0" y="4"/>
                  </a:cubicBezTo>
                  <a:lnTo>
                    <a:pt x="0" y="4"/>
                  </a:lnTo>
                  <a:cubicBezTo>
                    <a:pt x="0" y="4"/>
                    <a:pt x="1" y="3"/>
                    <a:pt x="1" y="2"/>
                  </a:cubicBez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4" name="Group 1384"/>
          <p:cNvGrpSpPr>
            <a:grpSpLocks/>
          </p:cNvGrpSpPr>
          <p:nvPr/>
        </p:nvGrpSpPr>
        <p:grpSpPr bwMode="auto">
          <a:xfrm>
            <a:off x="369888" y="246097"/>
            <a:ext cx="184150" cy="117475"/>
            <a:chOff x="233" y="155"/>
            <a:chExt cx="116" cy="74"/>
          </a:xfrm>
        </p:grpSpPr>
        <p:sp>
          <p:nvSpPr>
            <p:cNvPr id="1558" name="Freeform 1184"/>
            <p:cNvSpPr>
              <a:spLocks/>
            </p:cNvSpPr>
            <p:nvPr userDrawn="1"/>
          </p:nvSpPr>
          <p:spPr bwMode="auto">
            <a:xfrm>
              <a:off x="343" y="191"/>
              <a:ext cx="3" cy="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0 h 8"/>
                <a:gd name="T4" fmla="*/ 7 w 7"/>
                <a:gd name="T5" fmla="*/ 5 h 8"/>
                <a:gd name="T6" fmla="*/ 2 w 7"/>
                <a:gd name="T7" fmla="*/ 8 h 8"/>
                <a:gd name="T8" fmla="*/ 0 w 7"/>
                <a:gd name="T9" fmla="*/ 4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lnTo>
                    <a:pt x="4" y="0"/>
                  </a:lnTo>
                  <a:cubicBezTo>
                    <a:pt x="5" y="2"/>
                    <a:pt x="6" y="4"/>
                    <a:pt x="7" y="5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9" name="Freeform 1185"/>
            <p:cNvSpPr>
              <a:spLocks/>
            </p:cNvSpPr>
            <p:nvPr userDrawn="1"/>
          </p:nvSpPr>
          <p:spPr bwMode="auto">
            <a:xfrm>
              <a:off x="333" y="184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0" name="Freeform 1186"/>
            <p:cNvSpPr>
              <a:spLocks/>
            </p:cNvSpPr>
            <p:nvPr userDrawn="1"/>
          </p:nvSpPr>
          <p:spPr bwMode="auto">
            <a:xfrm>
              <a:off x="333" y="182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1" name="Freeform 1187"/>
            <p:cNvSpPr>
              <a:spLocks/>
            </p:cNvSpPr>
            <p:nvPr userDrawn="1"/>
          </p:nvSpPr>
          <p:spPr bwMode="auto">
            <a:xfrm>
              <a:off x="333" y="181"/>
              <a:ext cx="2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2" name="Freeform 1188"/>
            <p:cNvSpPr>
              <a:spLocks/>
            </p:cNvSpPr>
            <p:nvPr userDrawn="1"/>
          </p:nvSpPr>
          <p:spPr bwMode="auto">
            <a:xfrm>
              <a:off x="333" y="179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0 w 3"/>
                <a:gd name="T9" fmla="*/ 2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3" name="Freeform 1189"/>
            <p:cNvSpPr>
              <a:spLocks/>
            </p:cNvSpPr>
            <p:nvPr userDrawn="1"/>
          </p:nvSpPr>
          <p:spPr bwMode="auto">
            <a:xfrm>
              <a:off x="334" y="177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4" name="Freeform 1190"/>
            <p:cNvSpPr>
              <a:spLocks/>
            </p:cNvSpPr>
            <p:nvPr userDrawn="1"/>
          </p:nvSpPr>
          <p:spPr bwMode="auto">
            <a:xfrm>
              <a:off x="334" y="176"/>
              <a:ext cx="1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0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5" name="Freeform 1191"/>
            <p:cNvSpPr>
              <a:spLocks/>
            </p:cNvSpPr>
            <p:nvPr userDrawn="1"/>
          </p:nvSpPr>
          <p:spPr bwMode="auto">
            <a:xfrm>
              <a:off x="334" y="174"/>
              <a:ext cx="2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0 w 4"/>
                <a:gd name="T9" fmla="*/ 1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6" name="Freeform 1192"/>
            <p:cNvSpPr>
              <a:spLocks/>
            </p:cNvSpPr>
            <p:nvPr userDrawn="1"/>
          </p:nvSpPr>
          <p:spPr bwMode="auto">
            <a:xfrm>
              <a:off x="332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7" name="Freeform 1193"/>
            <p:cNvSpPr>
              <a:spLocks/>
            </p:cNvSpPr>
            <p:nvPr userDrawn="1"/>
          </p:nvSpPr>
          <p:spPr bwMode="auto">
            <a:xfrm>
              <a:off x="332" y="199"/>
              <a:ext cx="1" cy="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8" name="Freeform 1194"/>
            <p:cNvSpPr>
              <a:spLocks/>
            </p:cNvSpPr>
            <p:nvPr userDrawn="1"/>
          </p:nvSpPr>
          <p:spPr bwMode="auto">
            <a:xfrm>
              <a:off x="335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9" name="Freeform 1195"/>
            <p:cNvSpPr>
              <a:spLocks/>
            </p:cNvSpPr>
            <p:nvPr userDrawn="1"/>
          </p:nvSpPr>
          <p:spPr bwMode="auto">
            <a:xfrm>
              <a:off x="334" y="200"/>
              <a:ext cx="1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1"/>
                  </a:ln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0" name="Freeform 1196"/>
            <p:cNvSpPr>
              <a:spLocks/>
            </p:cNvSpPr>
            <p:nvPr userDrawn="1"/>
          </p:nvSpPr>
          <p:spPr bwMode="auto">
            <a:xfrm>
              <a:off x="337" y="198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1" name="Freeform 1197"/>
            <p:cNvSpPr>
              <a:spLocks/>
            </p:cNvSpPr>
            <p:nvPr userDrawn="1"/>
          </p:nvSpPr>
          <p:spPr bwMode="auto">
            <a:xfrm>
              <a:off x="337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2" name="Freeform 1198"/>
            <p:cNvSpPr>
              <a:spLocks/>
            </p:cNvSpPr>
            <p:nvPr userDrawn="1"/>
          </p:nvSpPr>
          <p:spPr bwMode="auto">
            <a:xfrm>
              <a:off x="339" y="199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3" name="Freeform 1199"/>
            <p:cNvSpPr>
              <a:spLocks/>
            </p:cNvSpPr>
            <p:nvPr userDrawn="1"/>
          </p:nvSpPr>
          <p:spPr bwMode="auto">
            <a:xfrm>
              <a:off x="339" y="2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4" name="Freeform 1200"/>
            <p:cNvSpPr>
              <a:spLocks/>
            </p:cNvSpPr>
            <p:nvPr userDrawn="1"/>
          </p:nvSpPr>
          <p:spPr bwMode="auto">
            <a:xfrm>
              <a:off x="341" y="199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5" name="Freeform 1201"/>
            <p:cNvSpPr>
              <a:spLocks/>
            </p:cNvSpPr>
            <p:nvPr userDrawn="1"/>
          </p:nvSpPr>
          <p:spPr bwMode="auto">
            <a:xfrm>
              <a:off x="341" y="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6" name="Freeform 1202"/>
            <p:cNvSpPr>
              <a:spLocks/>
            </p:cNvSpPr>
            <p:nvPr userDrawn="1"/>
          </p:nvSpPr>
          <p:spPr bwMode="auto">
            <a:xfrm>
              <a:off x="333" y="198"/>
              <a:ext cx="1" cy="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7" name="Freeform 1203"/>
            <p:cNvSpPr>
              <a:spLocks/>
            </p:cNvSpPr>
            <p:nvPr userDrawn="1"/>
          </p:nvSpPr>
          <p:spPr bwMode="auto">
            <a:xfrm>
              <a:off x="33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8" name="Freeform 1204"/>
            <p:cNvSpPr>
              <a:spLocks/>
            </p:cNvSpPr>
            <p:nvPr userDrawn="1"/>
          </p:nvSpPr>
          <p:spPr bwMode="auto">
            <a:xfrm>
              <a:off x="337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9" name="Freeform 1205"/>
            <p:cNvSpPr>
              <a:spLocks/>
            </p:cNvSpPr>
            <p:nvPr userDrawn="1"/>
          </p:nvSpPr>
          <p:spPr bwMode="auto">
            <a:xfrm>
              <a:off x="340" y="199"/>
              <a:ext cx="1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0" name="Freeform 1206"/>
            <p:cNvSpPr>
              <a:spLocks/>
            </p:cNvSpPr>
            <p:nvPr userDrawn="1"/>
          </p:nvSpPr>
          <p:spPr bwMode="auto">
            <a:xfrm>
              <a:off x="341" y="200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1" name="Freeform 1207"/>
            <p:cNvSpPr>
              <a:spLocks/>
            </p:cNvSpPr>
            <p:nvPr userDrawn="1"/>
          </p:nvSpPr>
          <p:spPr bwMode="auto">
            <a:xfrm>
              <a:off x="341" y="17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1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2" name="Freeform 1208"/>
            <p:cNvSpPr>
              <a:spLocks/>
            </p:cNvSpPr>
            <p:nvPr userDrawn="1"/>
          </p:nvSpPr>
          <p:spPr bwMode="auto">
            <a:xfrm>
              <a:off x="344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3" name="Freeform 1209"/>
            <p:cNvSpPr>
              <a:spLocks/>
            </p:cNvSpPr>
            <p:nvPr userDrawn="1"/>
          </p:nvSpPr>
          <p:spPr bwMode="auto">
            <a:xfrm>
              <a:off x="346" y="182"/>
              <a:ext cx="1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4" name="Freeform 1210"/>
            <p:cNvSpPr>
              <a:spLocks/>
            </p:cNvSpPr>
            <p:nvPr userDrawn="1"/>
          </p:nvSpPr>
          <p:spPr bwMode="auto">
            <a:xfrm>
              <a:off x="347" y="185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5" name="Freeform 1211"/>
            <p:cNvSpPr>
              <a:spLocks/>
            </p:cNvSpPr>
            <p:nvPr userDrawn="1"/>
          </p:nvSpPr>
          <p:spPr bwMode="auto">
            <a:xfrm>
              <a:off x="344" y="185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6" name="Freeform 1212"/>
            <p:cNvSpPr>
              <a:spLocks/>
            </p:cNvSpPr>
            <p:nvPr userDrawn="1"/>
          </p:nvSpPr>
          <p:spPr bwMode="auto">
            <a:xfrm>
              <a:off x="340" y="184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7" name="Freeform 1213"/>
            <p:cNvSpPr>
              <a:spLocks/>
            </p:cNvSpPr>
            <p:nvPr userDrawn="1"/>
          </p:nvSpPr>
          <p:spPr bwMode="auto">
            <a:xfrm>
              <a:off x="342" y="182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8" name="Freeform 1214"/>
            <p:cNvSpPr>
              <a:spLocks/>
            </p:cNvSpPr>
            <p:nvPr userDrawn="1"/>
          </p:nvSpPr>
          <p:spPr bwMode="auto">
            <a:xfrm>
              <a:off x="340" y="18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9" name="Freeform 1215"/>
            <p:cNvSpPr>
              <a:spLocks/>
            </p:cNvSpPr>
            <p:nvPr userDrawn="1"/>
          </p:nvSpPr>
          <p:spPr bwMode="auto">
            <a:xfrm>
              <a:off x="344" y="174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0" name="Freeform 1216"/>
            <p:cNvSpPr>
              <a:spLocks/>
            </p:cNvSpPr>
            <p:nvPr userDrawn="1"/>
          </p:nvSpPr>
          <p:spPr bwMode="auto">
            <a:xfrm>
              <a:off x="346" y="17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1" name="Freeform 1217"/>
            <p:cNvSpPr>
              <a:spLocks/>
            </p:cNvSpPr>
            <p:nvPr userDrawn="1"/>
          </p:nvSpPr>
          <p:spPr bwMode="auto">
            <a:xfrm>
              <a:off x="348" y="180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5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2" name="Freeform 1218"/>
            <p:cNvSpPr>
              <a:spLocks/>
            </p:cNvSpPr>
            <p:nvPr userDrawn="1"/>
          </p:nvSpPr>
          <p:spPr bwMode="auto">
            <a:xfrm>
              <a:off x="345" y="187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3" name="Freeform 1219"/>
            <p:cNvSpPr>
              <a:spLocks/>
            </p:cNvSpPr>
            <p:nvPr userDrawn="1"/>
          </p:nvSpPr>
          <p:spPr bwMode="auto">
            <a:xfrm>
              <a:off x="345" y="191"/>
              <a:ext cx="0" cy="3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4" name="Freeform 1220"/>
            <p:cNvSpPr>
              <a:spLocks/>
            </p:cNvSpPr>
            <p:nvPr userDrawn="1"/>
          </p:nvSpPr>
          <p:spPr bwMode="auto">
            <a:xfrm>
              <a:off x="338" y="186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5" name="Freeform 1221"/>
            <p:cNvSpPr>
              <a:spLocks/>
            </p:cNvSpPr>
            <p:nvPr userDrawn="1"/>
          </p:nvSpPr>
          <p:spPr bwMode="auto">
            <a:xfrm>
              <a:off x="343" y="18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0" y="5"/>
                  </a:ln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6" name="Freeform 1222"/>
            <p:cNvSpPr>
              <a:spLocks/>
            </p:cNvSpPr>
            <p:nvPr userDrawn="1"/>
          </p:nvSpPr>
          <p:spPr bwMode="auto">
            <a:xfrm>
              <a:off x="339" y="195"/>
              <a:ext cx="5" cy="2"/>
            </a:xfrm>
            <a:custGeom>
              <a:avLst/>
              <a:gdLst>
                <a:gd name="T0" fmla="*/ 11 w 11"/>
                <a:gd name="T1" fmla="*/ 2 h 4"/>
                <a:gd name="T2" fmla="*/ 11 w 11"/>
                <a:gd name="T3" fmla="*/ 2 h 4"/>
                <a:gd name="T4" fmla="*/ 6 w 11"/>
                <a:gd name="T5" fmla="*/ 4 h 4"/>
                <a:gd name="T6" fmla="*/ 0 w 11"/>
                <a:gd name="T7" fmla="*/ 2 h 4"/>
                <a:gd name="T8" fmla="*/ 3 w 11"/>
                <a:gd name="T9" fmla="*/ 0 h 4"/>
                <a:gd name="T10" fmla="*/ 1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lnTo>
                    <a:pt x="11" y="2"/>
                  </a:lnTo>
                  <a:cubicBezTo>
                    <a:pt x="10" y="3"/>
                    <a:pt x="8" y="3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7" name="Freeform 1223"/>
            <p:cNvSpPr>
              <a:spLocks/>
            </p:cNvSpPr>
            <p:nvPr userDrawn="1"/>
          </p:nvSpPr>
          <p:spPr bwMode="auto">
            <a:xfrm>
              <a:off x="337" y="188"/>
              <a:ext cx="6" cy="3"/>
            </a:xfrm>
            <a:custGeom>
              <a:avLst/>
              <a:gdLst>
                <a:gd name="T0" fmla="*/ 0 w 13"/>
                <a:gd name="T1" fmla="*/ 6 h 7"/>
                <a:gd name="T2" fmla="*/ 0 w 13"/>
                <a:gd name="T3" fmla="*/ 6 h 7"/>
                <a:gd name="T4" fmla="*/ 13 w 13"/>
                <a:gd name="T5" fmla="*/ 0 h 7"/>
                <a:gd name="T6" fmla="*/ 7 w 13"/>
                <a:gd name="T7" fmla="*/ 7 h 7"/>
                <a:gd name="T8" fmla="*/ 4 w 13"/>
                <a:gd name="T9" fmla="*/ 7 h 7"/>
                <a:gd name="T10" fmla="*/ 5 w 13"/>
                <a:gd name="T11" fmla="*/ 5 h 7"/>
                <a:gd name="T12" fmla="*/ 4 w 13"/>
                <a:gd name="T13" fmla="*/ 5 h 7"/>
                <a:gd name="T14" fmla="*/ 0 w 1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lnTo>
                    <a:pt x="0" y="6"/>
                  </a:lnTo>
                  <a:cubicBezTo>
                    <a:pt x="4" y="3"/>
                    <a:pt x="8" y="0"/>
                    <a:pt x="13" y="0"/>
                  </a:cubicBezTo>
                  <a:cubicBezTo>
                    <a:pt x="12" y="2"/>
                    <a:pt x="10" y="5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lnTo>
                    <a:pt x="4" y="5"/>
                  </a:ln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8" name="Freeform 1224"/>
            <p:cNvSpPr>
              <a:spLocks/>
            </p:cNvSpPr>
            <p:nvPr userDrawn="1"/>
          </p:nvSpPr>
          <p:spPr bwMode="auto">
            <a:xfrm>
              <a:off x="333" y="187"/>
              <a:ext cx="0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3 h 5"/>
                <a:gd name="T6" fmla="*/ 0 w 2"/>
                <a:gd name="T7" fmla="*/ 5 h 5"/>
                <a:gd name="T8" fmla="*/ 0 w 2"/>
                <a:gd name="T9" fmla="*/ 2 h 5"/>
                <a:gd name="T10" fmla="*/ 1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9" name="Freeform 1225"/>
            <p:cNvSpPr>
              <a:spLocks/>
            </p:cNvSpPr>
            <p:nvPr userDrawn="1"/>
          </p:nvSpPr>
          <p:spPr bwMode="auto">
            <a:xfrm>
              <a:off x="335" y="189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2 w 4"/>
                <a:gd name="T9" fmla="*/ 1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0" name="Freeform 1226"/>
            <p:cNvSpPr>
              <a:spLocks/>
            </p:cNvSpPr>
            <p:nvPr userDrawn="1"/>
          </p:nvSpPr>
          <p:spPr bwMode="auto">
            <a:xfrm>
              <a:off x="337" y="191"/>
              <a:ext cx="5" cy="3"/>
            </a:xfrm>
            <a:custGeom>
              <a:avLst/>
              <a:gdLst>
                <a:gd name="T0" fmla="*/ 4 w 13"/>
                <a:gd name="T1" fmla="*/ 2 h 6"/>
                <a:gd name="T2" fmla="*/ 4 w 13"/>
                <a:gd name="T3" fmla="*/ 2 h 6"/>
                <a:gd name="T4" fmla="*/ 13 w 13"/>
                <a:gd name="T5" fmla="*/ 1 h 6"/>
                <a:gd name="T6" fmla="*/ 6 w 13"/>
                <a:gd name="T7" fmla="*/ 5 h 6"/>
                <a:gd name="T8" fmla="*/ 0 w 13"/>
                <a:gd name="T9" fmla="*/ 6 h 6"/>
                <a:gd name="T10" fmla="*/ 4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lnTo>
                    <a:pt x="4" y="2"/>
                  </a:lnTo>
                  <a:cubicBezTo>
                    <a:pt x="7" y="1"/>
                    <a:pt x="10" y="0"/>
                    <a:pt x="13" y="1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2" y="5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1" name="Freeform 1227"/>
            <p:cNvSpPr>
              <a:spLocks/>
            </p:cNvSpPr>
            <p:nvPr userDrawn="1"/>
          </p:nvSpPr>
          <p:spPr bwMode="auto">
            <a:xfrm>
              <a:off x="332" y="187"/>
              <a:ext cx="3" cy="7"/>
            </a:xfrm>
            <a:custGeom>
              <a:avLst/>
              <a:gdLst>
                <a:gd name="T0" fmla="*/ 1 w 7"/>
                <a:gd name="T1" fmla="*/ 7 h 16"/>
                <a:gd name="T2" fmla="*/ 1 w 7"/>
                <a:gd name="T3" fmla="*/ 7 h 16"/>
                <a:gd name="T4" fmla="*/ 7 w 7"/>
                <a:gd name="T5" fmla="*/ 0 h 16"/>
                <a:gd name="T6" fmla="*/ 4 w 7"/>
                <a:gd name="T7" fmla="*/ 11 h 16"/>
                <a:gd name="T8" fmla="*/ 0 w 7"/>
                <a:gd name="T9" fmla="*/ 16 h 16"/>
                <a:gd name="T10" fmla="*/ 1 w 7"/>
                <a:gd name="T11" fmla="*/ 8 h 16"/>
                <a:gd name="T12" fmla="*/ 1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1" y="7"/>
                  </a:moveTo>
                  <a:lnTo>
                    <a:pt x="1" y="7"/>
                  </a:lnTo>
                  <a:cubicBezTo>
                    <a:pt x="3" y="4"/>
                    <a:pt x="5" y="2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  <a:cubicBezTo>
                    <a:pt x="3" y="13"/>
                    <a:pt x="1" y="14"/>
                    <a:pt x="0" y="16"/>
                  </a:cubicBezTo>
                  <a:cubicBezTo>
                    <a:pt x="1" y="14"/>
                    <a:pt x="1" y="11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2" name="Freeform 1228"/>
            <p:cNvSpPr>
              <a:spLocks/>
            </p:cNvSpPr>
            <p:nvPr userDrawn="1"/>
          </p:nvSpPr>
          <p:spPr bwMode="auto">
            <a:xfrm>
              <a:off x="333" y="194"/>
              <a:ext cx="8" cy="2"/>
            </a:xfrm>
            <a:custGeom>
              <a:avLst/>
              <a:gdLst>
                <a:gd name="T0" fmla="*/ 16 w 16"/>
                <a:gd name="T1" fmla="*/ 1 h 5"/>
                <a:gd name="T2" fmla="*/ 16 w 16"/>
                <a:gd name="T3" fmla="*/ 1 h 5"/>
                <a:gd name="T4" fmla="*/ 9 w 16"/>
                <a:gd name="T5" fmla="*/ 5 h 5"/>
                <a:gd name="T6" fmla="*/ 0 w 16"/>
                <a:gd name="T7" fmla="*/ 5 h 5"/>
                <a:gd name="T8" fmla="*/ 16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lnTo>
                    <a:pt x="16" y="1"/>
                  </a:lnTo>
                  <a:cubicBezTo>
                    <a:pt x="14" y="3"/>
                    <a:pt x="12" y="4"/>
                    <a:pt x="9" y="5"/>
                  </a:cubicBezTo>
                  <a:cubicBezTo>
                    <a:pt x="6" y="5"/>
                    <a:pt x="3" y="5"/>
                    <a:pt x="0" y="5"/>
                  </a:cubicBezTo>
                  <a:cubicBezTo>
                    <a:pt x="5" y="1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3" name="Freeform 1229"/>
            <p:cNvSpPr>
              <a:spLocks/>
            </p:cNvSpPr>
            <p:nvPr userDrawn="1"/>
          </p:nvSpPr>
          <p:spPr bwMode="auto">
            <a:xfrm>
              <a:off x="332" y="191"/>
              <a:ext cx="6" cy="4"/>
            </a:xfrm>
            <a:custGeom>
              <a:avLst/>
              <a:gdLst>
                <a:gd name="T0" fmla="*/ 14 w 14"/>
                <a:gd name="T1" fmla="*/ 0 h 11"/>
                <a:gd name="T2" fmla="*/ 14 w 14"/>
                <a:gd name="T3" fmla="*/ 0 h 11"/>
                <a:gd name="T4" fmla="*/ 0 w 14"/>
                <a:gd name="T5" fmla="*/ 11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4" y="0"/>
                  </a:lnTo>
                  <a:cubicBezTo>
                    <a:pt x="12" y="6"/>
                    <a:pt x="5" y="10"/>
                    <a:pt x="0" y="11"/>
                  </a:cubicBezTo>
                  <a:cubicBezTo>
                    <a:pt x="2" y="6"/>
                    <a:pt x="8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4" name="Freeform 1230"/>
            <p:cNvSpPr>
              <a:spLocks/>
            </p:cNvSpPr>
            <p:nvPr userDrawn="1"/>
          </p:nvSpPr>
          <p:spPr bwMode="auto">
            <a:xfrm>
              <a:off x="319" y="200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5" name="Freeform 1231"/>
            <p:cNvSpPr>
              <a:spLocks/>
            </p:cNvSpPr>
            <p:nvPr userDrawn="1"/>
          </p:nvSpPr>
          <p:spPr bwMode="auto">
            <a:xfrm>
              <a:off x="328" y="186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6" name="Freeform 1232"/>
            <p:cNvSpPr>
              <a:spLocks/>
            </p:cNvSpPr>
            <p:nvPr userDrawn="1"/>
          </p:nvSpPr>
          <p:spPr bwMode="auto">
            <a:xfrm>
              <a:off x="313" y="186"/>
              <a:ext cx="2" cy="4"/>
            </a:xfrm>
            <a:custGeom>
              <a:avLst/>
              <a:gdLst>
                <a:gd name="T0" fmla="*/ 0 w 4"/>
                <a:gd name="T1" fmla="*/ 2 h 7"/>
                <a:gd name="T2" fmla="*/ 0 w 4"/>
                <a:gd name="T3" fmla="*/ 2 h 7"/>
                <a:gd name="T4" fmla="*/ 0 w 4"/>
                <a:gd name="T5" fmla="*/ 0 h 7"/>
                <a:gd name="T6" fmla="*/ 0 w 4"/>
                <a:gd name="T7" fmla="*/ 0 h 7"/>
                <a:gd name="T8" fmla="*/ 4 w 4"/>
                <a:gd name="T9" fmla="*/ 4 h 7"/>
                <a:gd name="T10" fmla="*/ 2 w 4"/>
                <a:gd name="T11" fmla="*/ 7 h 7"/>
                <a:gd name="T12" fmla="*/ 0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cubicBezTo>
                    <a:pt x="1" y="2"/>
                    <a:pt x="3" y="3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7" name="Freeform 1233"/>
            <p:cNvSpPr>
              <a:spLocks/>
            </p:cNvSpPr>
            <p:nvPr userDrawn="1"/>
          </p:nvSpPr>
          <p:spPr bwMode="auto">
            <a:xfrm>
              <a:off x="312" y="181"/>
              <a:ext cx="3" cy="5"/>
            </a:xfrm>
            <a:custGeom>
              <a:avLst/>
              <a:gdLst>
                <a:gd name="T0" fmla="*/ 1 w 5"/>
                <a:gd name="T1" fmla="*/ 9 h 10"/>
                <a:gd name="T2" fmla="*/ 1 w 5"/>
                <a:gd name="T3" fmla="*/ 9 h 10"/>
                <a:gd name="T4" fmla="*/ 0 w 5"/>
                <a:gd name="T5" fmla="*/ 3 h 10"/>
                <a:gd name="T6" fmla="*/ 1 w 5"/>
                <a:gd name="T7" fmla="*/ 0 h 10"/>
                <a:gd name="T8" fmla="*/ 5 w 5"/>
                <a:gd name="T9" fmla="*/ 5 h 10"/>
                <a:gd name="T10" fmla="*/ 2 w 5"/>
                <a:gd name="T11" fmla="*/ 10 h 10"/>
                <a:gd name="T12" fmla="*/ 1 w 5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9"/>
                  </a:moveTo>
                  <a:lnTo>
                    <a:pt x="1" y="9"/>
                  </a:lnTo>
                  <a:cubicBezTo>
                    <a:pt x="1" y="7"/>
                    <a:pt x="0" y="5"/>
                    <a:pt x="0" y="3"/>
                  </a:cubicBezTo>
                  <a:lnTo>
                    <a:pt x="1" y="0"/>
                  </a:lnTo>
                  <a:cubicBezTo>
                    <a:pt x="3" y="2"/>
                    <a:pt x="4" y="3"/>
                    <a:pt x="5" y="5"/>
                  </a:cubicBezTo>
                  <a:cubicBezTo>
                    <a:pt x="4" y="6"/>
                    <a:pt x="3" y="8"/>
                    <a:pt x="2" y="1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8" name="Freeform 1234"/>
            <p:cNvSpPr>
              <a:spLocks/>
            </p:cNvSpPr>
            <p:nvPr userDrawn="1"/>
          </p:nvSpPr>
          <p:spPr bwMode="auto">
            <a:xfrm>
              <a:off x="312" y="181"/>
              <a:ext cx="1" cy="1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9" name="Freeform 1235"/>
            <p:cNvSpPr>
              <a:spLocks/>
            </p:cNvSpPr>
            <p:nvPr userDrawn="1"/>
          </p:nvSpPr>
          <p:spPr bwMode="auto">
            <a:xfrm>
              <a:off x="312" y="177"/>
              <a:ext cx="3" cy="4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4 w 5"/>
                <a:gd name="T5" fmla="*/ 0 h 8"/>
                <a:gd name="T6" fmla="*/ 5 w 5"/>
                <a:gd name="T7" fmla="*/ 2 h 8"/>
                <a:gd name="T8" fmla="*/ 1 w 5"/>
                <a:gd name="T9" fmla="*/ 8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cubicBezTo>
                    <a:pt x="1" y="4"/>
                    <a:pt x="2" y="2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4"/>
                    <a:pt x="3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0" name="Freeform 1236"/>
            <p:cNvSpPr>
              <a:spLocks/>
            </p:cNvSpPr>
            <p:nvPr userDrawn="1"/>
          </p:nvSpPr>
          <p:spPr bwMode="auto">
            <a:xfrm>
              <a:off x="314" y="175"/>
              <a:ext cx="3" cy="2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1 w 6"/>
                <a:gd name="T5" fmla="*/ 3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5 h 5"/>
                <a:gd name="T12" fmla="*/ 0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lnTo>
                    <a:pt x="0" y="3"/>
                  </a:ln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2"/>
                    <a:pt x="3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1" name="Freeform 1237"/>
            <p:cNvSpPr>
              <a:spLocks/>
            </p:cNvSpPr>
            <p:nvPr userDrawn="1"/>
          </p:nvSpPr>
          <p:spPr bwMode="auto">
            <a:xfrm>
              <a:off x="317" y="1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2" name="Freeform 1238"/>
            <p:cNvSpPr>
              <a:spLocks/>
            </p:cNvSpPr>
            <p:nvPr userDrawn="1"/>
          </p:nvSpPr>
          <p:spPr bwMode="auto">
            <a:xfrm>
              <a:off x="317" y="174"/>
              <a:ext cx="4" cy="4"/>
            </a:xfrm>
            <a:custGeom>
              <a:avLst/>
              <a:gdLst>
                <a:gd name="T0" fmla="*/ 2 w 8"/>
                <a:gd name="T1" fmla="*/ 1 h 9"/>
                <a:gd name="T2" fmla="*/ 2 w 8"/>
                <a:gd name="T3" fmla="*/ 1 h 9"/>
                <a:gd name="T4" fmla="*/ 5 w 8"/>
                <a:gd name="T5" fmla="*/ 0 h 9"/>
                <a:gd name="T6" fmla="*/ 8 w 8"/>
                <a:gd name="T7" fmla="*/ 4 h 9"/>
                <a:gd name="T8" fmla="*/ 4 w 8"/>
                <a:gd name="T9" fmla="*/ 9 h 9"/>
                <a:gd name="T10" fmla="*/ 0 w 8"/>
                <a:gd name="T11" fmla="*/ 3 h 9"/>
                <a:gd name="T12" fmla="*/ 2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4" y="0"/>
                    <a:pt x="5" y="0"/>
                  </a:cubicBezTo>
                  <a:cubicBezTo>
                    <a:pt x="5" y="1"/>
                    <a:pt x="6" y="2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3" name="Freeform 1239"/>
            <p:cNvSpPr>
              <a:spLocks/>
            </p:cNvSpPr>
            <p:nvPr userDrawn="1"/>
          </p:nvSpPr>
          <p:spPr bwMode="auto">
            <a:xfrm>
              <a:off x="320" y="173"/>
              <a:ext cx="3" cy="2"/>
            </a:xfrm>
            <a:custGeom>
              <a:avLst/>
              <a:gdLst>
                <a:gd name="T0" fmla="*/ 0 w 7"/>
                <a:gd name="T1" fmla="*/ 2 h 5"/>
                <a:gd name="T2" fmla="*/ 0 w 7"/>
                <a:gd name="T3" fmla="*/ 2 h 5"/>
                <a:gd name="T4" fmla="*/ 7 w 7"/>
                <a:gd name="T5" fmla="*/ 0 h 5"/>
                <a:gd name="T6" fmla="*/ 7 w 7"/>
                <a:gd name="T7" fmla="*/ 2 h 5"/>
                <a:gd name="T8" fmla="*/ 3 w 7"/>
                <a:gd name="T9" fmla="*/ 5 h 5"/>
                <a:gd name="T10" fmla="*/ 0 w 7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5" y="0"/>
                    <a:pt x="7" y="0"/>
                  </a:cubicBezTo>
                  <a:lnTo>
                    <a:pt x="7" y="2"/>
                  </a:lnTo>
                  <a:cubicBezTo>
                    <a:pt x="6" y="3"/>
                    <a:pt x="4" y="4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4" name="Freeform 1240"/>
            <p:cNvSpPr>
              <a:spLocks/>
            </p:cNvSpPr>
            <p:nvPr userDrawn="1"/>
          </p:nvSpPr>
          <p:spPr bwMode="auto">
            <a:xfrm>
              <a:off x="321" y="174"/>
              <a:ext cx="3" cy="4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7 h 8"/>
                <a:gd name="T6" fmla="*/ 4 w 5"/>
                <a:gd name="T7" fmla="*/ 8 h 8"/>
                <a:gd name="T8" fmla="*/ 0 w 5"/>
                <a:gd name="T9" fmla="*/ 3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3" y="0"/>
                  </a:lnTo>
                  <a:lnTo>
                    <a:pt x="5" y="7"/>
                  </a:lnTo>
                  <a:lnTo>
                    <a:pt x="4" y="8"/>
                  </a:lnTo>
                  <a:cubicBezTo>
                    <a:pt x="2" y="7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5" name="Freeform 1241"/>
            <p:cNvSpPr>
              <a:spLocks/>
            </p:cNvSpPr>
            <p:nvPr userDrawn="1"/>
          </p:nvSpPr>
          <p:spPr bwMode="auto">
            <a:xfrm>
              <a:off x="323" y="17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6" name="Freeform 1242"/>
            <p:cNvSpPr>
              <a:spLocks/>
            </p:cNvSpPr>
            <p:nvPr userDrawn="1"/>
          </p:nvSpPr>
          <p:spPr bwMode="auto">
            <a:xfrm>
              <a:off x="321" y="178"/>
              <a:ext cx="3" cy="4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3 h 9"/>
                <a:gd name="T4" fmla="*/ 7 w 7"/>
                <a:gd name="T5" fmla="*/ 6 h 9"/>
                <a:gd name="T6" fmla="*/ 4 w 7"/>
                <a:gd name="T7" fmla="*/ 9 h 9"/>
                <a:gd name="T8" fmla="*/ 0 w 7"/>
                <a:gd name="T9" fmla="*/ 5 h 9"/>
                <a:gd name="T10" fmla="*/ 5 w 7"/>
                <a:gd name="T11" fmla="*/ 0 h 9"/>
                <a:gd name="T12" fmla="*/ 7 w 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lnTo>
                    <a:pt x="7" y="3"/>
                  </a:lnTo>
                  <a:lnTo>
                    <a:pt x="7" y="6"/>
                  </a:ln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7" name="Freeform 1243"/>
            <p:cNvSpPr>
              <a:spLocks/>
            </p:cNvSpPr>
            <p:nvPr userDrawn="1"/>
          </p:nvSpPr>
          <p:spPr bwMode="auto">
            <a:xfrm>
              <a:off x="323" y="181"/>
              <a:ext cx="2" cy="4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4 w 4"/>
                <a:gd name="T5" fmla="*/ 7 h 7"/>
                <a:gd name="T6" fmla="*/ 0 w 4"/>
                <a:gd name="T7" fmla="*/ 3 h 7"/>
                <a:gd name="T8" fmla="*/ 2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2" y="0"/>
                  </a:lnTo>
                  <a:lnTo>
                    <a:pt x="4" y="7"/>
                  </a:ln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8" name="Freeform 1244"/>
            <p:cNvSpPr>
              <a:spLocks/>
            </p:cNvSpPr>
            <p:nvPr userDrawn="1"/>
          </p:nvSpPr>
          <p:spPr bwMode="auto">
            <a:xfrm>
              <a:off x="323" y="185"/>
              <a:ext cx="2" cy="4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1 h 8"/>
                <a:gd name="T4" fmla="*/ 5 w 5"/>
                <a:gd name="T5" fmla="*/ 6 h 8"/>
                <a:gd name="T6" fmla="*/ 4 w 5"/>
                <a:gd name="T7" fmla="*/ 7 h 8"/>
                <a:gd name="T8" fmla="*/ 4 w 5"/>
                <a:gd name="T9" fmla="*/ 7 h 8"/>
                <a:gd name="T10" fmla="*/ 4 w 5"/>
                <a:gd name="T11" fmla="*/ 8 h 8"/>
                <a:gd name="T12" fmla="*/ 0 w 5"/>
                <a:gd name="T13" fmla="*/ 5 h 8"/>
                <a:gd name="T14" fmla="*/ 4 w 5"/>
                <a:gd name="T15" fmla="*/ 0 h 8"/>
                <a:gd name="T16" fmla="*/ 4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1"/>
                  </a:lnTo>
                  <a:lnTo>
                    <a:pt x="5" y="6"/>
                  </a:lnTo>
                  <a:cubicBezTo>
                    <a:pt x="5" y="7"/>
                    <a:pt x="5" y="7"/>
                    <a:pt x="4" y="7"/>
                  </a:cubicBezTo>
                  <a:lnTo>
                    <a:pt x="4" y="7"/>
                  </a:lnTo>
                  <a:lnTo>
                    <a:pt x="4" y="8"/>
                  </a:lnTo>
                  <a:cubicBezTo>
                    <a:pt x="3" y="7"/>
                    <a:pt x="1" y="6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9" name="Freeform 1245"/>
            <p:cNvSpPr>
              <a:spLocks/>
            </p:cNvSpPr>
            <p:nvPr userDrawn="1"/>
          </p:nvSpPr>
          <p:spPr bwMode="auto">
            <a:xfrm>
              <a:off x="325" y="189"/>
              <a:ext cx="0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0" name="Freeform 1246"/>
            <p:cNvSpPr>
              <a:spLocks/>
            </p:cNvSpPr>
            <p:nvPr userDrawn="1"/>
          </p:nvSpPr>
          <p:spPr bwMode="auto">
            <a:xfrm>
              <a:off x="318" y="196"/>
              <a:ext cx="2" cy="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2 h 4"/>
                <a:gd name="T8" fmla="*/ 0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cubicBezTo>
                    <a:pt x="3" y="3"/>
                    <a:pt x="2" y="3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lnTo>
                    <a:pt x="0" y="0"/>
                  </a:ln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1" name="Freeform 1247"/>
            <p:cNvSpPr>
              <a:spLocks/>
            </p:cNvSpPr>
            <p:nvPr userDrawn="1"/>
          </p:nvSpPr>
          <p:spPr bwMode="auto">
            <a:xfrm>
              <a:off x="318" y="195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2" name="Freeform 1248"/>
            <p:cNvSpPr>
              <a:spLocks/>
            </p:cNvSpPr>
            <p:nvPr userDrawn="1"/>
          </p:nvSpPr>
          <p:spPr bwMode="auto">
            <a:xfrm>
              <a:off x="316" y="193"/>
              <a:ext cx="2" cy="3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4 w 5"/>
                <a:gd name="T9" fmla="*/ 6 h 7"/>
                <a:gd name="T10" fmla="*/ 3 w 5"/>
                <a:gd name="T11" fmla="*/ 7 h 7"/>
                <a:gd name="T12" fmla="*/ 0 w 5"/>
                <a:gd name="T13" fmla="*/ 0 h 7"/>
                <a:gd name="T14" fmla="*/ 5 w 5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cubicBezTo>
                    <a:pt x="5" y="4"/>
                    <a:pt x="4" y="5"/>
                    <a:pt x="4" y="5"/>
                  </a:cubicBezTo>
                  <a:lnTo>
                    <a:pt x="3" y="6"/>
                  </a:lnTo>
                  <a:lnTo>
                    <a:pt x="4" y="6"/>
                  </a:lnTo>
                  <a:lnTo>
                    <a:pt x="3" y="7"/>
                  </a:lnTo>
                  <a:cubicBezTo>
                    <a:pt x="2" y="5"/>
                    <a:pt x="1" y="2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3" name="Freeform 1249"/>
            <p:cNvSpPr>
              <a:spLocks/>
            </p:cNvSpPr>
            <p:nvPr userDrawn="1"/>
          </p:nvSpPr>
          <p:spPr bwMode="auto">
            <a:xfrm>
              <a:off x="315" y="189"/>
              <a:ext cx="2" cy="4"/>
            </a:xfrm>
            <a:custGeom>
              <a:avLst/>
              <a:gdLst>
                <a:gd name="T0" fmla="*/ 2 w 5"/>
                <a:gd name="T1" fmla="*/ 8 h 9"/>
                <a:gd name="T2" fmla="*/ 2 w 5"/>
                <a:gd name="T3" fmla="*/ 8 h 9"/>
                <a:gd name="T4" fmla="*/ 0 w 5"/>
                <a:gd name="T5" fmla="*/ 3 h 9"/>
                <a:gd name="T6" fmla="*/ 1 w 5"/>
                <a:gd name="T7" fmla="*/ 0 h 9"/>
                <a:gd name="T8" fmla="*/ 5 w 5"/>
                <a:gd name="T9" fmla="*/ 4 h 9"/>
                <a:gd name="T10" fmla="*/ 3 w 5"/>
                <a:gd name="T11" fmla="*/ 9 h 9"/>
                <a:gd name="T12" fmla="*/ 2 w 5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2" y="8"/>
                  </a:ln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4" name="Freeform 1250"/>
            <p:cNvSpPr>
              <a:spLocks/>
            </p:cNvSpPr>
            <p:nvPr userDrawn="1"/>
          </p:nvSpPr>
          <p:spPr bwMode="auto">
            <a:xfrm>
              <a:off x="324" y="172"/>
              <a:ext cx="3" cy="14"/>
            </a:xfrm>
            <a:custGeom>
              <a:avLst/>
              <a:gdLst>
                <a:gd name="T0" fmla="*/ 4 w 8"/>
                <a:gd name="T1" fmla="*/ 0 h 32"/>
                <a:gd name="T2" fmla="*/ 4 w 8"/>
                <a:gd name="T3" fmla="*/ 0 h 32"/>
                <a:gd name="T4" fmla="*/ 8 w 8"/>
                <a:gd name="T5" fmla="*/ 32 h 32"/>
                <a:gd name="T6" fmla="*/ 7 w 8"/>
                <a:gd name="T7" fmla="*/ 32 h 32"/>
                <a:gd name="T8" fmla="*/ 6 w 8"/>
                <a:gd name="T9" fmla="*/ 31 h 32"/>
                <a:gd name="T10" fmla="*/ 6 w 8"/>
                <a:gd name="T11" fmla="*/ 32 h 32"/>
                <a:gd name="T12" fmla="*/ 0 w 8"/>
                <a:gd name="T13" fmla="*/ 1 h 32"/>
                <a:gd name="T14" fmla="*/ 4 w 8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2">
                  <a:moveTo>
                    <a:pt x="4" y="0"/>
                  </a:moveTo>
                  <a:lnTo>
                    <a:pt x="4" y="0"/>
                  </a:lnTo>
                  <a:lnTo>
                    <a:pt x="8" y="32"/>
                  </a:lnTo>
                  <a:cubicBezTo>
                    <a:pt x="7" y="32"/>
                    <a:pt x="7" y="32"/>
                    <a:pt x="7" y="32"/>
                  </a:cubicBezTo>
                  <a:lnTo>
                    <a:pt x="6" y="31"/>
                  </a:lnTo>
                  <a:cubicBezTo>
                    <a:pt x="6" y="32"/>
                    <a:pt x="6" y="32"/>
                    <a:pt x="6" y="32"/>
                  </a:cubicBezTo>
                  <a:lnTo>
                    <a:pt x="0" y="1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5" name="Freeform 1251"/>
            <p:cNvSpPr>
              <a:spLocks/>
            </p:cNvSpPr>
            <p:nvPr userDrawn="1"/>
          </p:nvSpPr>
          <p:spPr bwMode="auto">
            <a:xfrm>
              <a:off x="319" y="176"/>
              <a:ext cx="4" cy="4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5 h 9"/>
                <a:gd name="T6" fmla="*/ 4 w 8"/>
                <a:gd name="T7" fmla="*/ 9 h 9"/>
                <a:gd name="T8" fmla="*/ 0 w 8"/>
                <a:gd name="T9" fmla="*/ 5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cubicBezTo>
                    <a:pt x="5" y="1"/>
                    <a:pt x="7" y="3"/>
                    <a:pt x="8" y="5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6" name="Freeform 1252"/>
            <p:cNvSpPr>
              <a:spLocks/>
            </p:cNvSpPr>
            <p:nvPr userDrawn="1"/>
          </p:nvSpPr>
          <p:spPr bwMode="auto">
            <a:xfrm>
              <a:off x="315" y="176"/>
              <a:ext cx="4" cy="5"/>
            </a:xfrm>
            <a:custGeom>
              <a:avLst/>
              <a:gdLst>
                <a:gd name="T0" fmla="*/ 4 w 8"/>
                <a:gd name="T1" fmla="*/ 11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lnTo>
                    <a:pt x="4" y="11"/>
                  </a:lnTo>
                  <a:cubicBezTo>
                    <a:pt x="3" y="9"/>
                    <a:pt x="1" y="7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7" y="7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7" name="Freeform 1253"/>
            <p:cNvSpPr>
              <a:spLocks/>
            </p:cNvSpPr>
            <p:nvPr userDrawn="1"/>
          </p:nvSpPr>
          <p:spPr bwMode="auto">
            <a:xfrm>
              <a:off x="317" y="178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5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8"/>
                    <a:pt x="2" y="7"/>
                    <a:pt x="0" y="5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7" y="7"/>
                    <a:pt x="6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8" name="Freeform 1254"/>
            <p:cNvSpPr>
              <a:spLocks/>
            </p:cNvSpPr>
            <p:nvPr userDrawn="1"/>
          </p:nvSpPr>
          <p:spPr bwMode="auto">
            <a:xfrm>
              <a:off x="319" y="181"/>
              <a:ext cx="4" cy="4"/>
            </a:xfrm>
            <a:custGeom>
              <a:avLst/>
              <a:gdLst>
                <a:gd name="T0" fmla="*/ 4 w 8"/>
                <a:gd name="T1" fmla="*/ 9 h 9"/>
                <a:gd name="T2" fmla="*/ 4 w 8"/>
                <a:gd name="T3" fmla="*/ 9 h 9"/>
                <a:gd name="T4" fmla="*/ 0 w 8"/>
                <a:gd name="T5" fmla="*/ 4 h 9"/>
                <a:gd name="T6" fmla="*/ 4 w 8"/>
                <a:gd name="T7" fmla="*/ 0 h 9"/>
                <a:gd name="T8" fmla="*/ 8 w 8"/>
                <a:gd name="T9" fmla="*/ 4 h 9"/>
                <a:gd name="T10" fmla="*/ 4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9" name="Freeform 1255"/>
            <p:cNvSpPr>
              <a:spLocks/>
            </p:cNvSpPr>
            <p:nvPr userDrawn="1"/>
          </p:nvSpPr>
          <p:spPr bwMode="auto">
            <a:xfrm>
              <a:off x="321" y="183"/>
              <a:ext cx="3" cy="4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0 w 8"/>
                <a:gd name="T5" fmla="*/ 4 h 8"/>
                <a:gd name="T6" fmla="*/ 4 w 8"/>
                <a:gd name="T7" fmla="*/ 0 h 8"/>
                <a:gd name="T8" fmla="*/ 8 w 8"/>
                <a:gd name="T9" fmla="*/ 4 h 8"/>
                <a:gd name="T10" fmla="*/ 4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2" y="6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7" y="5"/>
                    <a:pt x="6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0" name="Freeform 1256"/>
            <p:cNvSpPr>
              <a:spLocks/>
            </p:cNvSpPr>
            <p:nvPr userDrawn="1"/>
          </p:nvSpPr>
          <p:spPr bwMode="auto">
            <a:xfrm>
              <a:off x="313" y="178"/>
              <a:ext cx="3" cy="5"/>
            </a:xfrm>
            <a:custGeom>
              <a:avLst/>
              <a:gdLst>
                <a:gd name="T0" fmla="*/ 3 w 7"/>
                <a:gd name="T1" fmla="*/ 11 h 11"/>
                <a:gd name="T2" fmla="*/ 3 w 7"/>
                <a:gd name="T3" fmla="*/ 11 h 11"/>
                <a:gd name="T4" fmla="*/ 0 w 7"/>
                <a:gd name="T5" fmla="*/ 6 h 11"/>
                <a:gd name="T6" fmla="*/ 4 w 7"/>
                <a:gd name="T7" fmla="*/ 0 h 11"/>
                <a:gd name="T8" fmla="*/ 7 w 7"/>
                <a:gd name="T9" fmla="*/ 5 h 11"/>
                <a:gd name="T10" fmla="*/ 3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lnTo>
                    <a:pt x="3" y="11"/>
                  </a:lnTo>
                  <a:cubicBezTo>
                    <a:pt x="2" y="10"/>
                    <a:pt x="1" y="8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ubicBezTo>
                    <a:pt x="5" y="2"/>
                    <a:pt x="6" y="4"/>
                    <a:pt x="7" y="5"/>
                  </a:cubicBezTo>
                  <a:cubicBezTo>
                    <a:pt x="6" y="7"/>
                    <a:pt x="5" y="9"/>
                    <a:pt x="3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1" name="Freeform 1257"/>
            <p:cNvSpPr>
              <a:spLocks/>
            </p:cNvSpPr>
            <p:nvPr userDrawn="1"/>
          </p:nvSpPr>
          <p:spPr bwMode="auto">
            <a:xfrm>
              <a:off x="315" y="181"/>
              <a:ext cx="4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5 h 10"/>
                <a:gd name="T10" fmla="*/ 4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2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2"/>
                    <a:pt x="6" y="3"/>
                    <a:pt x="8" y="5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2" name="Freeform 1258"/>
            <p:cNvSpPr>
              <a:spLocks/>
            </p:cNvSpPr>
            <p:nvPr userDrawn="1"/>
          </p:nvSpPr>
          <p:spPr bwMode="auto">
            <a:xfrm>
              <a:off x="317" y="183"/>
              <a:ext cx="3" cy="5"/>
            </a:xfrm>
            <a:custGeom>
              <a:avLst/>
              <a:gdLst>
                <a:gd name="T0" fmla="*/ 4 w 8"/>
                <a:gd name="T1" fmla="*/ 10 h 10"/>
                <a:gd name="T2" fmla="*/ 4 w 8"/>
                <a:gd name="T3" fmla="*/ 10 h 10"/>
                <a:gd name="T4" fmla="*/ 0 w 8"/>
                <a:gd name="T5" fmla="*/ 6 h 10"/>
                <a:gd name="T6" fmla="*/ 4 w 8"/>
                <a:gd name="T7" fmla="*/ 0 h 10"/>
                <a:gd name="T8" fmla="*/ 8 w 8"/>
                <a:gd name="T9" fmla="*/ 4 h 10"/>
                <a:gd name="T10" fmla="*/ 5 w 8"/>
                <a:gd name="T11" fmla="*/ 9 h 10"/>
                <a:gd name="T12" fmla="*/ 5 w 8"/>
                <a:gd name="T13" fmla="*/ 9 h 10"/>
                <a:gd name="T14" fmla="*/ 4 w 8"/>
                <a:gd name="T15" fmla="*/ 9 h 10"/>
                <a:gd name="T16" fmla="*/ 4 w 8"/>
                <a:gd name="T17" fmla="*/ 10 h 10"/>
                <a:gd name="T18" fmla="*/ 4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lnTo>
                    <a:pt x="4" y="10"/>
                  </a:lnTo>
                  <a:cubicBezTo>
                    <a:pt x="3" y="9"/>
                    <a:pt x="1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4" y="9"/>
                  </a:lnTo>
                  <a:cubicBezTo>
                    <a:pt x="4" y="9"/>
                    <a:pt x="4" y="9"/>
                    <a:pt x="4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3" name="Freeform 1259"/>
            <p:cNvSpPr>
              <a:spLocks/>
            </p:cNvSpPr>
            <p:nvPr userDrawn="1"/>
          </p:nvSpPr>
          <p:spPr bwMode="auto">
            <a:xfrm>
              <a:off x="320" y="186"/>
              <a:ext cx="3" cy="2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4 h 5"/>
                <a:gd name="T4" fmla="*/ 3 w 7"/>
                <a:gd name="T5" fmla="*/ 0 h 5"/>
                <a:gd name="T6" fmla="*/ 7 w 7"/>
                <a:gd name="T7" fmla="*/ 4 h 5"/>
                <a:gd name="T8" fmla="*/ 6 w 7"/>
                <a:gd name="T9" fmla="*/ 5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lnTo>
                    <a:pt x="0" y="4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2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4" name="Freeform 1260"/>
            <p:cNvSpPr>
              <a:spLocks/>
            </p:cNvSpPr>
            <p:nvPr userDrawn="1"/>
          </p:nvSpPr>
          <p:spPr bwMode="auto">
            <a:xfrm>
              <a:off x="319" y="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5" name="Freeform 1261"/>
            <p:cNvSpPr>
              <a:spLocks/>
            </p:cNvSpPr>
            <p:nvPr userDrawn="1"/>
          </p:nvSpPr>
          <p:spPr bwMode="auto">
            <a:xfrm>
              <a:off x="323" y="187"/>
              <a:ext cx="2" cy="2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1 w 5"/>
                <a:gd name="T5" fmla="*/ 0 h 4"/>
                <a:gd name="T6" fmla="*/ 5 w 5"/>
                <a:gd name="T7" fmla="*/ 4 h 4"/>
                <a:gd name="T8" fmla="*/ 4 w 5"/>
                <a:gd name="T9" fmla="*/ 4 h 4"/>
                <a:gd name="T10" fmla="*/ 3 w 5"/>
                <a:gd name="T11" fmla="*/ 4 h 4"/>
                <a:gd name="T12" fmla="*/ 0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2"/>
                    <a:pt x="5" y="4"/>
                  </a:cubicBezTo>
                  <a:lnTo>
                    <a:pt x="4" y="4"/>
                  </a:lnTo>
                  <a:cubicBezTo>
                    <a:pt x="4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6" name="Rectangle 1262"/>
            <p:cNvSpPr>
              <a:spLocks noChangeArrowheads="1"/>
            </p:cNvSpPr>
            <p:nvPr userDrawn="1"/>
          </p:nvSpPr>
          <p:spPr bwMode="auto">
            <a:xfrm>
              <a:off x="321" y="191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7" name="Freeform 1263"/>
            <p:cNvSpPr>
              <a:spLocks/>
            </p:cNvSpPr>
            <p:nvPr userDrawn="1"/>
          </p:nvSpPr>
          <p:spPr bwMode="auto">
            <a:xfrm>
              <a:off x="320" y="192"/>
              <a:ext cx="2" cy="2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4 w 4"/>
                <a:gd name="T9" fmla="*/ 3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0"/>
                  </a:lnTo>
                  <a:cubicBezTo>
                    <a:pt x="1" y="1"/>
                    <a:pt x="2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8" name="Freeform 1264"/>
            <p:cNvSpPr>
              <a:spLocks/>
            </p:cNvSpPr>
            <p:nvPr userDrawn="1"/>
          </p:nvSpPr>
          <p:spPr bwMode="auto">
            <a:xfrm>
              <a:off x="314" y="184"/>
              <a:ext cx="2" cy="4"/>
            </a:xfrm>
            <a:custGeom>
              <a:avLst/>
              <a:gdLst>
                <a:gd name="T0" fmla="*/ 3 w 6"/>
                <a:gd name="T1" fmla="*/ 9 h 9"/>
                <a:gd name="T2" fmla="*/ 3 w 6"/>
                <a:gd name="T3" fmla="*/ 9 h 9"/>
                <a:gd name="T4" fmla="*/ 0 w 6"/>
                <a:gd name="T5" fmla="*/ 4 h 9"/>
                <a:gd name="T6" fmla="*/ 2 w 6"/>
                <a:gd name="T7" fmla="*/ 0 h 9"/>
                <a:gd name="T8" fmla="*/ 6 w 6"/>
                <a:gd name="T9" fmla="*/ 4 h 9"/>
                <a:gd name="T10" fmla="*/ 3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lnTo>
                    <a:pt x="3" y="9"/>
                  </a:ln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6"/>
                    <a:pt x="4" y="7"/>
                    <a:pt x="3" y="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9" name="Freeform 1265"/>
            <p:cNvSpPr>
              <a:spLocks/>
            </p:cNvSpPr>
            <p:nvPr userDrawn="1"/>
          </p:nvSpPr>
          <p:spPr bwMode="auto">
            <a:xfrm>
              <a:off x="315" y="186"/>
              <a:ext cx="4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4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cubicBezTo>
                    <a:pt x="3" y="7"/>
                    <a:pt x="1" y="6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1"/>
                    <a:pt x="5" y="3"/>
                    <a:pt x="7" y="4"/>
                  </a:cubicBezTo>
                  <a:cubicBezTo>
                    <a:pt x="6" y="5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0" name="Freeform 1266"/>
            <p:cNvSpPr>
              <a:spLocks/>
            </p:cNvSpPr>
            <p:nvPr userDrawn="1"/>
          </p:nvSpPr>
          <p:spPr bwMode="auto">
            <a:xfrm>
              <a:off x="318" y="189"/>
              <a:ext cx="2" cy="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3 h 8"/>
                <a:gd name="T10" fmla="*/ 6 w 6"/>
                <a:gd name="T11" fmla="*/ 4 h 8"/>
                <a:gd name="T12" fmla="*/ 3 w 6"/>
                <a:gd name="T13" fmla="*/ 5 h 8"/>
                <a:gd name="T14" fmla="*/ 2 w 6"/>
                <a:gd name="T15" fmla="*/ 5 h 8"/>
                <a:gd name="T16" fmla="*/ 4 w 6"/>
                <a:gd name="T17" fmla="*/ 7 h 8"/>
                <a:gd name="T18" fmla="*/ 4 w 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5" y="2"/>
                    <a:pt x="6" y="3"/>
                  </a:cubicBezTo>
                  <a:lnTo>
                    <a:pt x="6" y="4"/>
                  </a:lnTo>
                  <a:cubicBezTo>
                    <a:pt x="4" y="4"/>
                    <a:pt x="3" y="5"/>
                    <a:pt x="3" y="5"/>
                  </a:cubicBezTo>
                  <a:lnTo>
                    <a:pt x="2" y="5"/>
                  </a:lnTo>
                  <a:cubicBezTo>
                    <a:pt x="3" y="6"/>
                    <a:pt x="3" y="6"/>
                    <a:pt x="4" y="7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1" name="Freeform 1267"/>
            <p:cNvSpPr>
              <a:spLocks/>
            </p:cNvSpPr>
            <p:nvPr userDrawn="1"/>
          </p:nvSpPr>
          <p:spPr bwMode="auto">
            <a:xfrm>
              <a:off x="319" y="193"/>
              <a:ext cx="2" cy="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0 h 5"/>
                <a:gd name="T4" fmla="*/ 5 w 6"/>
                <a:gd name="T5" fmla="*/ 2 h 5"/>
                <a:gd name="T6" fmla="*/ 4 w 6"/>
                <a:gd name="T7" fmla="*/ 2 h 5"/>
                <a:gd name="T8" fmla="*/ 6 w 6"/>
                <a:gd name="T9" fmla="*/ 4 h 5"/>
                <a:gd name="T10" fmla="*/ 6 w 6"/>
                <a:gd name="T11" fmla="*/ 4 h 5"/>
                <a:gd name="T12" fmla="*/ 2 w 6"/>
                <a:gd name="T13" fmla="*/ 5 h 5"/>
                <a:gd name="T14" fmla="*/ 0 w 6"/>
                <a:gd name="T15" fmla="*/ 4 h 5"/>
                <a:gd name="T16" fmla="*/ 2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2"/>
                  </a:lnTo>
                  <a:cubicBezTo>
                    <a:pt x="5" y="3"/>
                    <a:pt x="5" y="4"/>
                    <a:pt x="6" y="4"/>
                  </a:cubicBezTo>
                  <a:lnTo>
                    <a:pt x="6" y="4"/>
                  </a:lnTo>
                  <a:cubicBezTo>
                    <a:pt x="4" y="4"/>
                    <a:pt x="3" y="5"/>
                    <a:pt x="2" y="5"/>
                  </a:cubicBezTo>
                  <a:lnTo>
                    <a:pt x="0" y="4"/>
                  </a:ln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2" name="Freeform 1268"/>
            <p:cNvSpPr>
              <a:spLocks/>
            </p:cNvSpPr>
            <p:nvPr userDrawn="1"/>
          </p:nvSpPr>
          <p:spPr bwMode="auto">
            <a:xfrm>
              <a:off x="316" y="191"/>
              <a:ext cx="3" cy="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5 w 7"/>
                <a:gd name="T7" fmla="*/ 8 h 8"/>
                <a:gd name="T8" fmla="*/ 0 w 7"/>
                <a:gd name="T9" fmla="*/ 5 h 8"/>
                <a:gd name="T10" fmla="*/ 3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0"/>
                  </a:lnTo>
                  <a:cubicBezTo>
                    <a:pt x="4" y="2"/>
                    <a:pt x="6" y="3"/>
                    <a:pt x="7" y="4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3" name="Freeform 1269"/>
            <p:cNvSpPr>
              <a:spLocks/>
            </p:cNvSpPr>
            <p:nvPr userDrawn="1"/>
          </p:nvSpPr>
          <p:spPr bwMode="auto">
            <a:xfrm>
              <a:off x="328" y="184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4" name="Freeform 1270"/>
            <p:cNvSpPr>
              <a:spLocks/>
            </p:cNvSpPr>
            <p:nvPr userDrawn="1"/>
          </p:nvSpPr>
          <p:spPr bwMode="auto">
            <a:xfrm>
              <a:off x="328" y="182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5" name="Freeform 1271"/>
            <p:cNvSpPr>
              <a:spLocks/>
            </p:cNvSpPr>
            <p:nvPr userDrawn="1"/>
          </p:nvSpPr>
          <p:spPr bwMode="auto">
            <a:xfrm>
              <a:off x="328" y="181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6" name="Freeform 1272"/>
            <p:cNvSpPr>
              <a:spLocks/>
            </p:cNvSpPr>
            <p:nvPr userDrawn="1"/>
          </p:nvSpPr>
          <p:spPr bwMode="auto">
            <a:xfrm>
              <a:off x="327" y="179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7" name="Freeform 1273"/>
            <p:cNvSpPr>
              <a:spLocks/>
            </p:cNvSpPr>
            <p:nvPr userDrawn="1"/>
          </p:nvSpPr>
          <p:spPr bwMode="auto">
            <a:xfrm>
              <a:off x="327" y="177"/>
              <a:ext cx="1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8" name="Freeform 1274"/>
            <p:cNvSpPr>
              <a:spLocks/>
            </p:cNvSpPr>
            <p:nvPr userDrawn="1"/>
          </p:nvSpPr>
          <p:spPr bwMode="auto">
            <a:xfrm>
              <a:off x="327" y="176"/>
              <a:ext cx="1" cy="0"/>
            </a:xfrm>
            <a:custGeom>
              <a:avLst/>
              <a:gdLst>
                <a:gd name="T0" fmla="*/ 3 w 4"/>
                <a:gd name="T1" fmla="*/ 0 h 2"/>
                <a:gd name="T2" fmla="*/ 3 w 4"/>
                <a:gd name="T3" fmla="*/ 0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9" name="Freeform 1275"/>
            <p:cNvSpPr>
              <a:spLocks/>
            </p:cNvSpPr>
            <p:nvPr userDrawn="1"/>
          </p:nvSpPr>
          <p:spPr bwMode="auto">
            <a:xfrm>
              <a:off x="327" y="174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0" name="Freeform 1276"/>
            <p:cNvSpPr>
              <a:spLocks/>
            </p:cNvSpPr>
            <p:nvPr userDrawn="1"/>
          </p:nvSpPr>
          <p:spPr bwMode="auto">
            <a:xfrm>
              <a:off x="329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0"/>
                    <a:pt x="0" y="0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1" name="Freeform 1277"/>
            <p:cNvSpPr>
              <a:spLocks/>
            </p:cNvSpPr>
            <p:nvPr userDrawn="1"/>
          </p:nvSpPr>
          <p:spPr bwMode="auto">
            <a:xfrm>
              <a:off x="329" y="199"/>
              <a:ext cx="1" cy="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2" name="Freeform 1278"/>
            <p:cNvSpPr>
              <a:spLocks/>
            </p:cNvSpPr>
            <p:nvPr userDrawn="1"/>
          </p:nvSpPr>
          <p:spPr bwMode="auto">
            <a:xfrm>
              <a:off x="327" y="198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3" name="Freeform 1279"/>
            <p:cNvSpPr>
              <a:spLocks/>
            </p:cNvSpPr>
            <p:nvPr userDrawn="1"/>
          </p:nvSpPr>
          <p:spPr bwMode="auto">
            <a:xfrm>
              <a:off x="327" y="200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4" name="Freeform 1280"/>
            <p:cNvSpPr>
              <a:spLocks/>
            </p:cNvSpPr>
            <p:nvPr userDrawn="1"/>
          </p:nvSpPr>
          <p:spPr bwMode="auto">
            <a:xfrm>
              <a:off x="324" y="19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0" y="0"/>
                  </a:cubicBezTo>
                  <a:lnTo>
                    <a:pt x="1" y="0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5" name="Freeform 1281"/>
            <p:cNvSpPr>
              <a:spLocks/>
            </p:cNvSpPr>
            <p:nvPr userDrawn="1"/>
          </p:nvSpPr>
          <p:spPr bwMode="auto">
            <a:xfrm>
              <a:off x="325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6" name="Freeform 1282"/>
            <p:cNvSpPr>
              <a:spLocks/>
            </p:cNvSpPr>
            <p:nvPr userDrawn="1"/>
          </p:nvSpPr>
          <p:spPr bwMode="auto">
            <a:xfrm>
              <a:off x="322" y="19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0"/>
                    <a:pt x="0" y="0"/>
                  </a:cubicBez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7" name="Freeform 1283"/>
            <p:cNvSpPr>
              <a:spLocks/>
            </p:cNvSpPr>
            <p:nvPr userDrawn="1"/>
          </p:nvSpPr>
          <p:spPr bwMode="auto">
            <a:xfrm>
              <a:off x="323" y="200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8" name="Freeform 1284"/>
            <p:cNvSpPr>
              <a:spLocks/>
            </p:cNvSpPr>
            <p:nvPr userDrawn="1"/>
          </p:nvSpPr>
          <p:spPr bwMode="auto">
            <a:xfrm>
              <a:off x="320" y="1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9" name="Freeform 1285"/>
            <p:cNvSpPr>
              <a:spLocks/>
            </p:cNvSpPr>
            <p:nvPr userDrawn="1"/>
          </p:nvSpPr>
          <p:spPr bwMode="auto">
            <a:xfrm>
              <a:off x="321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0" name="Freeform 1286"/>
            <p:cNvSpPr>
              <a:spLocks/>
            </p:cNvSpPr>
            <p:nvPr userDrawn="1"/>
          </p:nvSpPr>
          <p:spPr bwMode="auto">
            <a:xfrm>
              <a:off x="328" y="198"/>
              <a:ext cx="1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2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1" name="Freeform 1287"/>
            <p:cNvSpPr>
              <a:spLocks/>
            </p:cNvSpPr>
            <p:nvPr userDrawn="1"/>
          </p:nvSpPr>
          <p:spPr bwMode="auto">
            <a:xfrm>
              <a:off x="325" y="199"/>
              <a:ext cx="2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2" name="Freeform 1288"/>
            <p:cNvSpPr>
              <a:spLocks/>
            </p:cNvSpPr>
            <p:nvPr userDrawn="1"/>
          </p:nvSpPr>
          <p:spPr bwMode="auto">
            <a:xfrm>
              <a:off x="323" y="199"/>
              <a:ext cx="1" cy="1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3" name="Freeform 1289"/>
            <p:cNvSpPr>
              <a:spLocks/>
            </p:cNvSpPr>
            <p:nvPr userDrawn="1"/>
          </p:nvSpPr>
          <p:spPr bwMode="auto">
            <a:xfrm>
              <a:off x="321" y="19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1 h 3"/>
                <a:gd name="T6" fmla="*/ 1 w 2"/>
                <a:gd name="T7" fmla="*/ 3 h 3"/>
                <a:gd name="T8" fmla="*/ 0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4" name="Freeform 1290"/>
            <p:cNvSpPr>
              <a:spLocks/>
            </p:cNvSpPr>
            <p:nvPr userDrawn="1"/>
          </p:nvSpPr>
          <p:spPr bwMode="auto">
            <a:xfrm>
              <a:off x="320" y="200"/>
              <a:ext cx="0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5" name="Freeform 1291"/>
            <p:cNvSpPr>
              <a:spLocks/>
            </p:cNvSpPr>
            <p:nvPr userDrawn="1"/>
          </p:nvSpPr>
          <p:spPr bwMode="auto">
            <a:xfrm>
              <a:off x="320" y="177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6" name="Freeform 1292"/>
            <p:cNvSpPr>
              <a:spLocks/>
            </p:cNvSpPr>
            <p:nvPr userDrawn="1"/>
          </p:nvSpPr>
          <p:spPr bwMode="auto">
            <a:xfrm>
              <a:off x="317" y="180"/>
              <a:ext cx="2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7" name="Freeform 1293"/>
            <p:cNvSpPr>
              <a:spLocks/>
            </p:cNvSpPr>
            <p:nvPr userDrawn="1"/>
          </p:nvSpPr>
          <p:spPr bwMode="auto">
            <a:xfrm>
              <a:off x="315" y="182"/>
              <a:ext cx="1" cy="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8" name="Freeform 1294"/>
            <p:cNvSpPr>
              <a:spLocks/>
            </p:cNvSpPr>
            <p:nvPr userDrawn="1"/>
          </p:nvSpPr>
          <p:spPr bwMode="auto">
            <a:xfrm>
              <a:off x="314" y="185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9" name="Freeform 1295"/>
            <p:cNvSpPr>
              <a:spLocks/>
            </p:cNvSpPr>
            <p:nvPr userDrawn="1"/>
          </p:nvSpPr>
          <p:spPr bwMode="auto">
            <a:xfrm>
              <a:off x="317" y="185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0" name="Freeform 1296"/>
            <p:cNvSpPr>
              <a:spLocks/>
            </p:cNvSpPr>
            <p:nvPr userDrawn="1"/>
          </p:nvSpPr>
          <p:spPr bwMode="auto">
            <a:xfrm>
              <a:off x="321" y="184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3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1" name="Freeform 1297"/>
            <p:cNvSpPr>
              <a:spLocks/>
            </p:cNvSpPr>
            <p:nvPr userDrawn="1"/>
          </p:nvSpPr>
          <p:spPr bwMode="auto">
            <a:xfrm>
              <a:off x="320" y="182"/>
              <a:ext cx="0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2" name="Freeform 1298"/>
            <p:cNvSpPr>
              <a:spLocks/>
            </p:cNvSpPr>
            <p:nvPr userDrawn="1"/>
          </p:nvSpPr>
          <p:spPr bwMode="auto">
            <a:xfrm>
              <a:off x="321" y="180"/>
              <a:ext cx="1" cy="1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3" name="Freeform 1299"/>
            <p:cNvSpPr>
              <a:spLocks/>
            </p:cNvSpPr>
            <p:nvPr userDrawn="1"/>
          </p:nvSpPr>
          <p:spPr bwMode="auto">
            <a:xfrm>
              <a:off x="318" y="174"/>
              <a:ext cx="1" cy="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2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1" y="5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4" name="Freeform 1300"/>
            <p:cNvSpPr>
              <a:spLocks/>
            </p:cNvSpPr>
            <p:nvPr userDrawn="1"/>
          </p:nvSpPr>
          <p:spPr bwMode="auto">
            <a:xfrm>
              <a:off x="315" y="177"/>
              <a:ext cx="1" cy="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3"/>
                    <a:pt x="2" y="4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5" name="Freeform 1301"/>
            <p:cNvSpPr>
              <a:spLocks/>
            </p:cNvSpPr>
            <p:nvPr userDrawn="1"/>
          </p:nvSpPr>
          <p:spPr bwMode="auto">
            <a:xfrm>
              <a:off x="314" y="180"/>
              <a:ext cx="0" cy="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0 w 1"/>
                <a:gd name="T7" fmla="*/ 2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3"/>
                    <a:pt x="1" y="5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6" name="Freeform 1302"/>
            <p:cNvSpPr>
              <a:spLocks/>
            </p:cNvSpPr>
            <p:nvPr userDrawn="1"/>
          </p:nvSpPr>
          <p:spPr bwMode="auto">
            <a:xfrm>
              <a:off x="316" y="187"/>
              <a:ext cx="1" cy="2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2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7" name="Freeform 1303"/>
            <p:cNvSpPr>
              <a:spLocks/>
            </p:cNvSpPr>
            <p:nvPr userDrawn="1"/>
          </p:nvSpPr>
          <p:spPr bwMode="auto">
            <a:xfrm>
              <a:off x="316" y="191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1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8" name="Freeform 1304"/>
            <p:cNvSpPr>
              <a:spLocks/>
            </p:cNvSpPr>
            <p:nvPr userDrawn="1"/>
          </p:nvSpPr>
          <p:spPr bwMode="auto">
            <a:xfrm>
              <a:off x="324" y="186"/>
              <a:ext cx="0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9" name="Freeform 1305"/>
            <p:cNvSpPr>
              <a:spLocks/>
            </p:cNvSpPr>
            <p:nvPr userDrawn="1"/>
          </p:nvSpPr>
          <p:spPr bwMode="auto">
            <a:xfrm>
              <a:off x="318" y="189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3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2"/>
                    <a:pt x="2" y="3"/>
                    <a:pt x="3" y="5"/>
                  </a:cubicBez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0" name="Freeform 1306"/>
            <p:cNvSpPr>
              <a:spLocks/>
            </p:cNvSpPr>
            <p:nvPr userDrawn="1"/>
          </p:nvSpPr>
          <p:spPr bwMode="auto">
            <a:xfrm>
              <a:off x="318" y="195"/>
              <a:ext cx="6" cy="2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8 w 12"/>
                <a:gd name="T5" fmla="*/ 0 h 4"/>
                <a:gd name="T6" fmla="*/ 12 w 12"/>
                <a:gd name="T7" fmla="*/ 2 h 4"/>
                <a:gd name="T8" fmla="*/ 5 w 12"/>
                <a:gd name="T9" fmla="*/ 4 h 4"/>
                <a:gd name="T10" fmla="*/ 0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cubicBezTo>
                    <a:pt x="3" y="1"/>
                    <a:pt x="6" y="0"/>
                    <a:pt x="8" y="0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9" y="3"/>
                    <a:pt x="7" y="3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1" name="Freeform 1307"/>
            <p:cNvSpPr>
              <a:spLocks/>
            </p:cNvSpPr>
            <p:nvPr userDrawn="1"/>
          </p:nvSpPr>
          <p:spPr bwMode="auto">
            <a:xfrm>
              <a:off x="320" y="188"/>
              <a:ext cx="5" cy="3"/>
            </a:xfrm>
            <a:custGeom>
              <a:avLst/>
              <a:gdLst>
                <a:gd name="T0" fmla="*/ 12 w 12"/>
                <a:gd name="T1" fmla="*/ 6 h 7"/>
                <a:gd name="T2" fmla="*/ 12 w 12"/>
                <a:gd name="T3" fmla="*/ 6 h 7"/>
                <a:gd name="T4" fmla="*/ 8 w 12"/>
                <a:gd name="T5" fmla="*/ 5 h 7"/>
                <a:gd name="T6" fmla="*/ 8 w 12"/>
                <a:gd name="T7" fmla="*/ 5 h 7"/>
                <a:gd name="T8" fmla="*/ 9 w 12"/>
                <a:gd name="T9" fmla="*/ 7 h 7"/>
                <a:gd name="T10" fmla="*/ 5 w 12"/>
                <a:gd name="T11" fmla="*/ 7 h 7"/>
                <a:gd name="T12" fmla="*/ 0 w 12"/>
                <a:gd name="T13" fmla="*/ 0 h 7"/>
                <a:gd name="T14" fmla="*/ 12 w 12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12" y="6"/>
                  </a:lnTo>
                  <a:cubicBezTo>
                    <a:pt x="10" y="5"/>
                    <a:pt x="9" y="5"/>
                    <a:pt x="8" y="5"/>
                  </a:cubicBezTo>
                  <a:lnTo>
                    <a:pt x="8" y="5"/>
                  </a:lnTo>
                  <a:cubicBezTo>
                    <a:pt x="8" y="6"/>
                    <a:pt x="8" y="7"/>
                    <a:pt x="9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4" y="0"/>
                    <a:pt x="9" y="3"/>
                    <a:pt x="1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2" name="Freeform 1308"/>
            <p:cNvSpPr>
              <a:spLocks/>
            </p:cNvSpPr>
            <p:nvPr userDrawn="1"/>
          </p:nvSpPr>
          <p:spPr bwMode="auto">
            <a:xfrm>
              <a:off x="329" y="187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1 w 2"/>
                <a:gd name="T7" fmla="*/ 5 h 5"/>
                <a:gd name="T8" fmla="*/ 0 w 2"/>
                <a:gd name="T9" fmla="*/ 3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3" name="Freeform 1309"/>
            <p:cNvSpPr>
              <a:spLocks/>
            </p:cNvSpPr>
            <p:nvPr userDrawn="1"/>
          </p:nvSpPr>
          <p:spPr bwMode="auto">
            <a:xfrm>
              <a:off x="325" y="189"/>
              <a:ext cx="2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1 h 5"/>
                <a:gd name="T6" fmla="*/ 4 w 4"/>
                <a:gd name="T7" fmla="*/ 5 h 5"/>
                <a:gd name="T8" fmla="*/ 2 w 4"/>
                <a:gd name="T9" fmla="*/ 4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4" name="Freeform 1310"/>
            <p:cNvSpPr>
              <a:spLocks/>
            </p:cNvSpPr>
            <p:nvPr userDrawn="1"/>
          </p:nvSpPr>
          <p:spPr bwMode="auto">
            <a:xfrm>
              <a:off x="320" y="191"/>
              <a:ext cx="5" cy="3"/>
            </a:xfrm>
            <a:custGeom>
              <a:avLst/>
              <a:gdLst>
                <a:gd name="T0" fmla="*/ 9 w 13"/>
                <a:gd name="T1" fmla="*/ 2 h 6"/>
                <a:gd name="T2" fmla="*/ 9 w 13"/>
                <a:gd name="T3" fmla="*/ 2 h 6"/>
                <a:gd name="T4" fmla="*/ 13 w 13"/>
                <a:gd name="T5" fmla="*/ 6 h 6"/>
                <a:gd name="T6" fmla="*/ 7 w 13"/>
                <a:gd name="T7" fmla="*/ 5 h 6"/>
                <a:gd name="T8" fmla="*/ 0 w 13"/>
                <a:gd name="T9" fmla="*/ 1 h 6"/>
                <a:gd name="T10" fmla="*/ 9 w 1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lnTo>
                    <a:pt x="9" y="2"/>
                  </a:lnTo>
                  <a:cubicBezTo>
                    <a:pt x="10" y="3"/>
                    <a:pt x="12" y="5"/>
                    <a:pt x="13" y="6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3" y="0"/>
                    <a:pt x="6" y="1"/>
                    <a:pt x="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5" name="Freeform 1311"/>
            <p:cNvSpPr>
              <a:spLocks/>
            </p:cNvSpPr>
            <p:nvPr userDrawn="1"/>
          </p:nvSpPr>
          <p:spPr bwMode="auto">
            <a:xfrm>
              <a:off x="327" y="187"/>
              <a:ext cx="3" cy="7"/>
            </a:xfrm>
            <a:custGeom>
              <a:avLst/>
              <a:gdLst>
                <a:gd name="T0" fmla="*/ 6 w 7"/>
                <a:gd name="T1" fmla="*/ 7 h 16"/>
                <a:gd name="T2" fmla="*/ 6 w 7"/>
                <a:gd name="T3" fmla="*/ 7 h 16"/>
                <a:gd name="T4" fmla="*/ 6 w 7"/>
                <a:gd name="T5" fmla="*/ 8 h 16"/>
                <a:gd name="T6" fmla="*/ 7 w 7"/>
                <a:gd name="T7" fmla="*/ 16 h 16"/>
                <a:gd name="T8" fmla="*/ 3 w 7"/>
                <a:gd name="T9" fmla="*/ 11 h 16"/>
                <a:gd name="T10" fmla="*/ 0 w 7"/>
                <a:gd name="T11" fmla="*/ 0 h 16"/>
                <a:gd name="T12" fmla="*/ 6 w 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6" y="7"/>
                  </a:moveTo>
                  <a:lnTo>
                    <a:pt x="6" y="7"/>
                  </a:lnTo>
                  <a:cubicBezTo>
                    <a:pt x="6" y="7"/>
                    <a:pt x="6" y="8"/>
                    <a:pt x="6" y="8"/>
                  </a:cubicBezTo>
                  <a:cubicBezTo>
                    <a:pt x="6" y="11"/>
                    <a:pt x="7" y="14"/>
                    <a:pt x="7" y="16"/>
                  </a:cubicBezTo>
                  <a:cubicBezTo>
                    <a:pt x="6" y="14"/>
                    <a:pt x="5" y="13"/>
                    <a:pt x="3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3" y="2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6" name="Freeform 1312"/>
            <p:cNvSpPr>
              <a:spLocks/>
            </p:cNvSpPr>
            <p:nvPr userDrawn="1"/>
          </p:nvSpPr>
          <p:spPr bwMode="auto">
            <a:xfrm>
              <a:off x="321" y="194"/>
              <a:ext cx="7" cy="2"/>
            </a:xfrm>
            <a:custGeom>
              <a:avLst/>
              <a:gdLst>
                <a:gd name="T0" fmla="*/ 0 w 16"/>
                <a:gd name="T1" fmla="*/ 1 h 5"/>
                <a:gd name="T2" fmla="*/ 0 w 16"/>
                <a:gd name="T3" fmla="*/ 1 h 5"/>
                <a:gd name="T4" fmla="*/ 16 w 16"/>
                <a:gd name="T5" fmla="*/ 5 h 5"/>
                <a:gd name="T6" fmla="*/ 7 w 16"/>
                <a:gd name="T7" fmla="*/ 5 h 5"/>
                <a:gd name="T8" fmla="*/ 0 w 1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0" y="1"/>
                  </a:moveTo>
                  <a:lnTo>
                    <a:pt x="0" y="1"/>
                  </a:lnTo>
                  <a:cubicBezTo>
                    <a:pt x="5" y="0"/>
                    <a:pt x="12" y="1"/>
                    <a:pt x="16" y="5"/>
                  </a:cubicBezTo>
                  <a:cubicBezTo>
                    <a:pt x="13" y="5"/>
                    <a:pt x="10" y="5"/>
                    <a:pt x="7" y="5"/>
                  </a:cubicBezTo>
                  <a:cubicBezTo>
                    <a:pt x="5" y="4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7" name="Freeform 1313"/>
            <p:cNvSpPr>
              <a:spLocks/>
            </p:cNvSpPr>
            <p:nvPr userDrawn="1"/>
          </p:nvSpPr>
          <p:spPr bwMode="auto">
            <a:xfrm>
              <a:off x="324" y="191"/>
              <a:ext cx="6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15 w 15"/>
                <a:gd name="T5" fmla="*/ 11 h 11"/>
                <a:gd name="T6" fmla="*/ 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lnTo>
                    <a:pt x="0" y="0"/>
                  </a:lnTo>
                  <a:cubicBezTo>
                    <a:pt x="6" y="1"/>
                    <a:pt x="12" y="6"/>
                    <a:pt x="15" y="11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8" name="Freeform 1314"/>
            <p:cNvSpPr>
              <a:spLocks/>
            </p:cNvSpPr>
            <p:nvPr userDrawn="1"/>
          </p:nvSpPr>
          <p:spPr bwMode="auto">
            <a:xfrm>
              <a:off x="330" y="198"/>
              <a:ext cx="2" cy="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2 w 3"/>
                <a:gd name="T9" fmla="*/ 0 h 3"/>
                <a:gd name="T10" fmla="*/ 3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9" name="Freeform 1315"/>
            <p:cNvSpPr>
              <a:spLocks/>
            </p:cNvSpPr>
            <p:nvPr userDrawn="1"/>
          </p:nvSpPr>
          <p:spPr bwMode="auto">
            <a:xfrm>
              <a:off x="319" y="197"/>
              <a:ext cx="24" cy="3"/>
            </a:xfrm>
            <a:custGeom>
              <a:avLst/>
              <a:gdLst>
                <a:gd name="T0" fmla="*/ 27 w 54"/>
                <a:gd name="T1" fmla="*/ 1 h 6"/>
                <a:gd name="T2" fmla="*/ 27 w 54"/>
                <a:gd name="T3" fmla="*/ 1 h 6"/>
                <a:gd name="T4" fmla="*/ 0 w 54"/>
                <a:gd name="T5" fmla="*/ 6 h 6"/>
                <a:gd name="T6" fmla="*/ 0 w 54"/>
                <a:gd name="T7" fmla="*/ 4 h 6"/>
                <a:gd name="T8" fmla="*/ 27 w 54"/>
                <a:gd name="T9" fmla="*/ 0 h 6"/>
                <a:gd name="T10" fmla="*/ 54 w 54"/>
                <a:gd name="T11" fmla="*/ 4 h 6"/>
                <a:gd name="T12" fmla="*/ 54 w 54"/>
                <a:gd name="T13" fmla="*/ 6 h 6"/>
                <a:gd name="T14" fmla="*/ 27 w 5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6"/>
                  </a:cubicBezTo>
                  <a:lnTo>
                    <a:pt x="0" y="4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4"/>
                  </a:cubicBezTo>
                  <a:lnTo>
                    <a:pt x="54" y="6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0" name="Freeform 1316"/>
            <p:cNvSpPr>
              <a:spLocks/>
            </p:cNvSpPr>
            <p:nvPr userDrawn="1"/>
          </p:nvSpPr>
          <p:spPr bwMode="auto">
            <a:xfrm>
              <a:off x="329" y="171"/>
              <a:ext cx="2" cy="16"/>
            </a:xfrm>
            <a:custGeom>
              <a:avLst/>
              <a:gdLst>
                <a:gd name="T0" fmla="*/ 4 w 4"/>
                <a:gd name="T1" fmla="*/ 31 h 35"/>
                <a:gd name="T2" fmla="*/ 4 w 4"/>
                <a:gd name="T3" fmla="*/ 31 h 35"/>
                <a:gd name="T4" fmla="*/ 2 w 4"/>
                <a:gd name="T5" fmla="*/ 35 h 35"/>
                <a:gd name="T6" fmla="*/ 0 w 4"/>
                <a:gd name="T7" fmla="*/ 0 h 35"/>
                <a:gd name="T8" fmla="*/ 2 w 4"/>
                <a:gd name="T9" fmla="*/ 1 h 35"/>
                <a:gd name="T10" fmla="*/ 1 w 4"/>
                <a:gd name="T11" fmla="*/ 3 h 35"/>
                <a:gd name="T12" fmla="*/ 2 w 4"/>
                <a:gd name="T13" fmla="*/ 6 h 35"/>
                <a:gd name="T14" fmla="*/ 1 w 4"/>
                <a:gd name="T15" fmla="*/ 9 h 35"/>
                <a:gd name="T16" fmla="*/ 3 w 4"/>
                <a:gd name="T17" fmla="*/ 12 h 35"/>
                <a:gd name="T18" fmla="*/ 1 w 4"/>
                <a:gd name="T19" fmla="*/ 14 h 35"/>
                <a:gd name="T20" fmla="*/ 3 w 4"/>
                <a:gd name="T21" fmla="*/ 17 h 35"/>
                <a:gd name="T22" fmla="*/ 2 w 4"/>
                <a:gd name="T23" fmla="*/ 19 h 35"/>
                <a:gd name="T24" fmla="*/ 3 w 4"/>
                <a:gd name="T25" fmla="*/ 22 h 35"/>
                <a:gd name="T26" fmla="*/ 2 w 4"/>
                <a:gd name="T27" fmla="*/ 24 h 35"/>
                <a:gd name="T28" fmla="*/ 3 w 4"/>
                <a:gd name="T29" fmla="*/ 26 h 35"/>
                <a:gd name="T30" fmla="*/ 2 w 4"/>
                <a:gd name="T31" fmla="*/ 28 h 35"/>
                <a:gd name="T32" fmla="*/ 4 w 4"/>
                <a:gd name="T3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4" y="31"/>
                  </a:moveTo>
                  <a:lnTo>
                    <a:pt x="4" y="31"/>
                  </a:lnTo>
                  <a:cubicBezTo>
                    <a:pt x="3" y="32"/>
                    <a:pt x="3" y="33"/>
                    <a:pt x="2" y="35"/>
                  </a:cubicBezTo>
                  <a:lnTo>
                    <a:pt x="0" y="0"/>
                  </a:ln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3" y="22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1" name="Freeform 1317"/>
            <p:cNvSpPr>
              <a:spLocks/>
            </p:cNvSpPr>
            <p:nvPr userDrawn="1"/>
          </p:nvSpPr>
          <p:spPr bwMode="auto">
            <a:xfrm>
              <a:off x="331" y="171"/>
              <a:ext cx="2" cy="16"/>
            </a:xfrm>
            <a:custGeom>
              <a:avLst/>
              <a:gdLst>
                <a:gd name="T0" fmla="*/ 2 w 4"/>
                <a:gd name="T1" fmla="*/ 1 h 35"/>
                <a:gd name="T2" fmla="*/ 2 w 4"/>
                <a:gd name="T3" fmla="*/ 1 h 35"/>
                <a:gd name="T4" fmla="*/ 4 w 4"/>
                <a:gd name="T5" fmla="*/ 0 h 35"/>
                <a:gd name="T6" fmla="*/ 2 w 4"/>
                <a:gd name="T7" fmla="*/ 35 h 35"/>
                <a:gd name="T8" fmla="*/ 0 w 4"/>
                <a:gd name="T9" fmla="*/ 31 h 35"/>
                <a:gd name="T10" fmla="*/ 2 w 4"/>
                <a:gd name="T11" fmla="*/ 28 h 35"/>
                <a:gd name="T12" fmla="*/ 1 w 4"/>
                <a:gd name="T13" fmla="*/ 26 h 35"/>
                <a:gd name="T14" fmla="*/ 2 w 4"/>
                <a:gd name="T15" fmla="*/ 24 h 35"/>
                <a:gd name="T16" fmla="*/ 1 w 4"/>
                <a:gd name="T17" fmla="*/ 22 h 35"/>
                <a:gd name="T18" fmla="*/ 3 w 4"/>
                <a:gd name="T19" fmla="*/ 19 h 35"/>
                <a:gd name="T20" fmla="*/ 2 w 4"/>
                <a:gd name="T21" fmla="*/ 17 h 35"/>
                <a:gd name="T22" fmla="*/ 3 w 4"/>
                <a:gd name="T23" fmla="*/ 14 h 35"/>
                <a:gd name="T24" fmla="*/ 2 w 4"/>
                <a:gd name="T25" fmla="*/ 12 h 35"/>
                <a:gd name="T26" fmla="*/ 3 w 4"/>
                <a:gd name="T27" fmla="*/ 9 h 35"/>
                <a:gd name="T28" fmla="*/ 2 w 4"/>
                <a:gd name="T29" fmla="*/ 6 h 35"/>
                <a:gd name="T30" fmla="*/ 3 w 4"/>
                <a:gd name="T31" fmla="*/ 3 h 35"/>
                <a:gd name="T32" fmla="*/ 2 w 4"/>
                <a:gd name="T3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2" y="1"/>
                  </a:moveTo>
                  <a:lnTo>
                    <a:pt x="2" y="1"/>
                  </a:lnTo>
                  <a:cubicBezTo>
                    <a:pt x="3" y="1"/>
                    <a:pt x="3" y="1"/>
                    <a:pt x="4" y="0"/>
                  </a:cubicBezTo>
                  <a:lnTo>
                    <a:pt x="2" y="35"/>
                  </a:lnTo>
                  <a:cubicBezTo>
                    <a:pt x="2" y="33"/>
                    <a:pt x="1" y="32"/>
                    <a:pt x="0" y="31"/>
                  </a:cubicBezTo>
                  <a:cubicBezTo>
                    <a:pt x="1" y="30"/>
                    <a:pt x="2" y="29"/>
                    <a:pt x="2" y="28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2" y="21"/>
                    <a:pt x="3" y="20"/>
                    <a:pt x="3" y="19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2" name="Freeform 1318"/>
            <p:cNvSpPr>
              <a:spLocks/>
            </p:cNvSpPr>
            <p:nvPr userDrawn="1"/>
          </p:nvSpPr>
          <p:spPr bwMode="auto">
            <a:xfrm>
              <a:off x="319" y="200"/>
              <a:ext cx="24" cy="2"/>
            </a:xfrm>
            <a:custGeom>
              <a:avLst/>
              <a:gdLst>
                <a:gd name="T0" fmla="*/ 27 w 54"/>
                <a:gd name="T1" fmla="*/ 1 h 4"/>
                <a:gd name="T2" fmla="*/ 27 w 54"/>
                <a:gd name="T3" fmla="*/ 1 h 4"/>
                <a:gd name="T4" fmla="*/ 0 w 54"/>
                <a:gd name="T5" fmla="*/ 4 h 4"/>
                <a:gd name="T6" fmla="*/ 0 w 54"/>
                <a:gd name="T7" fmla="*/ 3 h 4"/>
                <a:gd name="T8" fmla="*/ 27 w 54"/>
                <a:gd name="T9" fmla="*/ 0 h 4"/>
                <a:gd name="T10" fmla="*/ 54 w 54"/>
                <a:gd name="T11" fmla="*/ 3 h 4"/>
                <a:gd name="T12" fmla="*/ 54 w 54"/>
                <a:gd name="T13" fmla="*/ 4 h 4"/>
                <a:gd name="T14" fmla="*/ 27 w 5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">
                  <a:moveTo>
                    <a:pt x="27" y="1"/>
                  </a:moveTo>
                  <a:lnTo>
                    <a:pt x="27" y="1"/>
                  </a:lnTo>
                  <a:cubicBezTo>
                    <a:pt x="15" y="1"/>
                    <a:pt x="4" y="3"/>
                    <a:pt x="0" y="4"/>
                  </a:cubicBezTo>
                  <a:lnTo>
                    <a:pt x="0" y="3"/>
                  </a:lnTo>
                  <a:cubicBezTo>
                    <a:pt x="4" y="1"/>
                    <a:pt x="15" y="0"/>
                    <a:pt x="27" y="0"/>
                  </a:cubicBezTo>
                  <a:cubicBezTo>
                    <a:pt x="39" y="0"/>
                    <a:pt x="49" y="1"/>
                    <a:pt x="54" y="3"/>
                  </a:cubicBezTo>
                  <a:lnTo>
                    <a:pt x="54" y="4"/>
                  </a:lnTo>
                  <a:cubicBezTo>
                    <a:pt x="49" y="3"/>
                    <a:pt x="39" y="1"/>
                    <a:pt x="2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3" name="Freeform 1319"/>
            <p:cNvSpPr>
              <a:spLocks/>
            </p:cNvSpPr>
            <p:nvPr userDrawn="1"/>
          </p:nvSpPr>
          <p:spPr bwMode="auto">
            <a:xfrm>
              <a:off x="330" y="186"/>
              <a:ext cx="2" cy="9"/>
            </a:xfrm>
            <a:custGeom>
              <a:avLst/>
              <a:gdLst>
                <a:gd name="T0" fmla="*/ 5 w 5"/>
                <a:gd name="T1" fmla="*/ 10 h 20"/>
                <a:gd name="T2" fmla="*/ 5 w 5"/>
                <a:gd name="T3" fmla="*/ 10 h 20"/>
                <a:gd name="T4" fmla="*/ 3 w 5"/>
                <a:gd name="T5" fmla="*/ 20 h 20"/>
                <a:gd name="T6" fmla="*/ 0 w 5"/>
                <a:gd name="T7" fmla="*/ 10 h 20"/>
                <a:gd name="T8" fmla="*/ 3 w 5"/>
                <a:gd name="T9" fmla="*/ 0 h 20"/>
                <a:gd name="T10" fmla="*/ 5 w 5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10"/>
                  </a:moveTo>
                  <a:lnTo>
                    <a:pt x="5" y="10"/>
                  </a:lnTo>
                  <a:cubicBezTo>
                    <a:pt x="5" y="14"/>
                    <a:pt x="4" y="17"/>
                    <a:pt x="3" y="20"/>
                  </a:cubicBezTo>
                  <a:cubicBezTo>
                    <a:pt x="1" y="17"/>
                    <a:pt x="0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3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4" name="Freeform 1320"/>
            <p:cNvSpPr>
              <a:spLocks/>
            </p:cNvSpPr>
            <p:nvPr userDrawn="1"/>
          </p:nvSpPr>
          <p:spPr bwMode="auto">
            <a:xfrm>
              <a:off x="327" y="155"/>
              <a:ext cx="8" cy="8"/>
            </a:xfrm>
            <a:custGeom>
              <a:avLst/>
              <a:gdLst>
                <a:gd name="T0" fmla="*/ 11 w 18"/>
                <a:gd name="T1" fmla="*/ 2 h 17"/>
                <a:gd name="T2" fmla="*/ 11 w 18"/>
                <a:gd name="T3" fmla="*/ 2 h 17"/>
                <a:gd name="T4" fmla="*/ 10 w 18"/>
                <a:gd name="T5" fmla="*/ 5 h 17"/>
                <a:gd name="T6" fmla="*/ 18 w 18"/>
                <a:gd name="T7" fmla="*/ 4 h 17"/>
                <a:gd name="T8" fmla="*/ 18 w 18"/>
                <a:gd name="T9" fmla="*/ 12 h 17"/>
                <a:gd name="T10" fmla="*/ 12 w 18"/>
                <a:gd name="T11" fmla="*/ 10 h 17"/>
                <a:gd name="T12" fmla="*/ 13 w 18"/>
                <a:gd name="T13" fmla="*/ 17 h 17"/>
                <a:gd name="T14" fmla="*/ 4 w 18"/>
                <a:gd name="T15" fmla="*/ 17 h 17"/>
                <a:gd name="T16" fmla="*/ 7 w 18"/>
                <a:gd name="T17" fmla="*/ 11 h 17"/>
                <a:gd name="T18" fmla="*/ 0 w 18"/>
                <a:gd name="T19" fmla="*/ 12 h 17"/>
                <a:gd name="T20" fmla="*/ 0 w 18"/>
                <a:gd name="T21" fmla="*/ 4 h 17"/>
                <a:gd name="T22" fmla="*/ 6 w 18"/>
                <a:gd name="T23" fmla="*/ 6 h 17"/>
                <a:gd name="T24" fmla="*/ 4 w 18"/>
                <a:gd name="T25" fmla="*/ 0 h 17"/>
                <a:gd name="T26" fmla="*/ 13 w 18"/>
                <a:gd name="T27" fmla="*/ 0 h 17"/>
                <a:gd name="T28" fmla="*/ 11 w 18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1" y="2"/>
                  </a:moveTo>
                  <a:lnTo>
                    <a:pt x="11" y="2"/>
                  </a:lnTo>
                  <a:cubicBezTo>
                    <a:pt x="11" y="3"/>
                    <a:pt x="10" y="4"/>
                    <a:pt x="10" y="5"/>
                  </a:cubicBezTo>
                  <a:cubicBezTo>
                    <a:pt x="11" y="9"/>
                    <a:pt x="17" y="4"/>
                    <a:pt x="18" y="4"/>
                  </a:cubicBezTo>
                  <a:lnTo>
                    <a:pt x="18" y="12"/>
                  </a:lnTo>
                  <a:cubicBezTo>
                    <a:pt x="16" y="11"/>
                    <a:pt x="14" y="9"/>
                    <a:pt x="12" y="10"/>
                  </a:cubicBezTo>
                  <a:cubicBezTo>
                    <a:pt x="8" y="10"/>
                    <a:pt x="12" y="16"/>
                    <a:pt x="13" y="17"/>
                  </a:cubicBezTo>
                  <a:lnTo>
                    <a:pt x="4" y="17"/>
                  </a:lnTo>
                  <a:cubicBezTo>
                    <a:pt x="5" y="16"/>
                    <a:pt x="7" y="13"/>
                    <a:pt x="7" y="11"/>
                  </a:cubicBezTo>
                  <a:cubicBezTo>
                    <a:pt x="7" y="7"/>
                    <a:pt x="1" y="12"/>
                    <a:pt x="0" y="12"/>
                  </a:cubicBezTo>
                  <a:lnTo>
                    <a:pt x="0" y="4"/>
                  </a:lnTo>
                  <a:cubicBezTo>
                    <a:pt x="1" y="5"/>
                    <a:pt x="4" y="7"/>
                    <a:pt x="6" y="6"/>
                  </a:cubicBezTo>
                  <a:cubicBezTo>
                    <a:pt x="10" y="6"/>
                    <a:pt x="5" y="1"/>
                    <a:pt x="4" y="0"/>
                  </a:cubicBezTo>
                  <a:lnTo>
                    <a:pt x="13" y="0"/>
                  </a:lnTo>
                  <a:cubicBezTo>
                    <a:pt x="12" y="1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5" name="Freeform 1321"/>
            <p:cNvSpPr>
              <a:spLocks/>
            </p:cNvSpPr>
            <p:nvPr userDrawn="1"/>
          </p:nvSpPr>
          <p:spPr bwMode="auto">
            <a:xfrm>
              <a:off x="328" y="164"/>
              <a:ext cx="6" cy="6"/>
            </a:xfrm>
            <a:custGeom>
              <a:avLst/>
              <a:gdLst>
                <a:gd name="T0" fmla="*/ 7 w 13"/>
                <a:gd name="T1" fmla="*/ 0 h 14"/>
                <a:gd name="T2" fmla="*/ 7 w 13"/>
                <a:gd name="T3" fmla="*/ 0 h 14"/>
                <a:gd name="T4" fmla="*/ 13 w 13"/>
                <a:gd name="T5" fmla="*/ 7 h 14"/>
                <a:gd name="T6" fmla="*/ 7 w 13"/>
                <a:gd name="T7" fmla="*/ 14 h 14"/>
                <a:gd name="T8" fmla="*/ 0 w 13"/>
                <a:gd name="T9" fmla="*/ 7 h 14"/>
                <a:gd name="T10" fmla="*/ 7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lnTo>
                    <a:pt x="7" y="0"/>
                  </a:ln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6" name="Freeform 1322"/>
            <p:cNvSpPr>
              <a:spLocks/>
            </p:cNvSpPr>
            <p:nvPr userDrawn="1"/>
          </p:nvSpPr>
          <p:spPr bwMode="auto">
            <a:xfrm>
              <a:off x="330" y="181"/>
              <a:ext cx="2" cy="2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2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0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7" name="Freeform 1323"/>
            <p:cNvSpPr>
              <a:spLocks/>
            </p:cNvSpPr>
            <p:nvPr userDrawn="1"/>
          </p:nvSpPr>
          <p:spPr bwMode="auto">
            <a:xfrm>
              <a:off x="330" y="183"/>
              <a:ext cx="2" cy="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0 h 4"/>
                <a:gd name="T4" fmla="*/ 3 w 3"/>
                <a:gd name="T5" fmla="*/ 2 h 4"/>
                <a:gd name="T6" fmla="*/ 2 w 3"/>
                <a:gd name="T7" fmla="*/ 4 h 4"/>
                <a:gd name="T8" fmla="*/ 0 w 3"/>
                <a:gd name="T9" fmla="*/ 2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8" name="Freeform 1324"/>
            <p:cNvSpPr>
              <a:spLocks/>
            </p:cNvSpPr>
            <p:nvPr userDrawn="1"/>
          </p:nvSpPr>
          <p:spPr bwMode="auto">
            <a:xfrm>
              <a:off x="330" y="179"/>
              <a:ext cx="2" cy="2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2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2 w 3"/>
                <a:gd name="T11" fmla="*/ 4 h 4"/>
                <a:gd name="T12" fmla="*/ 0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9" name="Freeform 1325"/>
            <p:cNvSpPr>
              <a:spLocks/>
            </p:cNvSpPr>
            <p:nvPr userDrawn="1"/>
          </p:nvSpPr>
          <p:spPr bwMode="auto">
            <a:xfrm>
              <a:off x="330" y="177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0" name="Freeform 1326"/>
            <p:cNvSpPr>
              <a:spLocks/>
            </p:cNvSpPr>
            <p:nvPr userDrawn="1"/>
          </p:nvSpPr>
          <p:spPr bwMode="auto">
            <a:xfrm>
              <a:off x="330" y="175"/>
              <a:ext cx="2" cy="1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1" name="Freeform 1327"/>
            <p:cNvSpPr>
              <a:spLocks/>
            </p:cNvSpPr>
            <p:nvPr userDrawn="1"/>
          </p:nvSpPr>
          <p:spPr bwMode="auto">
            <a:xfrm>
              <a:off x="330" y="172"/>
              <a:ext cx="2" cy="2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0 w 5"/>
                <a:gd name="T9" fmla="*/ 2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2" name="Freeform 1328"/>
            <p:cNvSpPr>
              <a:spLocks/>
            </p:cNvSpPr>
            <p:nvPr userDrawn="1"/>
          </p:nvSpPr>
          <p:spPr bwMode="auto">
            <a:xfrm>
              <a:off x="233" y="181"/>
              <a:ext cx="98" cy="48"/>
            </a:xfrm>
            <a:custGeom>
              <a:avLst/>
              <a:gdLst>
                <a:gd name="T0" fmla="*/ 208 w 220"/>
                <a:gd name="T1" fmla="*/ 57 h 105"/>
                <a:gd name="T2" fmla="*/ 208 w 220"/>
                <a:gd name="T3" fmla="*/ 57 h 105"/>
                <a:gd name="T4" fmla="*/ 159 w 220"/>
                <a:gd name="T5" fmla="*/ 81 h 105"/>
                <a:gd name="T6" fmla="*/ 99 w 220"/>
                <a:gd name="T7" fmla="*/ 81 h 105"/>
                <a:gd name="T8" fmla="*/ 63 w 220"/>
                <a:gd name="T9" fmla="*/ 68 h 105"/>
                <a:gd name="T10" fmla="*/ 63 w 220"/>
                <a:gd name="T11" fmla="*/ 22 h 105"/>
                <a:gd name="T12" fmla="*/ 41 w 220"/>
                <a:gd name="T13" fmla="*/ 31 h 105"/>
                <a:gd name="T14" fmla="*/ 39 w 220"/>
                <a:gd name="T15" fmla="*/ 39 h 105"/>
                <a:gd name="T16" fmla="*/ 47 w 220"/>
                <a:gd name="T17" fmla="*/ 74 h 105"/>
                <a:gd name="T18" fmla="*/ 38 w 220"/>
                <a:gd name="T19" fmla="*/ 93 h 105"/>
                <a:gd name="T20" fmla="*/ 42 w 220"/>
                <a:gd name="T21" fmla="*/ 105 h 105"/>
                <a:gd name="T22" fmla="*/ 27 w 220"/>
                <a:gd name="T23" fmla="*/ 85 h 105"/>
                <a:gd name="T24" fmla="*/ 33 w 220"/>
                <a:gd name="T25" fmla="*/ 72 h 105"/>
                <a:gd name="T26" fmla="*/ 11 w 220"/>
                <a:gd name="T27" fmla="*/ 77 h 105"/>
                <a:gd name="T28" fmla="*/ 9 w 220"/>
                <a:gd name="T29" fmla="*/ 87 h 105"/>
                <a:gd name="T30" fmla="*/ 0 w 220"/>
                <a:gd name="T31" fmla="*/ 74 h 105"/>
                <a:gd name="T32" fmla="*/ 11 w 220"/>
                <a:gd name="T33" fmla="*/ 65 h 105"/>
                <a:gd name="T34" fmla="*/ 20 w 220"/>
                <a:gd name="T35" fmla="*/ 63 h 105"/>
                <a:gd name="T36" fmla="*/ 9 w 220"/>
                <a:gd name="T37" fmla="*/ 38 h 105"/>
                <a:gd name="T38" fmla="*/ 33 w 220"/>
                <a:gd name="T39" fmla="*/ 23 h 105"/>
                <a:gd name="T40" fmla="*/ 40 w 220"/>
                <a:gd name="T41" fmla="*/ 16 h 105"/>
                <a:gd name="T42" fmla="*/ 61 w 220"/>
                <a:gd name="T43" fmla="*/ 2 h 105"/>
                <a:gd name="T44" fmla="*/ 74 w 220"/>
                <a:gd name="T45" fmla="*/ 10 h 105"/>
                <a:gd name="T46" fmla="*/ 84 w 220"/>
                <a:gd name="T47" fmla="*/ 16 h 105"/>
                <a:gd name="T48" fmla="*/ 81 w 220"/>
                <a:gd name="T49" fmla="*/ 42 h 105"/>
                <a:gd name="T50" fmla="*/ 76 w 220"/>
                <a:gd name="T51" fmla="*/ 63 h 105"/>
                <a:gd name="T52" fmla="*/ 101 w 220"/>
                <a:gd name="T53" fmla="*/ 79 h 105"/>
                <a:gd name="T54" fmla="*/ 143 w 220"/>
                <a:gd name="T55" fmla="*/ 79 h 105"/>
                <a:gd name="T56" fmla="*/ 188 w 220"/>
                <a:gd name="T57" fmla="*/ 51 h 105"/>
                <a:gd name="T58" fmla="*/ 191 w 220"/>
                <a:gd name="T59" fmla="*/ 48 h 105"/>
                <a:gd name="T60" fmla="*/ 220 w 220"/>
                <a:gd name="T61" fmla="*/ 45 h 105"/>
                <a:gd name="T62" fmla="*/ 208 w 220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" h="105">
                  <a:moveTo>
                    <a:pt x="208" y="57"/>
                  </a:moveTo>
                  <a:lnTo>
                    <a:pt x="208" y="57"/>
                  </a:lnTo>
                  <a:cubicBezTo>
                    <a:pt x="199" y="66"/>
                    <a:pt x="179" y="77"/>
                    <a:pt x="159" y="81"/>
                  </a:cubicBezTo>
                  <a:cubicBezTo>
                    <a:pt x="143" y="84"/>
                    <a:pt x="111" y="82"/>
                    <a:pt x="99" y="81"/>
                  </a:cubicBezTo>
                  <a:cubicBezTo>
                    <a:pt x="84" y="80"/>
                    <a:pt x="70" y="76"/>
                    <a:pt x="63" y="68"/>
                  </a:cubicBezTo>
                  <a:cubicBezTo>
                    <a:pt x="50" y="54"/>
                    <a:pt x="71" y="36"/>
                    <a:pt x="63" y="22"/>
                  </a:cubicBezTo>
                  <a:cubicBezTo>
                    <a:pt x="56" y="26"/>
                    <a:pt x="51" y="30"/>
                    <a:pt x="41" y="31"/>
                  </a:cubicBezTo>
                  <a:cubicBezTo>
                    <a:pt x="40" y="33"/>
                    <a:pt x="39" y="37"/>
                    <a:pt x="39" y="39"/>
                  </a:cubicBezTo>
                  <a:cubicBezTo>
                    <a:pt x="35" y="55"/>
                    <a:pt x="51" y="58"/>
                    <a:pt x="47" y="74"/>
                  </a:cubicBezTo>
                  <a:cubicBezTo>
                    <a:pt x="45" y="82"/>
                    <a:pt x="40" y="84"/>
                    <a:pt x="38" y="93"/>
                  </a:cubicBezTo>
                  <a:cubicBezTo>
                    <a:pt x="38" y="93"/>
                    <a:pt x="37" y="100"/>
                    <a:pt x="42" y="105"/>
                  </a:cubicBezTo>
                  <a:cubicBezTo>
                    <a:pt x="30" y="105"/>
                    <a:pt x="23" y="95"/>
                    <a:pt x="27" y="85"/>
                  </a:cubicBezTo>
                  <a:cubicBezTo>
                    <a:pt x="29" y="81"/>
                    <a:pt x="33" y="77"/>
                    <a:pt x="33" y="72"/>
                  </a:cubicBezTo>
                  <a:cubicBezTo>
                    <a:pt x="27" y="81"/>
                    <a:pt x="21" y="80"/>
                    <a:pt x="11" y="77"/>
                  </a:cubicBezTo>
                  <a:cubicBezTo>
                    <a:pt x="7" y="76"/>
                    <a:pt x="6" y="82"/>
                    <a:pt x="9" y="87"/>
                  </a:cubicBezTo>
                  <a:cubicBezTo>
                    <a:pt x="2" y="83"/>
                    <a:pt x="0" y="77"/>
                    <a:pt x="0" y="74"/>
                  </a:cubicBezTo>
                  <a:cubicBezTo>
                    <a:pt x="0" y="67"/>
                    <a:pt x="6" y="63"/>
                    <a:pt x="11" y="65"/>
                  </a:cubicBezTo>
                  <a:cubicBezTo>
                    <a:pt x="14" y="65"/>
                    <a:pt x="20" y="69"/>
                    <a:pt x="20" y="63"/>
                  </a:cubicBezTo>
                  <a:cubicBezTo>
                    <a:pt x="21" y="53"/>
                    <a:pt x="6" y="54"/>
                    <a:pt x="9" y="38"/>
                  </a:cubicBezTo>
                  <a:cubicBezTo>
                    <a:pt x="11" y="29"/>
                    <a:pt x="20" y="25"/>
                    <a:pt x="33" y="23"/>
                  </a:cubicBezTo>
                  <a:cubicBezTo>
                    <a:pt x="35" y="22"/>
                    <a:pt x="38" y="19"/>
                    <a:pt x="40" y="16"/>
                  </a:cubicBezTo>
                  <a:cubicBezTo>
                    <a:pt x="48" y="3"/>
                    <a:pt x="56" y="0"/>
                    <a:pt x="61" y="2"/>
                  </a:cubicBezTo>
                  <a:cubicBezTo>
                    <a:pt x="66" y="5"/>
                    <a:pt x="69" y="8"/>
                    <a:pt x="74" y="10"/>
                  </a:cubicBezTo>
                  <a:cubicBezTo>
                    <a:pt x="77" y="12"/>
                    <a:pt x="81" y="13"/>
                    <a:pt x="84" y="16"/>
                  </a:cubicBezTo>
                  <a:cubicBezTo>
                    <a:pt x="89" y="24"/>
                    <a:pt x="84" y="35"/>
                    <a:pt x="81" y="42"/>
                  </a:cubicBezTo>
                  <a:cubicBezTo>
                    <a:pt x="79" y="47"/>
                    <a:pt x="74" y="56"/>
                    <a:pt x="76" y="63"/>
                  </a:cubicBezTo>
                  <a:cubicBezTo>
                    <a:pt x="78" y="72"/>
                    <a:pt x="92" y="77"/>
                    <a:pt x="101" y="79"/>
                  </a:cubicBezTo>
                  <a:cubicBezTo>
                    <a:pt x="108" y="81"/>
                    <a:pt x="130" y="82"/>
                    <a:pt x="143" y="79"/>
                  </a:cubicBezTo>
                  <a:cubicBezTo>
                    <a:pt x="155" y="76"/>
                    <a:pt x="182" y="61"/>
                    <a:pt x="188" y="5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0" y="44"/>
                    <a:pt x="220" y="45"/>
                    <a:pt x="220" y="45"/>
                  </a:cubicBezTo>
                  <a:cubicBezTo>
                    <a:pt x="220" y="45"/>
                    <a:pt x="216" y="49"/>
                    <a:pt x="208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3" name="Freeform 1329"/>
            <p:cNvSpPr>
              <a:spLocks/>
            </p:cNvSpPr>
            <p:nvPr userDrawn="1"/>
          </p:nvSpPr>
          <p:spPr bwMode="auto">
            <a:xfrm>
              <a:off x="298" y="203"/>
              <a:ext cx="25" cy="14"/>
            </a:xfrm>
            <a:custGeom>
              <a:avLst/>
              <a:gdLst>
                <a:gd name="T0" fmla="*/ 45 w 55"/>
                <a:gd name="T1" fmla="*/ 3 h 32"/>
                <a:gd name="T2" fmla="*/ 45 w 55"/>
                <a:gd name="T3" fmla="*/ 3 h 32"/>
                <a:gd name="T4" fmla="*/ 55 w 55"/>
                <a:gd name="T5" fmla="*/ 0 h 32"/>
                <a:gd name="T6" fmla="*/ 0 w 55"/>
                <a:gd name="T7" fmla="*/ 32 h 32"/>
                <a:gd name="T8" fmla="*/ 45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5" y="3"/>
                  </a:moveTo>
                  <a:lnTo>
                    <a:pt x="45" y="3"/>
                  </a:lnTo>
                  <a:cubicBezTo>
                    <a:pt x="48" y="1"/>
                    <a:pt x="55" y="0"/>
                    <a:pt x="55" y="0"/>
                  </a:cubicBezTo>
                  <a:cubicBezTo>
                    <a:pt x="49" y="10"/>
                    <a:pt x="21" y="28"/>
                    <a:pt x="0" y="32"/>
                  </a:cubicBezTo>
                  <a:cubicBezTo>
                    <a:pt x="11" y="29"/>
                    <a:pt x="38" y="15"/>
                    <a:pt x="4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4" name="Freeform 1330"/>
            <p:cNvSpPr>
              <a:spLocks/>
            </p:cNvSpPr>
            <p:nvPr userDrawn="1"/>
          </p:nvSpPr>
          <p:spPr bwMode="auto">
            <a:xfrm>
              <a:off x="302" y="202"/>
              <a:ext cx="26" cy="15"/>
            </a:xfrm>
            <a:custGeom>
              <a:avLst/>
              <a:gdLst>
                <a:gd name="T0" fmla="*/ 59 w 59"/>
                <a:gd name="T1" fmla="*/ 0 h 33"/>
                <a:gd name="T2" fmla="*/ 59 w 59"/>
                <a:gd name="T3" fmla="*/ 0 h 33"/>
                <a:gd name="T4" fmla="*/ 0 w 59"/>
                <a:gd name="T5" fmla="*/ 33 h 33"/>
                <a:gd name="T6" fmla="*/ 50 w 59"/>
                <a:gd name="T7" fmla="*/ 1 h 33"/>
                <a:gd name="T8" fmla="*/ 59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9" y="0"/>
                  </a:moveTo>
                  <a:lnTo>
                    <a:pt x="59" y="0"/>
                  </a:lnTo>
                  <a:cubicBezTo>
                    <a:pt x="52" y="13"/>
                    <a:pt x="25" y="29"/>
                    <a:pt x="0" y="33"/>
                  </a:cubicBezTo>
                  <a:cubicBezTo>
                    <a:pt x="24" y="25"/>
                    <a:pt x="45" y="11"/>
                    <a:pt x="50" y="1"/>
                  </a:cubicBezTo>
                  <a:cubicBezTo>
                    <a:pt x="54" y="0"/>
                    <a:pt x="56" y="0"/>
                    <a:pt x="5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5" name="Freeform 1331"/>
            <p:cNvSpPr>
              <a:spLocks/>
            </p:cNvSpPr>
            <p:nvPr userDrawn="1"/>
          </p:nvSpPr>
          <p:spPr bwMode="auto">
            <a:xfrm>
              <a:off x="235" y="195"/>
              <a:ext cx="18" cy="32"/>
            </a:xfrm>
            <a:custGeom>
              <a:avLst/>
              <a:gdLst>
                <a:gd name="T0" fmla="*/ 26 w 41"/>
                <a:gd name="T1" fmla="*/ 1 h 70"/>
                <a:gd name="T2" fmla="*/ 26 w 41"/>
                <a:gd name="T3" fmla="*/ 1 h 70"/>
                <a:gd name="T4" fmla="*/ 28 w 41"/>
                <a:gd name="T5" fmla="*/ 0 h 70"/>
                <a:gd name="T6" fmla="*/ 27 w 41"/>
                <a:gd name="T7" fmla="*/ 13 h 70"/>
                <a:gd name="T8" fmla="*/ 30 w 41"/>
                <a:gd name="T9" fmla="*/ 0 h 70"/>
                <a:gd name="T10" fmla="*/ 33 w 41"/>
                <a:gd name="T11" fmla="*/ 0 h 70"/>
                <a:gd name="T12" fmla="*/ 34 w 41"/>
                <a:gd name="T13" fmla="*/ 24 h 70"/>
                <a:gd name="T14" fmla="*/ 36 w 41"/>
                <a:gd name="T15" fmla="*/ 49 h 70"/>
                <a:gd name="T16" fmla="*/ 32 w 41"/>
                <a:gd name="T17" fmla="*/ 70 h 70"/>
                <a:gd name="T18" fmla="*/ 28 w 41"/>
                <a:gd name="T19" fmla="*/ 47 h 70"/>
                <a:gd name="T20" fmla="*/ 28 w 41"/>
                <a:gd name="T21" fmla="*/ 33 h 70"/>
                <a:gd name="T22" fmla="*/ 17 w 41"/>
                <a:gd name="T23" fmla="*/ 45 h 70"/>
                <a:gd name="T24" fmla="*/ 0 w 41"/>
                <a:gd name="T25" fmla="*/ 46 h 70"/>
                <a:gd name="T26" fmla="*/ 11 w 41"/>
                <a:gd name="T27" fmla="*/ 41 h 70"/>
                <a:gd name="T28" fmla="*/ 20 w 41"/>
                <a:gd name="T29" fmla="*/ 21 h 70"/>
                <a:gd name="T30" fmla="*/ 15 w 41"/>
                <a:gd name="T31" fmla="*/ 3 h 70"/>
                <a:gd name="T32" fmla="*/ 16 w 41"/>
                <a:gd name="T33" fmla="*/ 13 h 70"/>
                <a:gd name="T34" fmla="*/ 18 w 41"/>
                <a:gd name="T35" fmla="*/ 2 h 70"/>
                <a:gd name="T36" fmla="*/ 20 w 41"/>
                <a:gd name="T37" fmla="*/ 2 h 70"/>
                <a:gd name="T38" fmla="*/ 20 w 41"/>
                <a:gd name="T39" fmla="*/ 13 h 70"/>
                <a:gd name="T40" fmla="*/ 21 w 41"/>
                <a:gd name="T41" fmla="*/ 1 h 70"/>
                <a:gd name="T42" fmla="*/ 23 w 41"/>
                <a:gd name="T43" fmla="*/ 1 h 70"/>
                <a:gd name="T44" fmla="*/ 24 w 41"/>
                <a:gd name="T45" fmla="*/ 13 h 70"/>
                <a:gd name="T46" fmla="*/ 2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26" y="1"/>
                  </a:moveTo>
                  <a:lnTo>
                    <a:pt x="26" y="1"/>
                  </a:lnTo>
                  <a:lnTo>
                    <a:pt x="28" y="0"/>
                  </a:lnTo>
                  <a:cubicBezTo>
                    <a:pt x="26" y="4"/>
                    <a:pt x="26" y="8"/>
                    <a:pt x="27" y="13"/>
                  </a:cubicBezTo>
                  <a:cubicBezTo>
                    <a:pt x="27" y="7"/>
                    <a:pt x="29" y="2"/>
                    <a:pt x="30" y="0"/>
                  </a:cubicBezTo>
                  <a:cubicBezTo>
                    <a:pt x="31" y="0"/>
                    <a:pt x="33" y="0"/>
                    <a:pt x="33" y="0"/>
                  </a:cubicBezTo>
                  <a:cubicBezTo>
                    <a:pt x="28" y="11"/>
                    <a:pt x="30" y="19"/>
                    <a:pt x="34" y="24"/>
                  </a:cubicBezTo>
                  <a:cubicBezTo>
                    <a:pt x="41" y="32"/>
                    <a:pt x="41" y="40"/>
                    <a:pt x="36" y="49"/>
                  </a:cubicBezTo>
                  <a:cubicBezTo>
                    <a:pt x="34" y="53"/>
                    <a:pt x="26" y="63"/>
                    <a:pt x="32" y="70"/>
                  </a:cubicBezTo>
                  <a:cubicBezTo>
                    <a:pt x="18" y="63"/>
                    <a:pt x="24" y="51"/>
                    <a:pt x="28" y="47"/>
                  </a:cubicBezTo>
                  <a:cubicBezTo>
                    <a:pt x="31" y="43"/>
                    <a:pt x="31" y="36"/>
                    <a:pt x="28" y="33"/>
                  </a:cubicBezTo>
                  <a:cubicBezTo>
                    <a:pt x="28" y="40"/>
                    <a:pt x="22" y="45"/>
                    <a:pt x="17" y="45"/>
                  </a:cubicBezTo>
                  <a:cubicBezTo>
                    <a:pt x="12" y="45"/>
                    <a:pt x="3" y="38"/>
                    <a:pt x="0" y="46"/>
                  </a:cubicBezTo>
                  <a:cubicBezTo>
                    <a:pt x="0" y="38"/>
                    <a:pt x="6" y="40"/>
                    <a:pt x="11" y="41"/>
                  </a:cubicBezTo>
                  <a:cubicBezTo>
                    <a:pt x="26" y="44"/>
                    <a:pt x="26" y="26"/>
                    <a:pt x="20" y="21"/>
                  </a:cubicBezTo>
                  <a:cubicBezTo>
                    <a:pt x="14" y="16"/>
                    <a:pt x="6" y="9"/>
                    <a:pt x="15" y="3"/>
                  </a:cubicBezTo>
                  <a:cubicBezTo>
                    <a:pt x="14" y="6"/>
                    <a:pt x="14" y="10"/>
                    <a:pt x="16" y="13"/>
                  </a:cubicBezTo>
                  <a:cubicBezTo>
                    <a:pt x="15" y="9"/>
                    <a:pt x="17" y="3"/>
                    <a:pt x="18" y="2"/>
                  </a:cubicBezTo>
                  <a:lnTo>
                    <a:pt x="20" y="2"/>
                  </a:lnTo>
                  <a:cubicBezTo>
                    <a:pt x="18" y="5"/>
                    <a:pt x="18" y="9"/>
                    <a:pt x="20" y="13"/>
                  </a:cubicBezTo>
                  <a:cubicBezTo>
                    <a:pt x="19" y="10"/>
                    <a:pt x="20" y="4"/>
                    <a:pt x="21" y="1"/>
                  </a:cubicBezTo>
                  <a:lnTo>
                    <a:pt x="23" y="1"/>
                  </a:lnTo>
                  <a:cubicBezTo>
                    <a:pt x="22" y="4"/>
                    <a:pt x="22" y="8"/>
                    <a:pt x="24" y="13"/>
                  </a:cubicBezTo>
                  <a:cubicBezTo>
                    <a:pt x="23" y="7"/>
                    <a:pt x="25" y="3"/>
                    <a:pt x="2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6" name="Freeform 1332"/>
            <p:cNvSpPr>
              <a:spLocks/>
            </p:cNvSpPr>
            <p:nvPr userDrawn="1"/>
          </p:nvSpPr>
          <p:spPr bwMode="auto">
            <a:xfrm>
              <a:off x="260" y="190"/>
              <a:ext cx="9" cy="23"/>
            </a:xfrm>
            <a:custGeom>
              <a:avLst/>
              <a:gdLst>
                <a:gd name="T0" fmla="*/ 8 w 21"/>
                <a:gd name="T1" fmla="*/ 0 h 51"/>
                <a:gd name="T2" fmla="*/ 8 w 21"/>
                <a:gd name="T3" fmla="*/ 0 h 51"/>
                <a:gd name="T4" fmla="*/ 10 w 21"/>
                <a:gd name="T5" fmla="*/ 0 h 51"/>
                <a:gd name="T6" fmla="*/ 12 w 21"/>
                <a:gd name="T7" fmla="*/ 11 h 51"/>
                <a:gd name="T8" fmla="*/ 13 w 21"/>
                <a:gd name="T9" fmla="*/ 0 h 51"/>
                <a:gd name="T10" fmla="*/ 8 w 21"/>
                <a:gd name="T11" fmla="*/ 27 h 51"/>
                <a:gd name="T12" fmla="*/ 10 w 21"/>
                <a:gd name="T13" fmla="*/ 51 h 51"/>
                <a:gd name="T14" fmla="*/ 0 w 21"/>
                <a:gd name="T15" fmla="*/ 38 h 51"/>
                <a:gd name="T16" fmla="*/ 3 w 21"/>
                <a:gd name="T17" fmla="*/ 22 h 51"/>
                <a:gd name="T18" fmla="*/ 4 w 21"/>
                <a:gd name="T19" fmla="*/ 1 h 51"/>
                <a:gd name="T20" fmla="*/ 7 w 21"/>
                <a:gd name="T21" fmla="*/ 1 h 51"/>
                <a:gd name="T22" fmla="*/ 9 w 21"/>
                <a:gd name="T23" fmla="*/ 12 h 51"/>
                <a:gd name="T24" fmla="*/ 8 w 21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1">
                  <a:moveTo>
                    <a:pt x="8" y="0"/>
                  </a:moveTo>
                  <a:lnTo>
                    <a:pt x="8" y="0"/>
                  </a:lnTo>
                  <a:cubicBezTo>
                    <a:pt x="9" y="0"/>
                    <a:pt x="10" y="0"/>
                    <a:pt x="10" y="0"/>
                  </a:cubicBezTo>
                  <a:cubicBezTo>
                    <a:pt x="12" y="3"/>
                    <a:pt x="12" y="7"/>
                    <a:pt x="12" y="11"/>
                  </a:cubicBezTo>
                  <a:cubicBezTo>
                    <a:pt x="13" y="7"/>
                    <a:pt x="14" y="4"/>
                    <a:pt x="13" y="0"/>
                  </a:cubicBezTo>
                  <a:cubicBezTo>
                    <a:pt x="21" y="0"/>
                    <a:pt x="12" y="19"/>
                    <a:pt x="8" y="27"/>
                  </a:cubicBezTo>
                  <a:cubicBezTo>
                    <a:pt x="6" y="31"/>
                    <a:pt x="3" y="42"/>
                    <a:pt x="10" y="51"/>
                  </a:cubicBezTo>
                  <a:cubicBezTo>
                    <a:pt x="7" y="49"/>
                    <a:pt x="0" y="42"/>
                    <a:pt x="0" y="38"/>
                  </a:cubicBezTo>
                  <a:cubicBezTo>
                    <a:pt x="0" y="29"/>
                    <a:pt x="2" y="25"/>
                    <a:pt x="3" y="22"/>
                  </a:cubicBezTo>
                  <a:cubicBezTo>
                    <a:pt x="6" y="15"/>
                    <a:pt x="7" y="7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2"/>
                    <a:pt x="9" y="7"/>
                    <a:pt x="9" y="12"/>
                  </a:cubicBezTo>
                  <a:cubicBezTo>
                    <a:pt x="11" y="7"/>
                    <a:pt x="10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7" name="Freeform 1333"/>
            <p:cNvSpPr>
              <a:spLocks/>
            </p:cNvSpPr>
            <p:nvPr userDrawn="1"/>
          </p:nvSpPr>
          <p:spPr bwMode="auto">
            <a:xfrm>
              <a:off x="234" y="187"/>
              <a:ext cx="40" cy="30"/>
            </a:xfrm>
            <a:custGeom>
              <a:avLst/>
              <a:gdLst>
                <a:gd name="T0" fmla="*/ 66 w 90"/>
                <a:gd name="T1" fmla="*/ 1 h 65"/>
                <a:gd name="T2" fmla="*/ 66 w 90"/>
                <a:gd name="T3" fmla="*/ 1 h 65"/>
                <a:gd name="T4" fmla="*/ 75 w 90"/>
                <a:gd name="T5" fmla="*/ 1 h 65"/>
                <a:gd name="T6" fmla="*/ 69 w 90"/>
                <a:gd name="T7" fmla="*/ 48 h 65"/>
                <a:gd name="T8" fmla="*/ 89 w 90"/>
                <a:gd name="T9" fmla="*/ 65 h 65"/>
                <a:gd name="T10" fmla="*/ 67 w 90"/>
                <a:gd name="T11" fmla="*/ 41 h 65"/>
                <a:gd name="T12" fmla="*/ 72 w 90"/>
                <a:gd name="T13" fmla="*/ 4 h 65"/>
                <a:gd name="T14" fmla="*/ 40 w 90"/>
                <a:gd name="T15" fmla="*/ 14 h 65"/>
                <a:gd name="T16" fmla="*/ 11 w 90"/>
                <a:gd name="T17" fmla="*/ 31 h 65"/>
                <a:gd name="T18" fmla="*/ 21 w 90"/>
                <a:gd name="T19" fmla="*/ 42 h 65"/>
                <a:gd name="T20" fmla="*/ 14 w 90"/>
                <a:gd name="T21" fmla="*/ 57 h 65"/>
                <a:gd name="T22" fmla="*/ 0 w 90"/>
                <a:gd name="T23" fmla="*/ 60 h 65"/>
                <a:gd name="T24" fmla="*/ 19 w 90"/>
                <a:gd name="T25" fmla="*/ 52 h 65"/>
                <a:gd name="T26" fmla="*/ 13 w 90"/>
                <a:gd name="T27" fmla="*/ 38 h 65"/>
                <a:gd name="T28" fmla="*/ 8 w 90"/>
                <a:gd name="T29" fmla="*/ 27 h 65"/>
                <a:gd name="T30" fmla="*/ 42 w 90"/>
                <a:gd name="T31" fmla="*/ 10 h 65"/>
                <a:gd name="T32" fmla="*/ 66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66" y="1"/>
                  </a:moveTo>
                  <a:lnTo>
                    <a:pt x="66" y="1"/>
                  </a:lnTo>
                  <a:cubicBezTo>
                    <a:pt x="70" y="0"/>
                    <a:pt x="73" y="0"/>
                    <a:pt x="75" y="1"/>
                  </a:cubicBezTo>
                  <a:cubicBezTo>
                    <a:pt x="90" y="10"/>
                    <a:pt x="68" y="32"/>
                    <a:pt x="69" y="48"/>
                  </a:cubicBezTo>
                  <a:cubicBezTo>
                    <a:pt x="70" y="58"/>
                    <a:pt x="83" y="62"/>
                    <a:pt x="89" y="65"/>
                  </a:cubicBezTo>
                  <a:cubicBezTo>
                    <a:pt x="74" y="63"/>
                    <a:pt x="64" y="55"/>
                    <a:pt x="67" y="41"/>
                  </a:cubicBezTo>
                  <a:cubicBezTo>
                    <a:pt x="68" y="30"/>
                    <a:pt x="85" y="8"/>
                    <a:pt x="72" y="4"/>
                  </a:cubicBezTo>
                  <a:cubicBezTo>
                    <a:pt x="63" y="1"/>
                    <a:pt x="53" y="12"/>
                    <a:pt x="40" y="14"/>
                  </a:cubicBezTo>
                  <a:cubicBezTo>
                    <a:pt x="29" y="16"/>
                    <a:pt x="8" y="16"/>
                    <a:pt x="11" y="31"/>
                  </a:cubicBezTo>
                  <a:cubicBezTo>
                    <a:pt x="12" y="35"/>
                    <a:pt x="18" y="38"/>
                    <a:pt x="21" y="42"/>
                  </a:cubicBezTo>
                  <a:cubicBezTo>
                    <a:pt x="26" y="49"/>
                    <a:pt x="22" y="59"/>
                    <a:pt x="14" y="57"/>
                  </a:cubicBezTo>
                  <a:cubicBezTo>
                    <a:pt x="4" y="54"/>
                    <a:pt x="2" y="55"/>
                    <a:pt x="0" y="60"/>
                  </a:cubicBezTo>
                  <a:cubicBezTo>
                    <a:pt x="1" y="44"/>
                    <a:pt x="16" y="61"/>
                    <a:pt x="19" y="52"/>
                  </a:cubicBezTo>
                  <a:cubicBezTo>
                    <a:pt x="22" y="45"/>
                    <a:pt x="17" y="42"/>
                    <a:pt x="13" y="38"/>
                  </a:cubicBezTo>
                  <a:cubicBezTo>
                    <a:pt x="11" y="36"/>
                    <a:pt x="7" y="32"/>
                    <a:pt x="8" y="27"/>
                  </a:cubicBezTo>
                  <a:cubicBezTo>
                    <a:pt x="10" y="12"/>
                    <a:pt x="30" y="13"/>
                    <a:pt x="42" y="10"/>
                  </a:cubicBezTo>
                  <a:cubicBezTo>
                    <a:pt x="49" y="9"/>
                    <a:pt x="59" y="2"/>
                    <a:pt x="6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8" name="Freeform 1334"/>
            <p:cNvSpPr>
              <a:spLocks/>
            </p:cNvSpPr>
            <p:nvPr userDrawn="1"/>
          </p:nvSpPr>
          <p:spPr bwMode="auto">
            <a:xfrm>
              <a:off x="249" y="182"/>
              <a:ext cx="16" cy="9"/>
            </a:xfrm>
            <a:custGeom>
              <a:avLst/>
              <a:gdLst>
                <a:gd name="T0" fmla="*/ 21 w 36"/>
                <a:gd name="T1" fmla="*/ 1 h 20"/>
                <a:gd name="T2" fmla="*/ 21 w 36"/>
                <a:gd name="T3" fmla="*/ 1 h 20"/>
                <a:gd name="T4" fmla="*/ 25 w 36"/>
                <a:gd name="T5" fmla="*/ 3 h 20"/>
                <a:gd name="T6" fmla="*/ 15 w 36"/>
                <a:gd name="T7" fmla="*/ 8 h 20"/>
                <a:gd name="T8" fmla="*/ 27 w 36"/>
                <a:gd name="T9" fmla="*/ 4 h 20"/>
                <a:gd name="T10" fmla="*/ 29 w 36"/>
                <a:gd name="T11" fmla="*/ 5 h 20"/>
                <a:gd name="T12" fmla="*/ 19 w 36"/>
                <a:gd name="T13" fmla="*/ 10 h 20"/>
                <a:gd name="T14" fmla="*/ 32 w 36"/>
                <a:gd name="T15" fmla="*/ 7 h 20"/>
                <a:gd name="T16" fmla="*/ 36 w 36"/>
                <a:gd name="T17" fmla="*/ 9 h 20"/>
                <a:gd name="T18" fmla="*/ 17 w 36"/>
                <a:gd name="T19" fmla="*/ 16 h 20"/>
                <a:gd name="T20" fmla="*/ 0 w 36"/>
                <a:gd name="T21" fmla="*/ 20 h 20"/>
                <a:gd name="T22" fmla="*/ 7 w 36"/>
                <a:gd name="T23" fmla="*/ 12 h 20"/>
                <a:gd name="T24" fmla="*/ 21 w 36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0">
                  <a:moveTo>
                    <a:pt x="21" y="1"/>
                  </a:moveTo>
                  <a:lnTo>
                    <a:pt x="21" y="1"/>
                  </a:lnTo>
                  <a:cubicBezTo>
                    <a:pt x="23" y="1"/>
                    <a:pt x="24" y="2"/>
                    <a:pt x="25" y="3"/>
                  </a:cubicBezTo>
                  <a:cubicBezTo>
                    <a:pt x="21" y="3"/>
                    <a:pt x="18" y="5"/>
                    <a:pt x="15" y="8"/>
                  </a:cubicBezTo>
                  <a:cubicBezTo>
                    <a:pt x="17" y="7"/>
                    <a:pt x="24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8" y="6"/>
                    <a:pt x="22" y="6"/>
                    <a:pt x="19" y="10"/>
                  </a:cubicBezTo>
                  <a:cubicBezTo>
                    <a:pt x="24" y="7"/>
                    <a:pt x="29" y="7"/>
                    <a:pt x="32" y="7"/>
                  </a:cubicBezTo>
                  <a:cubicBezTo>
                    <a:pt x="33" y="8"/>
                    <a:pt x="34" y="9"/>
                    <a:pt x="36" y="9"/>
                  </a:cubicBezTo>
                  <a:cubicBezTo>
                    <a:pt x="30" y="9"/>
                    <a:pt x="26" y="10"/>
                    <a:pt x="17" y="16"/>
                  </a:cubicBezTo>
                  <a:cubicBezTo>
                    <a:pt x="11" y="19"/>
                    <a:pt x="0" y="20"/>
                    <a:pt x="0" y="20"/>
                  </a:cubicBezTo>
                  <a:cubicBezTo>
                    <a:pt x="3" y="18"/>
                    <a:pt x="6" y="13"/>
                    <a:pt x="7" y="12"/>
                  </a:cubicBezTo>
                  <a:cubicBezTo>
                    <a:pt x="10" y="7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9" name="Freeform 1335"/>
            <p:cNvSpPr>
              <a:spLocks/>
            </p:cNvSpPr>
            <p:nvPr userDrawn="1"/>
          </p:nvSpPr>
          <p:spPr bwMode="auto">
            <a:xfrm>
              <a:off x="247" y="208"/>
              <a:ext cx="5" cy="8"/>
            </a:xfrm>
            <a:custGeom>
              <a:avLst/>
              <a:gdLst>
                <a:gd name="T0" fmla="*/ 1 w 12"/>
                <a:gd name="T1" fmla="*/ 0 h 19"/>
                <a:gd name="T2" fmla="*/ 1 w 12"/>
                <a:gd name="T3" fmla="*/ 0 h 19"/>
                <a:gd name="T4" fmla="*/ 5 w 12"/>
                <a:gd name="T5" fmla="*/ 19 h 19"/>
                <a:gd name="T6" fmla="*/ 1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lnTo>
                    <a:pt x="1" y="0"/>
                  </a:lnTo>
                  <a:cubicBezTo>
                    <a:pt x="2" y="4"/>
                    <a:pt x="12" y="8"/>
                    <a:pt x="5" y="19"/>
                  </a:cubicBezTo>
                  <a:cubicBezTo>
                    <a:pt x="9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0" name="Freeform 1336"/>
            <p:cNvSpPr>
              <a:spLocks/>
            </p:cNvSpPr>
            <p:nvPr userDrawn="1"/>
          </p:nvSpPr>
          <p:spPr bwMode="auto">
            <a:xfrm>
              <a:off x="273" y="186"/>
              <a:ext cx="30" cy="33"/>
            </a:xfrm>
            <a:custGeom>
              <a:avLst/>
              <a:gdLst>
                <a:gd name="T0" fmla="*/ 30 w 68"/>
                <a:gd name="T1" fmla="*/ 25 h 73"/>
                <a:gd name="T2" fmla="*/ 30 w 68"/>
                <a:gd name="T3" fmla="*/ 25 h 73"/>
                <a:gd name="T4" fmla="*/ 28 w 68"/>
                <a:gd name="T5" fmla="*/ 21 h 73"/>
                <a:gd name="T6" fmla="*/ 29 w 68"/>
                <a:gd name="T7" fmla="*/ 16 h 73"/>
                <a:gd name="T8" fmla="*/ 27 w 68"/>
                <a:gd name="T9" fmla="*/ 16 h 73"/>
                <a:gd name="T10" fmla="*/ 28 w 68"/>
                <a:gd name="T11" fmla="*/ 16 h 73"/>
                <a:gd name="T12" fmla="*/ 30 w 68"/>
                <a:gd name="T13" fmla="*/ 13 h 73"/>
                <a:gd name="T14" fmla="*/ 31 w 68"/>
                <a:gd name="T15" fmla="*/ 12 h 73"/>
                <a:gd name="T16" fmla="*/ 30 w 68"/>
                <a:gd name="T17" fmla="*/ 13 h 73"/>
                <a:gd name="T18" fmla="*/ 27 w 68"/>
                <a:gd name="T19" fmla="*/ 15 h 73"/>
                <a:gd name="T20" fmla="*/ 26 w 68"/>
                <a:gd name="T21" fmla="*/ 15 h 73"/>
                <a:gd name="T22" fmla="*/ 26 w 68"/>
                <a:gd name="T23" fmla="*/ 1 h 73"/>
                <a:gd name="T24" fmla="*/ 27 w 68"/>
                <a:gd name="T25" fmla="*/ 2 h 73"/>
                <a:gd name="T26" fmla="*/ 30 w 68"/>
                <a:gd name="T27" fmla="*/ 4 h 73"/>
                <a:gd name="T28" fmla="*/ 31 w 68"/>
                <a:gd name="T29" fmla="*/ 5 h 73"/>
                <a:gd name="T30" fmla="*/ 30 w 68"/>
                <a:gd name="T31" fmla="*/ 4 h 73"/>
                <a:gd name="T32" fmla="*/ 28 w 68"/>
                <a:gd name="T33" fmla="*/ 1 h 73"/>
                <a:gd name="T34" fmla="*/ 27 w 68"/>
                <a:gd name="T35" fmla="*/ 0 h 73"/>
                <a:gd name="T36" fmla="*/ 42 w 68"/>
                <a:gd name="T37" fmla="*/ 0 h 73"/>
                <a:gd name="T38" fmla="*/ 41 w 68"/>
                <a:gd name="T39" fmla="*/ 1 h 73"/>
                <a:gd name="T40" fmla="*/ 39 w 68"/>
                <a:gd name="T41" fmla="*/ 4 h 73"/>
                <a:gd name="T42" fmla="*/ 38 w 68"/>
                <a:gd name="T43" fmla="*/ 5 h 73"/>
                <a:gd name="T44" fmla="*/ 39 w 68"/>
                <a:gd name="T45" fmla="*/ 4 h 73"/>
                <a:gd name="T46" fmla="*/ 42 w 68"/>
                <a:gd name="T47" fmla="*/ 2 h 73"/>
                <a:gd name="T48" fmla="*/ 42 w 68"/>
                <a:gd name="T49" fmla="*/ 1 h 73"/>
                <a:gd name="T50" fmla="*/ 42 w 68"/>
                <a:gd name="T51" fmla="*/ 15 h 73"/>
                <a:gd name="T52" fmla="*/ 42 w 68"/>
                <a:gd name="T53" fmla="*/ 15 h 73"/>
                <a:gd name="T54" fmla="*/ 39 w 68"/>
                <a:gd name="T55" fmla="*/ 13 h 73"/>
                <a:gd name="T56" fmla="*/ 38 w 68"/>
                <a:gd name="T57" fmla="*/ 12 h 73"/>
                <a:gd name="T58" fmla="*/ 39 w 68"/>
                <a:gd name="T59" fmla="*/ 13 h 73"/>
                <a:gd name="T60" fmla="*/ 41 w 68"/>
                <a:gd name="T61" fmla="*/ 16 h 73"/>
                <a:gd name="T62" fmla="*/ 42 w 68"/>
                <a:gd name="T63" fmla="*/ 16 h 73"/>
                <a:gd name="T64" fmla="*/ 40 w 68"/>
                <a:gd name="T65" fmla="*/ 16 h 73"/>
                <a:gd name="T66" fmla="*/ 41 w 68"/>
                <a:gd name="T67" fmla="*/ 21 h 73"/>
                <a:gd name="T68" fmla="*/ 39 w 68"/>
                <a:gd name="T69" fmla="*/ 25 h 73"/>
                <a:gd name="T70" fmla="*/ 39 w 68"/>
                <a:gd name="T71" fmla="*/ 25 h 73"/>
                <a:gd name="T72" fmla="*/ 39 w 68"/>
                <a:gd name="T73" fmla="*/ 28 h 73"/>
                <a:gd name="T74" fmla="*/ 41 w 68"/>
                <a:gd name="T75" fmla="*/ 29 h 73"/>
                <a:gd name="T76" fmla="*/ 41 w 68"/>
                <a:gd name="T77" fmla="*/ 26 h 73"/>
                <a:gd name="T78" fmla="*/ 42 w 68"/>
                <a:gd name="T79" fmla="*/ 26 h 73"/>
                <a:gd name="T80" fmla="*/ 47 w 68"/>
                <a:gd name="T81" fmla="*/ 27 h 73"/>
                <a:gd name="T82" fmla="*/ 63 w 68"/>
                <a:gd name="T83" fmla="*/ 51 h 73"/>
                <a:gd name="T84" fmla="*/ 56 w 68"/>
                <a:gd name="T85" fmla="*/ 66 h 73"/>
                <a:gd name="T86" fmla="*/ 56 w 68"/>
                <a:gd name="T87" fmla="*/ 73 h 73"/>
                <a:gd name="T88" fmla="*/ 34 w 68"/>
                <a:gd name="T89" fmla="*/ 73 h 73"/>
                <a:gd name="T90" fmla="*/ 12 w 68"/>
                <a:gd name="T91" fmla="*/ 73 h 73"/>
                <a:gd name="T92" fmla="*/ 13 w 68"/>
                <a:gd name="T93" fmla="*/ 66 h 73"/>
                <a:gd name="T94" fmla="*/ 6 w 68"/>
                <a:gd name="T95" fmla="*/ 51 h 73"/>
                <a:gd name="T96" fmla="*/ 22 w 68"/>
                <a:gd name="T97" fmla="*/ 27 h 73"/>
                <a:gd name="T98" fmla="*/ 27 w 68"/>
                <a:gd name="T99" fmla="*/ 26 h 73"/>
                <a:gd name="T100" fmla="*/ 27 w 68"/>
                <a:gd name="T101" fmla="*/ 26 h 73"/>
                <a:gd name="T102" fmla="*/ 28 w 68"/>
                <a:gd name="T103" fmla="*/ 29 h 73"/>
                <a:gd name="T104" fmla="*/ 30 w 68"/>
                <a:gd name="T105" fmla="*/ 28 h 73"/>
                <a:gd name="T106" fmla="*/ 29 w 68"/>
                <a:gd name="T107" fmla="*/ 25 h 73"/>
                <a:gd name="T108" fmla="*/ 30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0" y="25"/>
                  </a:moveTo>
                  <a:lnTo>
                    <a:pt x="30" y="25"/>
                  </a:lnTo>
                  <a:cubicBezTo>
                    <a:pt x="29" y="24"/>
                    <a:pt x="28" y="22"/>
                    <a:pt x="28" y="21"/>
                  </a:cubicBezTo>
                  <a:cubicBezTo>
                    <a:pt x="28" y="19"/>
                    <a:pt x="28" y="17"/>
                    <a:pt x="29" y="16"/>
                  </a:cubicBezTo>
                  <a:lnTo>
                    <a:pt x="27" y="16"/>
                  </a:lnTo>
                  <a:lnTo>
                    <a:pt x="28" y="16"/>
                  </a:lnTo>
                  <a:cubicBezTo>
                    <a:pt x="29" y="15"/>
                    <a:pt x="29" y="14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29" y="13"/>
                    <a:pt x="28" y="14"/>
                    <a:pt x="27" y="15"/>
                  </a:cubicBezTo>
                  <a:lnTo>
                    <a:pt x="26" y="15"/>
                  </a:lnTo>
                  <a:lnTo>
                    <a:pt x="26" y="1"/>
                  </a:lnTo>
                  <a:lnTo>
                    <a:pt x="27" y="2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1" y="5"/>
                    <a:pt x="30" y="4"/>
                    <a:pt x="30" y="4"/>
                  </a:cubicBezTo>
                  <a:cubicBezTo>
                    <a:pt x="29" y="3"/>
                    <a:pt x="29" y="2"/>
                    <a:pt x="28" y="1"/>
                  </a:cubicBezTo>
                  <a:lnTo>
                    <a:pt x="27" y="0"/>
                  </a:lnTo>
                  <a:lnTo>
                    <a:pt x="42" y="0"/>
                  </a:lnTo>
                  <a:lnTo>
                    <a:pt x="41" y="1"/>
                  </a:lnTo>
                  <a:cubicBezTo>
                    <a:pt x="40" y="2"/>
                    <a:pt x="40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9" y="4"/>
                    <a:pt x="39" y="4"/>
                  </a:cubicBezTo>
                  <a:cubicBezTo>
                    <a:pt x="40" y="3"/>
                    <a:pt x="41" y="2"/>
                    <a:pt x="42" y="2"/>
                  </a:cubicBezTo>
                  <a:lnTo>
                    <a:pt x="42" y="1"/>
                  </a:lnTo>
                  <a:lnTo>
                    <a:pt x="42" y="15"/>
                  </a:lnTo>
                  <a:lnTo>
                    <a:pt x="42" y="15"/>
                  </a:lnTo>
                  <a:cubicBezTo>
                    <a:pt x="41" y="14"/>
                    <a:pt x="40" y="13"/>
                    <a:pt x="39" y="13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40" y="14"/>
                    <a:pt x="40" y="15"/>
                    <a:pt x="41" y="16"/>
                  </a:cubicBezTo>
                  <a:lnTo>
                    <a:pt x="42" y="16"/>
                  </a:lnTo>
                  <a:lnTo>
                    <a:pt x="40" y="16"/>
                  </a:lnTo>
                  <a:cubicBezTo>
                    <a:pt x="41" y="17"/>
                    <a:pt x="41" y="19"/>
                    <a:pt x="41" y="21"/>
                  </a:cubicBezTo>
                  <a:cubicBezTo>
                    <a:pt x="41" y="22"/>
                    <a:pt x="40" y="24"/>
                    <a:pt x="39" y="25"/>
                  </a:cubicBezTo>
                  <a:lnTo>
                    <a:pt x="39" y="25"/>
                  </a:lnTo>
                  <a:lnTo>
                    <a:pt x="39" y="28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2" y="26"/>
                  </a:lnTo>
                  <a:cubicBezTo>
                    <a:pt x="44" y="26"/>
                    <a:pt x="46" y="26"/>
                    <a:pt x="47" y="27"/>
                  </a:cubicBezTo>
                  <a:cubicBezTo>
                    <a:pt x="60" y="30"/>
                    <a:pt x="68" y="36"/>
                    <a:pt x="63" y="51"/>
                  </a:cubicBezTo>
                  <a:cubicBezTo>
                    <a:pt x="61" y="56"/>
                    <a:pt x="59" y="61"/>
                    <a:pt x="56" y="66"/>
                  </a:cubicBezTo>
                  <a:lnTo>
                    <a:pt x="56" y="73"/>
                  </a:lnTo>
                  <a:cubicBezTo>
                    <a:pt x="56" y="73"/>
                    <a:pt x="40" y="73"/>
                    <a:pt x="34" y="73"/>
                  </a:cubicBezTo>
                  <a:cubicBezTo>
                    <a:pt x="28" y="73"/>
                    <a:pt x="12" y="73"/>
                    <a:pt x="12" y="73"/>
                  </a:cubicBezTo>
                  <a:lnTo>
                    <a:pt x="13" y="66"/>
                  </a:lnTo>
                  <a:cubicBezTo>
                    <a:pt x="10" y="61"/>
                    <a:pt x="8" y="56"/>
                    <a:pt x="6" y="51"/>
                  </a:cubicBezTo>
                  <a:cubicBezTo>
                    <a:pt x="0" y="36"/>
                    <a:pt x="9" y="30"/>
                    <a:pt x="22" y="27"/>
                  </a:cubicBezTo>
                  <a:cubicBezTo>
                    <a:pt x="23" y="26"/>
                    <a:pt x="25" y="26"/>
                    <a:pt x="27" y="26"/>
                  </a:cubicBezTo>
                  <a:lnTo>
                    <a:pt x="27" y="26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29" y="2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1" name="Freeform 1337"/>
            <p:cNvSpPr>
              <a:spLocks/>
            </p:cNvSpPr>
            <p:nvPr userDrawn="1"/>
          </p:nvSpPr>
          <p:spPr bwMode="auto">
            <a:xfrm>
              <a:off x="290" y="208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2" name="Freeform 1338"/>
            <p:cNvSpPr>
              <a:spLocks/>
            </p:cNvSpPr>
            <p:nvPr userDrawn="1"/>
          </p:nvSpPr>
          <p:spPr bwMode="auto">
            <a:xfrm>
              <a:off x="299" y="208"/>
              <a:ext cx="1" cy="2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2 h 5"/>
                <a:gd name="T4" fmla="*/ 1 w 2"/>
                <a:gd name="T5" fmla="*/ 5 h 5"/>
                <a:gd name="T6" fmla="*/ 0 w 2"/>
                <a:gd name="T7" fmla="*/ 3 h 5"/>
                <a:gd name="T8" fmla="*/ 2 w 2"/>
                <a:gd name="T9" fmla="*/ 0 h 5"/>
                <a:gd name="T10" fmla="*/ 2 w 2"/>
                <a:gd name="T11" fmla="*/ 1 h 5"/>
                <a:gd name="T12" fmla="*/ 2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2"/>
                  </a:ln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3" name="Freeform 1339"/>
            <p:cNvSpPr>
              <a:spLocks/>
            </p:cNvSpPr>
            <p:nvPr userDrawn="1"/>
          </p:nvSpPr>
          <p:spPr bwMode="auto">
            <a:xfrm>
              <a:off x="299" y="205"/>
              <a:ext cx="2" cy="2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0 w 3"/>
                <a:gd name="T7" fmla="*/ 3 h 6"/>
                <a:gd name="T8" fmla="*/ 3 w 3"/>
                <a:gd name="T9" fmla="*/ 0 h 6"/>
                <a:gd name="T10" fmla="*/ 3 w 3"/>
                <a:gd name="T11" fmla="*/ 2 h 6"/>
                <a:gd name="T12" fmla="*/ 3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lnTo>
                    <a:pt x="3" y="2"/>
                  </a:lnTo>
                  <a:cubicBezTo>
                    <a:pt x="3" y="3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4" name="Freeform 1340"/>
            <p:cNvSpPr>
              <a:spLocks/>
            </p:cNvSpPr>
            <p:nvPr userDrawn="1"/>
          </p:nvSpPr>
          <p:spPr bwMode="auto">
            <a:xfrm>
              <a:off x="301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5" name="Freeform 1341"/>
            <p:cNvSpPr>
              <a:spLocks/>
            </p:cNvSpPr>
            <p:nvPr userDrawn="1"/>
          </p:nvSpPr>
          <p:spPr bwMode="auto">
            <a:xfrm>
              <a:off x="299" y="201"/>
              <a:ext cx="2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3 w 3"/>
                <a:gd name="T5" fmla="*/ 6 h 6"/>
                <a:gd name="T6" fmla="*/ 0 w 3"/>
                <a:gd name="T7" fmla="*/ 2 h 6"/>
                <a:gd name="T8" fmla="*/ 1 w 3"/>
                <a:gd name="T9" fmla="*/ 0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lnTo>
                    <a:pt x="3" y="6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6" name="Freeform 1342"/>
            <p:cNvSpPr>
              <a:spLocks/>
            </p:cNvSpPr>
            <p:nvPr userDrawn="1"/>
          </p:nvSpPr>
          <p:spPr bwMode="auto">
            <a:xfrm>
              <a:off x="298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3 w 4"/>
                <a:gd name="T11" fmla="*/ 3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3" y="4"/>
                  </a:ln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1" y="1"/>
                    <a:pt x="2" y="2"/>
                    <a:pt x="3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7" name="Rectangle 1343"/>
            <p:cNvSpPr>
              <a:spLocks noChangeArrowheads="1"/>
            </p:cNvSpPr>
            <p:nvPr userDrawn="1"/>
          </p:nvSpPr>
          <p:spPr bwMode="auto">
            <a:xfrm>
              <a:off x="298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8" name="Freeform 1344"/>
            <p:cNvSpPr>
              <a:spLocks/>
            </p:cNvSpPr>
            <p:nvPr userDrawn="1"/>
          </p:nvSpPr>
          <p:spPr bwMode="auto">
            <a:xfrm>
              <a:off x="295" y="199"/>
              <a:ext cx="3" cy="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2 w 5"/>
                <a:gd name="T11" fmla="*/ 0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9" name="Freeform 1345"/>
            <p:cNvSpPr>
              <a:spLocks/>
            </p:cNvSpPr>
            <p:nvPr userDrawn="1"/>
          </p:nvSpPr>
          <p:spPr bwMode="auto">
            <a:xfrm>
              <a:off x="294" y="199"/>
              <a:ext cx="2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1 h 4"/>
                <a:gd name="T8" fmla="*/ 0 w 4"/>
                <a:gd name="T9" fmla="*/ 0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0" name="Freeform 1346"/>
            <p:cNvSpPr>
              <a:spLocks/>
            </p:cNvSpPr>
            <p:nvPr userDrawn="1"/>
          </p:nvSpPr>
          <p:spPr bwMode="auto">
            <a:xfrm>
              <a:off x="294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3 w 3"/>
                <a:gd name="T5" fmla="*/ 2 h 6"/>
                <a:gd name="T6" fmla="*/ 1 w 3"/>
                <a:gd name="T7" fmla="*/ 6 h 6"/>
                <a:gd name="T8" fmla="*/ 0 w 3"/>
                <a:gd name="T9" fmla="*/ 5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" y="2"/>
                    <a:pt x="3" y="2"/>
                  </a:cubicBezTo>
                  <a:cubicBezTo>
                    <a:pt x="2" y="3"/>
                    <a:pt x="1" y="5"/>
                    <a:pt x="1" y="6"/>
                  </a:cubicBez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1" name="Freeform 1347"/>
            <p:cNvSpPr>
              <a:spLocks/>
            </p:cNvSpPr>
            <p:nvPr userDrawn="1"/>
          </p:nvSpPr>
          <p:spPr bwMode="auto">
            <a:xfrm>
              <a:off x="294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2" name="Freeform 1348"/>
            <p:cNvSpPr>
              <a:spLocks/>
            </p:cNvSpPr>
            <p:nvPr userDrawn="1"/>
          </p:nvSpPr>
          <p:spPr bwMode="auto">
            <a:xfrm>
              <a:off x="293" y="203"/>
              <a:ext cx="2" cy="2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2 w 4"/>
                <a:gd name="T5" fmla="*/ 0 h 6"/>
                <a:gd name="T6" fmla="*/ 4 w 4"/>
                <a:gd name="T7" fmla="*/ 3 h 6"/>
                <a:gd name="T8" fmla="*/ 2 w 4"/>
                <a:gd name="T9" fmla="*/ 6 h 6"/>
                <a:gd name="T10" fmla="*/ 0 w 4"/>
                <a:gd name="T11" fmla="*/ 3 h 6"/>
                <a:gd name="T12" fmla="*/ 0 w 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3" name="Freeform 1349"/>
            <p:cNvSpPr>
              <a:spLocks/>
            </p:cNvSpPr>
            <p:nvPr userDrawn="1"/>
          </p:nvSpPr>
          <p:spPr bwMode="auto">
            <a:xfrm>
              <a:off x="293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4" name="Freeform 1350"/>
            <p:cNvSpPr>
              <a:spLocks/>
            </p:cNvSpPr>
            <p:nvPr userDrawn="1"/>
          </p:nvSpPr>
          <p:spPr bwMode="auto">
            <a:xfrm>
              <a:off x="292" y="207"/>
              <a:ext cx="2" cy="3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3 w 3"/>
                <a:gd name="T7" fmla="*/ 2 h 5"/>
                <a:gd name="T8" fmla="*/ 1 w 3"/>
                <a:gd name="T9" fmla="*/ 5 h 5"/>
                <a:gd name="T10" fmla="*/ 1 w 3"/>
                <a:gd name="T11" fmla="*/ 4 h 5"/>
                <a:gd name="T12" fmla="*/ 0 w 3"/>
                <a:gd name="T13" fmla="*/ 4 h 5"/>
                <a:gd name="T14" fmla="*/ 0 w 3"/>
                <a:gd name="T15" fmla="*/ 4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5" name="Freeform 1351"/>
            <p:cNvSpPr>
              <a:spLocks/>
            </p:cNvSpPr>
            <p:nvPr userDrawn="1"/>
          </p:nvSpPr>
          <p:spPr bwMode="auto">
            <a:xfrm>
              <a:off x="292" y="210"/>
              <a:ext cx="1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6" name="Freeform 1352"/>
            <p:cNvSpPr>
              <a:spLocks/>
            </p:cNvSpPr>
            <p:nvPr userDrawn="1"/>
          </p:nvSpPr>
          <p:spPr bwMode="auto">
            <a:xfrm>
              <a:off x="297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7" name="Freeform 1353"/>
            <p:cNvSpPr>
              <a:spLocks/>
            </p:cNvSpPr>
            <p:nvPr userDrawn="1"/>
          </p:nvSpPr>
          <p:spPr bwMode="auto">
            <a:xfrm>
              <a:off x="297" y="213"/>
              <a:ext cx="1" cy="1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3 w 3"/>
                <a:gd name="T5" fmla="*/ 0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2"/>
                  </a:ln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2" y="2"/>
                    <a:pt x="1" y="3"/>
                  </a:cubicBezTo>
                  <a:lnTo>
                    <a:pt x="1" y="3"/>
                  </a:lnTo>
                  <a:lnTo>
                    <a:pt x="0" y="3"/>
                  </a:ln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8" name="Freeform 1354"/>
            <p:cNvSpPr>
              <a:spLocks/>
            </p:cNvSpPr>
            <p:nvPr userDrawn="1"/>
          </p:nvSpPr>
          <p:spPr bwMode="auto">
            <a:xfrm>
              <a:off x="298" y="210"/>
              <a:ext cx="1" cy="2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5 h 6"/>
                <a:gd name="T4" fmla="*/ 1 w 3"/>
                <a:gd name="T5" fmla="*/ 6 h 6"/>
                <a:gd name="T6" fmla="*/ 0 w 3"/>
                <a:gd name="T7" fmla="*/ 2 h 6"/>
                <a:gd name="T8" fmla="*/ 2 w 3"/>
                <a:gd name="T9" fmla="*/ 0 h 6"/>
                <a:gd name="T10" fmla="*/ 3 w 3"/>
                <a:gd name="T11" fmla="*/ 2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5"/>
                  </a:lnTo>
                  <a:lnTo>
                    <a:pt x="1" y="6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9" name="Freeform 1355"/>
            <p:cNvSpPr>
              <a:spLocks/>
            </p:cNvSpPr>
            <p:nvPr userDrawn="1"/>
          </p:nvSpPr>
          <p:spPr bwMode="auto">
            <a:xfrm>
              <a:off x="291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1 h 22"/>
                <a:gd name="T6" fmla="*/ 2 w 6"/>
                <a:gd name="T7" fmla="*/ 22 h 22"/>
                <a:gd name="T8" fmla="*/ 1 w 6"/>
                <a:gd name="T9" fmla="*/ 21 h 22"/>
                <a:gd name="T10" fmla="*/ 1 w 6"/>
                <a:gd name="T11" fmla="*/ 21 h 22"/>
                <a:gd name="T12" fmla="*/ 0 w 6"/>
                <a:gd name="T13" fmla="*/ 22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cubicBezTo>
                    <a:pt x="4" y="0"/>
                    <a:pt x="5" y="0"/>
                    <a:pt x="6" y="1"/>
                  </a:cubicBezTo>
                  <a:lnTo>
                    <a:pt x="2" y="22"/>
                  </a:lnTo>
                  <a:cubicBezTo>
                    <a:pt x="2" y="21"/>
                    <a:pt x="1" y="21"/>
                    <a:pt x="1" y="21"/>
                  </a:cubicBezTo>
                  <a:lnTo>
                    <a:pt x="1" y="21"/>
                  </a:lnTo>
                  <a:cubicBezTo>
                    <a:pt x="1" y="21"/>
                    <a:pt x="1" y="21"/>
                    <a:pt x="0" y="2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0" name="Freeform 1356"/>
            <p:cNvSpPr>
              <a:spLocks/>
            </p:cNvSpPr>
            <p:nvPr userDrawn="1"/>
          </p:nvSpPr>
          <p:spPr bwMode="auto">
            <a:xfrm>
              <a:off x="294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1" name="Freeform 1357"/>
            <p:cNvSpPr>
              <a:spLocks/>
            </p:cNvSpPr>
            <p:nvPr userDrawn="1"/>
          </p:nvSpPr>
          <p:spPr bwMode="auto">
            <a:xfrm>
              <a:off x="297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2" name="Freeform 1358"/>
            <p:cNvSpPr>
              <a:spLocks/>
            </p:cNvSpPr>
            <p:nvPr userDrawn="1"/>
          </p:nvSpPr>
          <p:spPr bwMode="auto">
            <a:xfrm>
              <a:off x="295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3" name="Freeform 1359"/>
            <p:cNvSpPr>
              <a:spLocks/>
            </p:cNvSpPr>
            <p:nvPr userDrawn="1"/>
          </p:nvSpPr>
          <p:spPr bwMode="auto">
            <a:xfrm>
              <a:off x="294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4" name="Freeform 1360"/>
            <p:cNvSpPr>
              <a:spLocks/>
            </p:cNvSpPr>
            <p:nvPr userDrawn="1"/>
          </p:nvSpPr>
          <p:spPr bwMode="auto">
            <a:xfrm>
              <a:off x="293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5" name="Freeform 1361"/>
            <p:cNvSpPr>
              <a:spLocks/>
            </p:cNvSpPr>
            <p:nvPr userDrawn="1"/>
          </p:nvSpPr>
          <p:spPr bwMode="auto">
            <a:xfrm>
              <a:off x="298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0 w 5"/>
                <a:gd name="T5" fmla="*/ 4 h 8"/>
                <a:gd name="T6" fmla="*/ 3 w 5"/>
                <a:gd name="T7" fmla="*/ 0 h 8"/>
                <a:gd name="T8" fmla="*/ 5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6"/>
                    <a:pt x="4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6" name="Freeform 1362"/>
            <p:cNvSpPr>
              <a:spLocks/>
            </p:cNvSpPr>
            <p:nvPr userDrawn="1"/>
          </p:nvSpPr>
          <p:spPr bwMode="auto">
            <a:xfrm>
              <a:off x="297" y="204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7" name="Freeform 1363"/>
            <p:cNvSpPr>
              <a:spLocks/>
            </p:cNvSpPr>
            <p:nvPr userDrawn="1"/>
          </p:nvSpPr>
          <p:spPr bwMode="auto">
            <a:xfrm>
              <a:off x="295" y="206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3 w 6"/>
                <a:gd name="T5" fmla="*/ 6 h 7"/>
                <a:gd name="T6" fmla="*/ 3 w 6"/>
                <a:gd name="T7" fmla="*/ 5 h 7"/>
                <a:gd name="T8" fmla="*/ 3 w 6"/>
                <a:gd name="T9" fmla="*/ 5 h 7"/>
                <a:gd name="T10" fmla="*/ 2 w 6"/>
                <a:gd name="T11" fmla="*/ 5 h 7"/>
                <a:gd name="T12" fmla="*/ 0 w 6"/>
                <a:gd name="T13" fmla="*/ 3 h 7"/>
                <a:gd name="T14" fmla="*/ 3 w 6"/>
                <a:gd name="T15" fmla="*/ 0 h 7"/>
                <a:gd name="T16" fmla="*/ 6 w 6"/>
                <a:gd name="T17" fmla="*/ 4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lnTo>
                    <a:pt x="3" y="6"/>
                  </a:lnTo>
                  <a:cubicBezTo>
                    <a:pt x="3" y="6"/>
                    <a:pt x="3" y="6"/>
                    <a:pt x="3" y="5"/>
                  </a:cubicBezTo>
                  <a:lnTo>
                    <a:pt x="3" y="5"/>
                  </a:lnTo>
                  <a:lnTo>
                    <a:pt x="2" y="5"/>
                  </a:ln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8" name="Freeform 1364"/>
            <p:cNvSpPr>
              <a:spLocks/>
            </p:cNvSpPr>
            <p:nvPr userDrawn="1"/>
          </p:nvSpPr>
          <p:spPr bwMode="auto">
            <a:xfrm>
              <a:off x="294" y="207"/>
              <a:ext cx="2" cy="2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3 h 4"/>
                <a:gd name="T4" fmla="*/ 1 w 5"/>
                <a:gd name="T5" fmla="*/ 4 h 4"/>
                <a:gd name="T6" fmla="*/ 0 w 5"/>
                <a:gd name="T7" fmla="*/ 2 h 4"/>
                <a:gd name="T8" fmla="*/ 3 w 5"/>
                <a:gd name="T9" fmla="*/ 0 h 4"/>
                <a:gd name="T10" fmla="*/ 5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5" y="3"/>
                  </a:lnTo>
                  <a:cubicBezTo>
                    <a:pt x="4" y="3"/>
                    <a:pt x="2" y="3"/>
                    <a:pt x="1" y="4"/>
                  </a:cubicBezTo>
                  <a:lnTo>
                    <a:pt x="0" y="2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9" name="Rectangle 1365"/>
            <p:cNvSpPr>
              <a:spLocks noChangeArrowheads="1"/>
            </p:cNvSpPr>
            <p:nvPr userDrawn="1"/>
          </p:nvSpPr>
          <p:spPr bwMode="auto">
            <a:xfrm>
              <a:off x="29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0" name="Freeform 1366"/>
            <p:cNvSpPr>
              <a:spLocks/>
            </p:cNvSpPr>
            <p:nvPr userDrawn="1"/>
          </p:nvSpPr>
          <p:spPr bwMode="auto">
            <a:xfrm>
              <a:off x="293" y="209"/>
              <a:ext cx="1" cy="1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lnTo>
                    <a:pt x="0" y="3"/>
                  </a:lnTo>
                  <a:lnTo>
                    <a:pt x="0" y="2"/>
                  </a:lnTo>
                  <a:cubicBezTo>
                    <a:pt x="1" y="1"/>
                    <a:pt x="2" y="1"/>
                    <a:pt x="3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1" name="Freeform 1367"/>
            <p:cNvSpPr>
              <a:spLocks/>
            </p:cNvSpPr>
            <p:nvPr userDrawn="1"/>
          </p:nvSpPr>
          <p:spPr bwMode="auto">
            <a:xfrm>
              <a:off x="295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2" name="Freeform 1368"/>
            <p:cNvSpPr>
              <a:spLocks/>
            </p:cNvSpPr>
            <p:nvPr userDrawn="1"/>
          </p:nvSpPr>
          <p:spPr bwMode="auto">
            <a:xfrm>
              <a:off x="294" y="212"/>
              <a:ext cx="2" cy="1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3" name="Freeform 1369"/>
            <p:cNvSpPr>
              <a:spLocks/>
            </p:cNvSpPr>
            <p:nvPr userDrawn="1"/>
          </p:nvSpPr>
          <p:spPr bwMode="auto">
            <a:xfrm>
              <a:off x="298" y="206"/>
              <a:ext cx="2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4" name="Freeform 1370"/>
            <p:cNvSpPr>
              <a:spLocks/>
            </p:cNvSpPr>
            <p:nvPr userDrawn="1"/>
          </p:nvSpPr>
          <p:spPr bwMode="auto">
            <a:xfrm>
              <a:off x="297" y="208"/>
              <a:ext cx="2" cy="2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  <a:gd name="T10" fmla="*/ 2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5" name="Freeform 1371"/>
            <p:cNvSpPr>
              <a:spLocks/>
            </p:cNvSpPr>
            <p:nvPr userDrawn="1"/>
          </p:nvSpPr>
          <p:spPr bwMode="auto">
            <a:xfrm>
              <a:off x="295" y="209"/>
              <a:ext cx="3" cy="3"/>
            </a:xfrm>
            <a:custGeom>
              <a:avLst/>
              <a:gdLst>
                <a:gd name="T0" fmla="*/ 2 w 5"/>
                <a:gd name="T1" fmla="*/ 6 h 6"/>
                <a:gd name="T2" fmla="*/ 2 w 5"/>
                <a:gd name="T3" fmla="*/ 6 h 6"/>
                <a:gd name="T4" fmla="*/ 2 w 5"/>
                <a:gd name="T5" fmla="*/ 6 h 6"/>
                <a:gd name="T6" fmla="*/ 3 w 5"/>
                <a:gd name="T7" fmla="*/ 4 h 6"/>
                <a:gd name="T8" fmla="*/ 2 w 5"/>
                <a:gd name="T9" fmla="*/ 4 h 6"/>
                <a:gd name="T10" fmla="*/ 1 w 5"/>
                <a:gd name="T11" fmla="*/ 4 h 6"/>
                <a:gd name="T12" fmla="*/ 0 w 5"/>
                <a:gd name="T13" fmla="*/ 3 h 6"/>
                <a:gd name="T14" fmla="*/ 3 w 5"/>
                <a:gd name="T15" fmla="*/ 0 h 6"/>
                <a:gd name="T16" fmla="*/ 5 w 5"/>
                <a:gd name="T17" fmla="*/ 3 h 6"/>
                <a:gd name="T18" fmla="*/ 2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1" y="4"/>
                  </a:cubicBezTo>
                  <a:lnTo>
                    <a:pt x="0" y="3"/>
                  </a:ln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6" name="Freeform 1372"/>
            <p:cNvSpPr>
              <a:spLocks/>
            </p:cNvSpPr>
            <p:nvPr userDrawn="1"/>
          </p:nvSpPr>
          <p:spPr bwMode="auto">
            <a:xfrm>
              <a:off x="295" y="212"/>
              <a:ext cx="2" cy="2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1 w 4"/>
                <a:gd name="T13" fmla="*/ 1 h 3"/>
                <a:gd name="T14" fmla="*/ 1 w 4"/>
                <a:gd name="T15" fmla="*/ 1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4" y="2"/>
                    <a:pt x="4" y="2"/>
                  </a:cubicBezTo>
                  <a:lnTo>
                    <a:pt x="3" y="3"/>
                  </a:lnTo>
                  <a:cubicBezTo>
                    <a:pt x="2" y="3"/>
                    <a:pt x="1" y="3"/>
                    <a:pt x="0" y="3"/>
                  </a:cubicBezTo>
                  <a:lnTo>
                    <a:pt x="0" y="3"/>
                  </a:lnTo>
                  <a:cubicBezTo>
                    <a:pt x="1" y="2"/>
                    <a:pt x="1" y="2"/>
                    <a:pt x="1" y="1"/>
                  </a:cubicBez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7" name="Freeform 1373"/>
            <p:cNvSpPr>
              <a:spLocks/>
            </p:cNvSpPr>
            <p:nvPr userDrawn="1"/>
          </p:nvSpPr>
          <p:spPr bwMode="auto">
            <a:xfrm>
              <a:off x="296" y="211"/>
              <a:ext cx="2" cy="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0 w 5"/>
                <a:gd name="T9" fmla="*/ 2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0"/>
                  </a:ln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8" name="Freeform 1374"/>
            <p:cNvSpPr>
              <a:spLocks/>
            </p:cNvSpPr>
            <p:nvPr userDrawn="1"/>
          </p:nvSpPr>
          <p:spPr bwMode="auto">
            <a:xfrm>
              <a:off x="290" y="206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9" name="Freeform 1375"/>
            <p:cNvSpPr>
              <a:spLocks/>
            </p:cNvSpPr>
            <p:nvPr userDrawn="1"/>
          </p:nvSpPr>
          <p:spPr bwMode="auto">
            <a:xfrm>
              <a:off x="290" y="205"/>
              <a:ext cx="0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0" name="Freeform 1376"/>
            <p:cNvSpPr>
              <a:spLocks/>
            </p:cNvSpPr>
            <p:nvPr userDrawn="1"/>
          </p:nvSpPr>
          <p:spPr bwMode="auto">
            <a:xfrm>
              <a:off x="290" y="204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1" name="Freeform 1377"/>
            <p:cNvSpPr>
              <a:spLocks/>
            </p:cNvSpPr>
            <p:nvPr userDrawn="1"/>
          </p:nvSpPr>
          <p:spPr bwMode="auto">
            <a:xfrm>
              <a:off x="290" y="203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2" name="Freeform 1378"/>
            <p:cNvSpPr>
              <a:spLocks/>
            </p:cNvSpPr>
            <p:nvPr userDrawn="1"/>
          </p:nvSpPr>
          <p:spPr bwMode="auto">
            <a:xfrm>
              <a:off x="290" y="202"/>
              <a:ext cx="1" cy="0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3" name="Freeform 1379"/>
            <p:cNvSpPr>
              <a:spLocks/>
            </p:cNvSpPr>
            <p:nvPr userDrawn="1"/>
          </p:nvSpPr>
          <p:spPr bwMode="auto">
            <a:xfrm>
              <a:off x="290" y="200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4" name="Freeform 1380"/>
            <p:cNvSpPr>
              <a:spLocks/>
            </p:cNvSpPr>
            <p:nvPr userDrawn="1"/>
          </p:nvSpPr>
          <p:spPr bwMode="auto">
            <a:xfrm>
              <a:off x="290" y="199"/>
              <a:ext cx="1" cy="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5" name="Freeform 1381"/>
            <p:cNvSpPr>
              <a:spLocks/>
            </p:cNvSpPr>
            <p:nvPr userDrawn="1"/>
          </p:nvSpPr>
          <p:spPr bwMode="auto">
            <a:xfrm>
              <a:off x="295" y="201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6" name="Freeform 1382"/>
            <p:cNvSpPr>
              <a:spLocks/>
            </p:cNvSpPr>
            <p:nvPr userDrawn="1"/>
          </p:nvSpPr>
          <p:spPr bwMode="auto">
            <a:xfrm>
              <a:off x="297" y="203"/>
              <a:ext cx="1" cy="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7" name="Freeform 1383"/>
            <p:cNvSpPr>
              <a:spLocks/>
            </p:cNvSpPr>
            <p:nvPr userDrawn="1"/>
          </p:nvSpPr>
          <p:spPr bwMode="auto">
            <a:xfrm>
              <a:off x="298" y="205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5" name="Group 1585"/>
          <p:cNvGrpSpPr>
            <a:grpSpLocks/>
          </p:cNvGrpSpPr>
          <p:nvPr/>
        </p:nvGrpSpPr>
        <p:grpSpPr bwMode="auto">
          <a:xfrm>
            <a:off x="438168" y="295278"/>
            <a:ext cx="303213" cy="430213"/>
            <a:chOff x="276" y="186"/>
            <a:chExt cx="191" cy="271"/>
          </a:xfrm>
        </p:grpSpPr>
        <p:sp>
          <p:nvSpPr>
            <p:cNvPr id="1358" name="Freeform 1385"/>
            <p:cNvSpPr>
              <a:spLocks/>
            </p:cNvSpPr>
            <p:nvPr userDrawn="1"/>
          </p:nvSpPr>
          <p:spPr bwMode="auto">
            <a:xfrm>
              <a:off x="299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9" name="Freeform 1386"/>
            <p:cNvSpPr>
              <a:spLocks/>
            </p:cNvSpPr>
            <p:nvPr userDrawn="1"/>
          </p:nvSpPr>
          <p:spPr bwMode="auto">
            <a:xfrm>
              <a:off x="297" y="207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0" name="Freeform 1387"/>
            <p:cNvSpPr>
              <a:spLocks/>
            </p:cNvSpPr>
            <p:nvPr userDrawn="1"/>
          </p:nvSpPr>
          <p:spPr bwMode="auto">
            <a:xfrm>
              <a:off x="294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1" name="Freeform 1388"/>
            <p:cNvSpPr>
              <a:spLocks/>
            </p:cNvSpPr>
            <p:nvPr userDrawn="1"/>
          </p:nvSpPr>
          <p:spPr bwMode="auto">
            <a:xfrm>
              <a:off x="296" y="205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2" name="Freeform 1389"/>
            <p:cNvSpPr>
              <a:spLocks/>
            </p:cNvSpPr>
            <p:nvPr userDrawn="1"/>
          </p:nvSpPr>
          <p:spPr bwMode="auto">
            <a:xfrm>
              <a:off x="294" y="20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3" name="Freeform 1390"/>
            <p:cNvSpPr>
              <a:spLocks/>
            </p:cNvSpPr>
            <p:nvPr userDrawn="1"/>
          </p:nvSpPr>
          <p:spPr bwMode="auto">
            <a:xfrm>
              <a:off x="297" y="200"/>
              <a:ext cx="1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2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4" name="Freeform 1391"/>
            <p:cNvSpPr>
              <a:spLocks/>
            </p:cNvSpPr>
            <p:nvPr userDrawn="1"/>
          </p:nvSpPr>
          <p:spPr bwMode="auto">
            <a:xfrm>
              <a:off x="298" y="2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5" name="Freeform 1392"/>
            <p:cNvSpPr>
              <a:spLocks/>
            </p:cNvSpPr>
            <p:nvPr userDrawn="1"/>
          </p:nvSpPr>
          <p:spPr bwMode="auto">
            <a:xfrm>
              <a:off x="300" y="204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1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3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6" name="Freeform 1393"/>
            <p:cNvSpPr>
              <a:spLocks/>
            </p:cNvSpPr>
            <p:nvPr userDrawn="1"/>
          </p:nvSpPr>
          <p:spPr bwMode="auto">
            <a:xfrm>
              <a:off x="298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7" name="Freeform 1394"/>
            <p:cNvSpPr>
              <a:spLocks/>
            </p:cNvSpPr>
            <p:nvPr userDrawn="1"/>
          </p:nvSpPr>
          <p:spPr bwMode="auto">
            <a:xfrm>
              <a:off x="298" y="211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8" name="Freeform 1395"/>
            <p:cNvSpPr>
              <a:spLocks/>
            </p:cNvSpPr>
            <p:nvPr userDrawn="1"/>
          </p:nvSpPr>
          <p:spPr bwMode="auto">
            <a:xfrm>
              <a:off x="293" y="208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9" name="Freeform 1396"/>
            <p:cNvSpPr>
              <a:spLocks/>
            </p:cNvSpPr>
            <p:nvPr userDrawn="1"/>
          </p:nvSpPr>
          <p:spPr bwMode="auto">
            <a:xfrm>
              <a:off x="297" y="21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3"/>
                  </a:ln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0" name="Freeform 1397"/>
            <p:cNvSpPr>
              <a:spLocks/>
            </p:cNvSpPr>
            <p:nvPr userDrawn="1"/>
          </p:nvSpPr>
          <p:spPr bwMode="auto">
            <a:xfrm>
              <a:off x="294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1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1" name="Freeform 1398"/>
            <p:cNvSpPr>
              <a:spLocks/>
            </p:cNvSpPr>
            <p:nvPr userDrawn="1"/>
          </p:nvSpPr>
          <p:spPr bwMode="auto">
            <a:xfrm>
              <a:off x="293" y="209"/>
              <a:ext cx="3" cy="2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4 h 5"/>
                <a:gd name="T4" fmla="*/ 8 w 8"/>
                <a:gd name="T5" fmla="*/ 0 h 5"/>
                <a:gd name="T6" fmla="*/ 4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2 w 8"/>
                <a:gd name="T13" fmla="*/ 4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4"/>
                  </a:lnTo>
                  <a:cubicBezTo>
                    <a:pt x="2" y="2"/>
                    <a:pt x="5" y="1"/>
                    <a:pt x="8" y="0"/>
                  </a:cubicBezTo>
                  <a:cubicBezTo>
                    <a:pt x="7" y="2"/>
                    <a:pt x="6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lnTo>
                    <a:pt x="2" y="4"/>
                  </a:ln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2" name="Freeform 1399"/>
            <p:cNvSpPr>
              <a:spLocks/>
            </p:cNvSpPr>
            <p:nvPr userDrawn="1"/>
          </p:nvSpPr>
          <p:spPr bwMode="auto">
            <a:xfrm>
              <a:off x="289" y="208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3" name="Freeform 1400"/>
            <p:cNvSpPr>
              <a:spLocks/>
            </p:cNvSpPr>
            <p:nvPr userDrawn="1"/>
          </p:nvSpPr>
          <p:spPr bwMode="auto">
            <a:xfrm>
              <a:off x="291" y="210"/>
              <a:ext cx="1" cy="1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2 w 3"/>
                <a:gd name="T5" fmla="*/ 3 h 4"/>
                <a:gd name="T6" fmla="*/ 0 w 3"/>
                <a:gd name="T7" fmla="*/ 4 h 4"/>
                <a:gd name="T8" fmla="*/ 1 w 3"/>
                <a:gd name="T9" fmla="*/ 1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4" name="Freeform 1401"/>
            <p:cNvSpPr>
              <a:spLocks/>
            </p:cNvSpPr>
            <p:nvPr userDrawn="1"/>
          </p:nvSpPr>
          <p:spPr bwMode="auto">
            <a:xfrm>
              <a:off x="292" y="211"/>
              <a:ext cx="4" cy="2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1 h 4"/>
                <a:gd name="T4" fmla="*/ 8 w 8"/>
                <a:gd name="T5" fmla="*/ 1 h 4"/>
                <a:gd name="T6" fmla="*/ 4 w 8"/>
                <a:gd name="T7" fmla="*/ 4 h 4"/>
                <a:gd name="T8" fmla="*/ 0 w 8"/>
                <a:gd name="T9" fmla="*/ 4 h 4"/>
                <a:gd name="T10" fmla="*/ 2 w 8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cubicBezTo>
                    <a:pt x="4" y="1"/>
                    <a:pt x="7" y="0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5" name="Freeform 1402"/>
            <p:cNvSpPr>
              <a:spLocks/>
            </p:cNvSpPr>
            <p:nvPr userDrawn="1"/>
          </p:nvSpPr>
          <p:spPr bwMode="auto">
            <a:xfrm>
              <a:off x="289" y="208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5 w 5"/>
                <a:gd name="T5" fmla="*/ 0 h 11"/>
                <a:gd name="T6" fmla="*/ 3 w 5"/>
                <a:gd name="T7" fmla="*/ 8 h 11"/>
                <a:gd name="T8" fmla="*/ 0 w 5"/>
                <a:gd name="T9" fmla="*/ 11 h 11"/>
                <a:gd name="T10" fmla="*/ 1 w 5"/>
                <a:gd name="T11" fmla="*/ 6 h 11"/>
                <a:gd name="T12" fmla="*/ 1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lnTo>
                    <a:pt x="1" y="5"/>
                  </a:lnTo>
                  <a:cubicBezTo>
                    <a:pt x="2" y="3"/>
                    <a:pt x="3" y="1"/>
                    <a:pt x="5" y="0"/>
                  </a:cubicBezTo>
                  <a:cubicBezTo>
                    <a:pt x="5" y="3"/>
                    <a:pt x="4" y="5"/>
                    <a:pt x="3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6" name="Freeform 1403"/>
            <p:cNvSpPr>
              <a:spLocks/>
            </p:cNvSpPr>
            <p:nvPr userDrawn="1"/>
          </p:nvSpPr>
          <p:spPr bwMode="auto">
            <a:xfrm>
              <a:off x="290" y="213"/>
              <a:ext cx="5" cy="1"/>
            </a:xfrm>
            <a:custGeom>
              <a:avLst/>
              <a:gdLst>
                <a:gd name="T0" fmla="*/ 11 w 11"/>
                <a:gd name="T1" fmla="*/ 1 h 3"/>
                <a:gd name="T2" fmla="*/ 11 w 11"/>
                <a:gd name="T3" fmla="*/ 1 h 3"/>
                <a:gd name="T4" fmla="*/ 7 w 11"/>
                <a:gd name="T5" fmla="*/ 3 h 3"/>
                <a:gd name="T6" fmla="*/ 1 w 11"/>
                <a:gd name="T7" fmla="*/ 3 h 3"/>
                <a:gd name="T8" fmla="*/ 0 w 11"/>
                <a:gd name="T9" fmla="*/ 3 h 3"/>
                <a:gd name="T10" fmla="*/ 11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1" y="1"/>
                  </a:lnTo>
                  <a:cubicBezTo>
                    <a:pt x="10" y="2"/>
                    <a:pt x="9" y="3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lnTo>
                    <a:pt x="0" y="3"/>
                  </a:lnTo>
                  <a:cubicBezTo>
                    <a:pt x="3" y="1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7" name="Freeform 1404"/>
            <p:cNvSpPr>
              <a:spLocks/>
            </p:cNvSpPr>
            <p:nvPr userDrawn="1"/>
          </p:nvSpPr>
          <p:spPr bwMode="auto">
            <a:xfrm>
              <a:off x="289" y="211"/>
              <a:ext cx="4" cy="3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0 w 9"/>
                <a:gd name="T5" fmla="*/ 7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cubicBezTo>
                    <a:pt x="8" y="3"/>
                    <a:pt x="4" y="6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8" name="Freeform 1405"/>
            <p:cNvSpPr>
              <a:spLocks/>
            </p:cNvSpPr>
            <p:nvPr userDrawn="1"/>
          </p:nvSpPr>
          <p:spPr bwMode="auto">
            <a:xfrm>
              <a:off x="286" y="208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9" name="Freeform 1406"/>
            <p:cNvSpPr>
              <a:spLocks/>
            </p:cNvSpPr>
            <p:nvPr userDrawn="1"/>
          </p:nvSpPr>
          <p:spPr bwMode="auto">
            <a:xfrm>
              <a:off x="277" y="208"/>
              <a:ext cx="0" cy="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2 h 5"/>
                <a:gd name="T4" fmla="*/ 0 w 2"/>
                <a:gd name="T5" fmla="*/ 1 h 5"/>
                <a:gd name="T6" fmla="*/ 0 w 2"/>
                <a:gd name="T7" fmla="*/ 0 h 5"/>
                <a:gd name="T8" fmla="*/ 2 w 2"/>
                <a:gd name="T9" fmla="*/ 3 h 5"/>
                <a:gd name="T10" fmla="*/ 1 w 2"/>
                <a:gd name="T11" fmla="*/ 5 h 5"/>
                <a:gd name="T12" fmla="*/ 0 w 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0" name="Freeform 1407"/>
            <p:cNvSpPr>
              <a:spLocks/>
            </p:cNvSpPr>
            <p:nvPr userDrawn="1"/>
          </p:nvSpPr>
          <p:spPr bwMode="auto">
            <a:xfrm>
              <a:off x="276" y="205"/>
              <a:ext cx="1" cy="2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2 h 6"/>
                <a:gd name="T6" fmla="*/ 1 w 4"/>
                <a:gd name="T7" fmla="*/ 0 h 6"/>
                <a:gd name="T8" fmla="*/ 4 w 4"/>
                <a:gd name="T9" fmla="*/ 3 h 6"/>
                <a:gd name="T10" fmla="*/ 2 w 4"/>
                <a:gd name="T11" fmla="*/ 6 h 6"/>
                <a:gd name="T12" fmla="*/ 1 w 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cubicBezTo>
                    <a:pt x="1" y="5"/>
                    <a:pt x="0" y="3"/>
                    <a:pt x="0" y="2"/>
                  </a:cubicBezTo>
                  <a:lnTo>
                    <a:pt x="1" y="0"/>
                  </a:lnTo>
                  <a:cubicBezTo>
                    <a:pt x="2" y="1"/>
                    <a:pt x="3" y="2"/>
                    <a:pt x="4" y="3"/>
                  </a:cubicBezTo>
                  <a:cubicBezTo>
                    <a:pt x="3" y="4"/>
                    <a:pt x="2" y="5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1" name="Freeform 1408"/>
            <p:cNvSpPr>
              <a:spLocks/>
            </p:cNvSpPr>
            <p:nvPr userDrawn="1"/>
          </p:nvSpPr>
          <p:spPr bwMode="auto">
            <a:xfrm>
              <a:off x="276" y="204"/>
              <a:ext cx="0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2" name="Freeform 1409"/>
            <p:cNvSpPr>
              <a:spLocks/>
            </p:cNvSpPr>
            <p:nvPr userDrawn="1"/>
          </p:nvSpPr>
          <p:spPr bwMode="auto">
            <a:xfrm>
              <a:off x="276" y="201"/>
              <a:ext cx="1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0 h 6"/>
                <a:gd name="T6" fmla="*/ 3 w 3"/>
                <a:gd name="T7" fmla="*/ 2 h 6"/>
                <a:gd name="T8" fmla="*/ 0 w 3"/>
                <a:gd name="T9" fmla="*/ 6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3"/>
                    <a:pt x="1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3" name="Freeform 1410"/>
            <p:cNvSpPr>
              <a:spLocks/>
            </p:cNvSpPr>
            <p:nvPr userDrawn="1"/>
          </p:nvSpPr>
          <p:spPr bwMode="auto">
            <a:xfrm>
              <a:off x="277" y="200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1 h 4"/>
                <a:gd name="T10" fmla="*/ 1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cubicBezTo>
                    <a:pt x="2" y="2"/>
                    <a:pt x="3" y="1"/>
                    <a:pt x="4" y="0"/>
                  </a:cubicBezTo>
                  <a:lnTo>
                    <a:pt x="4" y="1"/>
                  </a:ln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4" name="Freeform 1411"/>
            <p:cNvSpPr>
              <a:spLocks/>
            </p:cNvSpPr>
            <p:nvPr userDrawn="1"/>
          </p:nvSpPr>
          <p:spPr bwMode="auto">
            <a:xfrm>
              <a:off x="279" y="200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5" name="Freeform 1412"/>
            <p:cNvSpPr>
              <a:spLocks/>
            </p:cNvSpPr>
            <p:nvPr userDrawn="1"/>
          </p:nvSpPr>
          <p:spPr bwMode="auto">
            <a:xfrm>
              <a:off x="279" y="199"/>
              <a:ext cx="2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3 w 5"/>
                <a:gd name="T5" fmla="*/ 0 h 6"/>
                <a:gd name="T6" fmla="*/ 5 w 5"/>
                <a:gd name="T7" fmla="*/ 3 h 6"/>
                <a:gd name="T8" fmla="*/ 2 w 5"/>
                <a:gd name="T9" fmla="*/ 6 h 6"/>
                <a:gd name="T10" fmla="*/ 0 w 5"/>
                <a:gd name="T11" fmla="*/ 3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6" name="Freeform 1413"/>
            <p:cNvSpPr>
              <a:spLocks/>
            </p:cNvSpPr>
            <p:nvPr userDrawn="1"/>
          </p:nvSpPr>
          <p:spPr bwMode="auto">
            <a:xfrm>
              <a:off x="281" y="199"/>
              <a:ext cx="2" cy="1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4 h 4"/>
                <a:gd name="T10" fmla="*/ 0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lnTo>
                    <a:pt x="5" y="1"/>
                  </a:lnTo>
                  <a:cubicBezTo>
                    <a:pt x="4" y="2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7" name="Freeform 1414"/>
            <p:cNvSpPr>
              <a:spLocks/>
            </p:cNvSpPr>
            <p:nvPr userDrawn="1"/>
          </p:nvSpPr>
          <p:spPr bwMode="auto">
            <a:xfrm>
              <a:off x="282" y="200"/>
              <a:ext cx="1" cy="2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5 h 6"/>
                <a:gd name="T6" fmla="*/ 2 w 3"/>
                <a:gd name="T7" fmla="*/ 6 h 6"/>
                <a:gd name="T8" fmla="*/ 0 w 3"/>
                <a:gd name="T9" fmla="*/ 2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lnTo>
                    <a:pt x="2" y="6"/>
                  </a:ln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8" name="Freeform 1415"/>
            <p:cNvSpPr>
              <a:spLocks/>
            </p:cNvSpPr>
            <p:nvPr userDrawn="1"/>
          </p:nvSpPr>
          <p:spPr bwMode="auto">
            <a:xfrm>
              <a:off x="283" y="20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9" name="Freeform 1416"/>
            <p:cNvSpPr>
              <a:spLocks/>
            </p:cNvSpPr>
            <p:nvPr userDrawn="1"/>
          </p:nvSpPr>
          <p:spPr bwMode="auto">
            <a:xfrm>
              <a:off x="281" y="203"/>
              <a:ext cx="3" cy="2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3 h 6"/>
                <a:gd name="T6" fmla="*/ 3 w 5"/>
                <a:gd name="T7" fmla="*/ 6 h 6"/>
                <a:gd name="T8" fmla="*/ 0 w 5"/>
                <a:gd name="T9" fmla="*/ 3 h 6"/>
                <a:gd name="T10" fmla="*/ 3 w 5"/>
                <a:gd name="T11" fmla="*/ 0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lnTo>
                    <a:pt x="5" y="1"/>
                  </a:lnTo>
                  <a:lnTo>
                    <a:pt x="5" y="3"/>
                  </a:ln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0" name="Freeform 1417"/>
            <p:cNvSpPr>
              <a:spLocks/>
            </p:cNvSpPr>
            <p:nvPr userDrawn="1"/>
          </p:nvSpPr>
          <p:spPr bwMode="auto">
            <a:xfrm>
              <a:off x="283" y="205"/>
              <a:ext cx="1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5 h 5"/>
                <a:gd name="T6" fmla="*/ 0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5"/>
                  </a:ln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1" name="Freeform 1418"/>
            <p:cNvSpPr>
              <a:spLocks/>
            </p:cNvSpPr>
            <p:nvPr userDrawn="1"/>
          </p:nvSpPr>
          <p:spPr bwMode="auto">
            <a:xfrm>
              <a:off x="283" y="207"/>
              <a:ext cx="2" cy="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2 w 3"/>
                <a:gd name="T9" fmla="*/ 4 h 5"/>
                <a:gd name="T10" fmla="*/ 2 w 3"/>
                <a:gd name="T11" fmla="*/ 5 h 5"/>
                <a:gd name="T12" fmla="*/ 0 w 3"/>
                <a:gd name="T13" fmla="*/ 2 h 5"/>
                <a:gd name="T14" fmla="*/ 2 w 3"/>
                <a:gd name="T15" fmla="*/ 0 h 5"/>
                <a:gd name="T16" fmla="*/ 2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2" name="Freeform 1419"/>
            <p:cNvSpPr>
              <a:spLocks/>
            </p:cNvSpPr>
            <p:nvPr userDrawn="1"/>
          </p:nvSpPr>
          <p:spPr bwMode="auto">
            <a:xfrm>
              <a:off x="284" y="210"/>
              <a:ext cx="1" cy="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3" name="Freeform 1420"/>
            <p:cNvSpPr>
              <a:spLocks/>
            </p:cNvSpPr>
            <p:nvPr userDrawn="1"/>
          </p:nvSpPr>
          <p:spPr bwMode="auto">
            <a:xfrm>
              <a:off x="280" y="214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4" name="Freeform 1421"/>
            <p:cNvSpPr>
              <a:spLocks/>
            </p:cNvSpPr>
            <p:nvPr userDrawn="1"/>
          </p:nvSpPr>
          <p:spPr bwMode="auto">
            <a:xfrm>
              <a:off x="278" y="213"/>
              <a:ext cx="2" cy="1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0 w 3"/>
                <a:gd name="T11" fmla="*/ 0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cubicBezTo>
                    <a:pt x="3" y="2"/>
                    <a:pt x="3" y="3"/>
                    <a:pt x="2" y="3"/>
                  </a:cubicBezTo>
                  <a:lnTo>
                    <a:pt x="2" y="3"/>
                  </a:lnTo>
                  <a:lnTo>
                    <a:pt x="1" y="3"/>
                  </a:ln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5" name="Freeform 1422"/>
            <p:cNvSpPr>
              <a:spLocks/>
            </p:cNvSpPr>
            <p:nvPr userDrawn="1"/>
          </p:nvSpPr>
          <p:spPr bwMode="auto">
            <a:xfrm>
              <a:off x="277" y="210"/>
              <a:ext cx="2" cy="2"/>
            </a:xfrm>
            <a:custGeom>
              <a:avLst/>
              <a:gdLst>
                <a:gd name="T0" fmla="*/ 1 w 3"/>
                <a:gd name="T1" fmla="*/ 5 h 6"/>
                <a:gd name="T2" fmla="*/ 1 w 3"/>
                <a:gd name="T3" fmla="*/ 5 h 6"/>
                <a:gd name="T4" fmla="*/ 0 w 3"/>
                <a:gd name="T5" fmla="*/ 2 h 6"/>
                <a:gd name="T6" fmla="*/ 1 w 3"/>
                <a:gd name="T7" fmla="*/ 0 h 6"/>
                <a:gd name="T8" fmla="*/ 3 w 3"/>
                <a:gd name="T9" fmla="*/ 2 h 6"/>
                <a:gd name="T10" fmla="*/ 2 w 3"/>
                <a:gd name="T11" fmla="*/ 6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lnTo>
                    <a:pt x="1" y="5"/>
                  </a:ln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6" name="Freeform 1423"/>
            <p:cNvSpPr>
              <a:spLocks/>
            </p:cNvSpPr>
            <p:nvPr userDrawn="1"/>
          </p:nvSpPr>
          <p:spPr bwMode="auto">
            <a:xfrm>
              <a:off x="283" y="198"/>
              <a:ext cx="3" cy="10"/>
            </a:xfrm>
            <a:custGeom>
              <a:avLst/>
              <a:gdLst>
                <a:gd name="T0" fmla="*/ 3 w 6"/>
                <a:gd name="T1" fmla="*/ 0 h 22"/>
                <a:gd name="T2" fmla="*/ 3 w 6"/>
                <a:gd name="T3" fmla="*/ 0 h 22"/>
                <a:gd name="T4" fmla="*/ 6 w 6"/>
                <a:gd name="T5" fmla="*/ 22 h 22"/>
                <a:gd name="T6" fmla="*/ 5 w 6"/>
                <a:gd name="T7" fmla="*/ 21 h 22"/>
                <a:gd name="T8" fmla="*/ 4 w 6"/>
                <a:gd name="T9" fmla="*/ 21 h 22"/>
                <a:gd name="T10" fmla="*/ 4 w 6"/>
                <a:gd name="T11" fmla="*/ 22 h 22"/>
                <a:gd name="T12" fmla="*/ 0 w 6"/>
                <a:gd name="T13" fmla="*/ 1 h 22"/>
                <a:gd name="T14" fmla="*/ 3 w 6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lnTo>
                    <a:pt x="3" y="0"/>
                  </a:lnTo>
                  <a:lnTo>
                    <a:pt x="6" y="22"/>
                  </a:lnTo>
                  <a:cubicBezTo>
                    <a:pt x="5" y="21"/>
                    <a:pt x="5" y="21"/>
                    <a:pt x="5" y="21"/>
                  </a:cubicBezTo>
                  <a:lnTo>
                    <a:pt x="4" y="21"/>
                  </a:lnTo>
                  <a:cubicBezTo>
                    <a:pt x="4" y="21"/>
                    <a:pt x="4" y="21"/>
                    <a:pt x="4" y="22"/>
                  </a:cubicBezTo>
                  <a:lnTo>
                    <a:pt x="0" y="1"/>
                  </a:ln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7" name="Freeform 1424"/>
            <p:cNvSpPr>
              <a:spLocks/>
            </p:cNvSpPr>
            <p:nvPr userDrawn="1"/>
          </p:nvSpPr>
          <p:spPr bwMode="auto">
            <a:xfrm>
              <a:off x="281" y="201"/>
              <a:ext cx="2" cy="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5 w 5"/>
                <a:gd name="T5" fmla="*/ 3 h 6"/>
                <a:gd name="T6" fmla="*/ 2 w 5"/>
                <a:gd name="T7" fmla="*/ 6 h 6"/>
                <a:gd name="T8" fmla="*/ 0 w 5"/>
                <a:gd name="T9" fmla="*/ 3 h 6"/>
                <a:gd name="T10" fmla="*/ 2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8" name="Freeform 1425"/>
            <p:cNvSpPr>
              <a:spLocks/>
            </p:cNvSpPr>
            <p:nvPr userDrawn="1"/>
          </p:nvSpPr>
          <p:spPr bwMode="auto">
            <a:xfrm>
              <a:off x="277" y="200"/>
              <a:ext cx="3" cy="4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9" name="Freeform 1426"/>
            <p:cNvSpPr>
              <a:spLocks/>
            </p:cNvSpPr>
            <p:nvPr userDrawn="1"/>
          </p:nvSpPr>
          <p:spPr bwMode="auto">
            <a:xfrm>
              <a:off x="279" y="202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4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0" name="Freeform 1427"/>
            <p:cNvSpPr>
              <a:spLocks/>
            </p:cNvSpPr>
            <p:nvPr userDrawn="1"/>
          </p:nvSpPr>
          <p:spPr bwMode="auto">
            <a:xfrm>
              <a:off x="280" y="204"/>
              <a:ext cx="3" cy="3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  <a:gd name="T10" fmla="*/ 3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1" name="Freeform 1428"/>
            <p:cNvSpPr>
              <a:spLocks/>
            </p:cNvSpPr>
            <p:nvPr userDrawn="1"/>
          </p:nvSpPr>
          <p:spPr bwMode="auto">
            <a:xfrm>
              <a:off x="281" y="206"/>
              <a:ext cx="3" cy="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0 w 6"/>
                <a:gd name="T5" fmla="*/ 3 h 5"/>
                <a:gd name="T6" fmla="*/ 3 w 6"/>
                <a:gd name="T7" fmla="*/ 0 h 5"/>
                <a:gd name="T8" fmla="*/ 6 w 6"/>
                <a:gd name="T9" fmla="*/ 2 h 5"/>
                <a:gd name="T10" fmla="*/ 3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2" name="Freeform 1429"/>
            <p:cNvSpPr>
              <a:spLocks/>
            </p:cNvSpPr>
            <p:nvPr userDrawn="1"/>
          </p:nvSpPr>
          <p:spPr bwMode="auto">
            <a:xfrm>
              <a:off x="277" y="202"/>
              <a:ext cx="2" cy="4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0 w 5"/>
                <a:gd name="T5" fmla="*/ 4 h 8"/>
                <a:gd name="T6" fmla="*/ 2 w 5"/>
                <a:gd name="T7" fmla="*/ 0 h 8"/>
                <a:gd name="T8" fmla="*/ 5 w 5"/>
                <a:gd name="T9" fmla="*/ 4 h 8"/>
                <a:gd name="T10" fmla="*/ 2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3" name="Freeform 1430"/>
            <p:cNvSpPr>
              <a:spLocks/>
            </p:cNvSpPr>
            <p:nvPr userDrawn="1"/>
          </p:nvSpPr>
          <p:spPr bwMode="auto">
            <a:xfrm>
              <a:off x="277" y="204"/>
              <a:ext cx="3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3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4" name="Freeform 1431"/>
            <p:cNvSpPr>
              <a:spLocks/>
            </p:cNvSpPr>
            <p:nvPr userDrawn="1"/>
          </p:nvSpPr>
          <p:spPr bwMode="auto">
            <a:xfrm>
              <a:off x="279" y="206"/>
              <a:ext cx="2" cy="3"/>
            </a:xfrm>
            <a:custGeom>
              <a:avLst/>
              <a:gdLst>
                <a:gd name="T0" fmla="*/ 3 w 6"/>
                <a:gd name="T1" fmla="*/ 7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  <a:gd name="T10" fmla="*/ 4 w 6"/>
                <a:gd name="T11" fmla="*/ 5 h 7"/>
                <a:gd name="T12" fmla="*/ 3 w 6"/>
                <a:gd name="T13" fmla="*/ 5 h 7"/>
                <a:gd name="T14" fmla="*/ 3 w 6"/>
                <a:gd name="T15" fmla="*/ 5 h 7"/>
                <a:gd name="T16" fmla="*/ 3 w 6"/>
                <a:gd name="T17" fmla="*/ 6 h 7"/>
                <a:gd name="T18" fmla="*/ 3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lnTo>
                    <a:pt x="3" y="7"/>
                  </a:lnTo>
                  <a:cubicBezTo>
                    <a:pt x="2" y="6"/>
                    <a:pt x="1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4" y="4"/>
                    <a:pt x="4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3" y="6"/>
                    <a:pt x="3" y="6"/>
                    <a:pt x="3" y="6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5" name="Freeform 1432"/>
            <p:cNvSpPr>
              <a:spLocks/>
            </p:cNvSpPr>
            <p:nvPr userDrawn="1"/>
          </p:nvSpPr>
          <p:spPr bwMode="auto">
            <a:xfrm>
              <a:off x="281" y="207"/>
              <a:ext cx="2" cy="2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4 w 5"/>
                <a:gd name="T9" fmla="*/ 4 h 4"/>
                <a:gd name="T10" fmla="*/ 0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lnTo>
                    <a:pt x="4" y="4"/>
                  </a:ln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6" name="Rectangle 1433"/>
            <p:cNvSpPr>
              <a:spLocks noChangeArrowheads="1"/>
            </p:cNvSpPr>
            <p:nvPr userDrawn="1"/>
          </p:nvSpPr>
          <p:spPr bwMode="auto">
            <a:xfrm>
              <a:off x="280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7" name="Freeform 1434"/>
            <p:cNvSpPr>
              <a:spLocks/>
            </p:cNvSpPr>
            <p:nvPr userDrawn="1"/>
          </p:nvSpPr>
          <p:spPr bwMode="auto">
            <a:xfrm>
              <a:off x="283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0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1" y="1"/>
                    <a:pt x="2" y="1"/>
                    <a:pt x="3" y="2"/>
                  </a:cubicBezTo>
                  <a:lnTo>
                    <a:pt x="2" y="3"/>
                  </a:lnTo>
                  <a:lnTo>
                    <a:pt x="2" y="2"/>
                  </a:ln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8" name="Freeform 1435"/>
            <p:cNvSpPr>
              <a:spLocks/>
            </p:cNvSpPr>
            <p:nvPr userDrawn="1"/>
          </p:nvSpPr>
          <p:spPr bwMode="auto">
            <a:xfrm>
              <a:off x="281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9" name="Freeform 1436"/>
            <p:cNvSpPr>
              <a:spLocks/>
            </p:cNvSpPr>
            <p:nvPr userDrawn="1"/>
          </p:nvSpPr>
          <p:spPr bwMode="auto">
            <a:xfrm>
              <a:off x="281" y="212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0" name="Freeform 1437"/>
            <p:cNvSpPr>
              <a:spLocks/>
            </p:cNvSpPr>
            <p:nvPr userDrawn="1"/>
          </p:nvSpPr>
          <p:spPr bwMode="auto">
            <a:xfrm>
              <a:off x="277" y="206"/>
              <a:ext cx="1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1" name="Freeform 1438"/>
            <p:cNvSpPr>
              <a:spLocks/>
            </p:cNvSpPr>
            <p:nvPr userDrawn="1"/>
          </p:nvSpPr>
          <p:spPr bwMode="auto">
            <a:xfrm>
              <a:off x="278" y="208"/>
              <a:ext cx="2" cy="2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0 w 4"/>
                <a:gd name="T5" fmla="*/ 3 h 6"/>
                <a:gd name="T6" fmla="*/ 2 w 4"/>
                <a:gd name="T7" fmla="*/ 0 h 6"/>
                <a:gd name="T8" fmla="*/ 4 w 4"/>
                <a:gd name="T9" fmla="*/ 3 h 6"/>
                <a:gd name="T10" fmla="*/ 3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2" name="Freeform 1439"/>
            <p:cNvSpPr>
              <a:spLocks/>
            </p:cNvSpPr>
            <p:nvPr userDrawn="1"/>
          </p:nvSpPr>
          <p:spPr bwMode="auto">
            <a:xfrm>
              <a:off x="279" y="209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0 w 5"/>
                <a:gd name="T5" fmla="*/ 3 h 6"/>
                <a:gd name="T6" fmla="*/ 2 w 5"/>
                <a:gd name="T7" fmla="*/ 0 h 6"/>
                <a:gd name="T8" fmla="*/ 5 w 5"/>
                <a:gd name="T9" fmla="*/ 3 h 6"/>
                <a:gd name="T10" fmla="*/ 4 w 5"/>
                <a:gd name="T11" fmla="*/ 4 h 6"/>
                <a:gd name="T12" fmla="*/ 3 w 5"/>
                <a:gd name="T13" fmla="*/ 4 h 6"/>
                <a:gd name="T14" fmla="*/ 2 w 5"/>
                <a:gd name="T15" fmla="*/ 4 h 6"/>
                <a:gd name="T16" fmla="*/ 3 w 5"/>
                <a:gd name="T17" fmla="*/ 6 h 6"/>
                <a:gd name="T18" fmla="*/ 3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lnTo>
                    <a:pt x="4" y="4"/>
                  </a:ln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ubicBezTo>
                    <a:pt x="2" y="5"/>
                    <a:pt x="3" y="5"/>
                    <a:pt x="3" y="6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3" name="Freeform 1440"/>
            <p:cNvSpPr>
              <a:spLocks/>
            </p:cNvSpPr>
            <p:nvPr userDrawn="1"/>
          </p:nvSpPr>
          <p:spPr bwMode="auto">
            <a:xfrm>
              <a:off x="280" y="212"/>
              <a:ext cx="2" cy="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1 h 3"/>
                <a:gd name="T6" fmla="*/ 3 w 4"/>
                <a:gd name="T7" fmla="*/ 1 h 3"/>
                <a:gd name="T8" fmla="*/ 4 w 4"/>
                <a:gd name="T9" fmla="*/ 3 h 3"/>
                <a:gd name="T10" fmla="*/ 4 w 4"/>
                <a:gd name="T11" fmla="*/ 3 h 3"/>
                <a:gd name="T12" fmla="*/ 1 w 4"/>
                <a:gd name="T13" fmla="*/ 3 h 3"/>
                <a:gd name="T14" fmla="*/ 0 w 4"/>
                <a:gd name="T15" fmla="*/ 2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ubicBezTo>
                    <a:pt x="3" y="2"/>
                    <a:pt x="3" y="2"/>
                    <a:pt x="4" y="3"/>
                  </a:cubicBezTo>
                  <a:lnTo>
                    <a:pt x="4" y="3"/>
                  </a:lnTo>
                  <a:cubicBezTo>
                    <a:pt x="2" y="3"/>
                    <a:pt x="2" y="3"/>
                    <a:pt x="1" y="3"/>
                  </a:cubicBezTo>
                  <a:lnTo>
                    <a:pt x="0" y="2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4" name="Freeform 1441"/>
            <p:cNvSpPr>
              <a:spLocks/>
            </p:cNvSpPr>
            <p:nvPr userDrawn="1"/>
          </p:nvSpPr>
          <p:spPr bwMode="auto">
            <a:xfrm>
              <a:off x="278" y="211"/>
              <a:ext cx="3" cy="2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2 h 5"/>
                <a:gd name="T6" fmla="*/ 3 w 5"/>
                <a:gd name="T7" fmla="*/ 5 h 5"/>
                <a:gd name="T8" fmla="*/ 0 w 5"/>
                <a:gd name="T9" fmla="*/ 3 h 5"/>
                <a:gd name="T10" fmla="*/ 2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5" name="Freeform 1442"/>
            <p:cNvSpPr>
              <a:spLocks/>
            </p:cNvSpPr>
            <p:nvPr userDrawn="1"/>
          </p:nvSpPr>
          <p:spPr bwMode="auto">
            <a:xfrm>
              <a:off x="286" y="20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6" name="Freeform 1443"/>
            <p:cNvSpPr>
              <a:spLocks/>
            </p:cNvSpPr>
            <p:nvPr userDrawn="1"/>
          </p:nvSpPr>
          <p:spPr bwMode="auto">
            <a:xfrm>
              <a:off x="286" y="205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7" name="Freeform 1444"/>
            <p:cNvSpPr>
              <a:spLocks/>
            </p:cNvSpPr>
            <p:nvPr userDrawn="1"/>
          </p:nvSpPr>
          <p:spPr bwMode="auto">
            <a:xfrm>
              <a:off x="286" y="204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8" name="Freeform 1445"/>
            <p:cNvSpPr>
              <a:spLocks/>
            </p:cNvSpPr>
            <p:nvPr userDrawn="1"/>
          </p:nvSpPr>
          <p:spPr bwMode="auto">
            <a:xfrm>
              <a:off x="286" y="203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9" name="Freeform 1446"/>
            <p:cNvSpPr>
              <a:spLocks/>
            </p:cNvSpPr>
            <p:nvPr userDrawn="1"/>
          </p:nvSpPr>
          <p:spPr bwMode="auto">
            <a:xfrm>
              <a:off x="285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0" name="Freeform 1447"/>
            <p:cNvSpPr>
              <a:spLocks/>
            </p:cNvSpPr>
            <p:nvPr userDrawn="1"/>
          </p:nvSpPr>
          <p:spPr bwMode="auto">
            <a:xfrm>
              <a:off x="285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1" name="Freeform 1448"/>
            <p:cNvSpPr>
              <a:spLocks/>
            </p:cNvSpPr>
            <p:nvPr userDrawn="1"/>
          </p:nvSpPr>
          <p:spPr bwMode="auto">
            <a:xfrm>
              <a:off x="285" y="199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2" name="Freeform 1449"/>
            <p:cNvSpPr>
              <a:spLocks/>
            </p:cNvSpPr>
            <p:nvPr userDrawn="1"/>
          </p:nvSpPr>
          <p:spPr bwMode="auto">
            <a:xfrm>
              <a:off x="281" y="201"/>
              <a:ext cx="0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3" name="Freeform 1450"/>
            <p:cNvSpPr>
              <a:spLocks/>
            </p:cNvSpPr>
            <p:nvPr userDrawn="1"/>
          </p:nvSpPr>
          <p:spPr bwMode="auto">
            <a:xfrm>
              <a:off x="279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4" name="Freeform 1451"/>
            <p:cNvSpPr>
              <a:spLocks/>
            </p:cNvSpPr>
            <p:nvPr userDrawn="1"/>
          </p:nvSpPr>
          <p:spPr bwMode="auto">
            <a:xfrm>
              <a:off x="278" y="205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1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5" name="Freeform 1452"/>
            <p:cNvSpPr>
              <a:spLocks/>
            </p:cNvSpPr>
            <p:nvPr userDrawn="1"/>
          </p:nvSpPr>
          <p:spPr bwMode="auto">
            <a:xfrm>
              <a:off x="277" y="207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6" name="Freeform 1453"/>
            <p:cNvSpPr>
              <a:spLocks/>
            </p:cNvSpPr>
            <p:nvPr userDrawn="1"/>
          </p:nvSpPr>
          <p:spPr bwMode="auto">
            <a:xfrm>
              <a:off x="279" y="207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7" name="Freeform 1454"/>
            <p:cNvSpPr>
              <a:spLocks/>
            </p:cNvSpPr>
            <p:nvPr userDrawn="1"/>
          </p:nvSpPr>
          <p:spPr bwMode="auto">
            <a:xfrm>
              <a:off x="282" y="206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8" name="Freeform 1455"/>
            <p:cNvSpPr>
              <a:spLocks/>
            </p:cNvSpPr>
            <p:nvPr userDrawn="1"/>
          </p:nvSpPr>
          <p:spPr bwMode="auto">
            <a:xfrm>
              <a:off x="281" y="205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9" name="Freeform 1456"/>
            <p:cNvSpPr>
              <a:spLocks/>
            </p:cNvSpPr>
            <p:nvPr userDrawn="1"/>
          </p:nvSpPr>
          <p:spPr bwMode="auto">
            <a:xfrm>
              <a:off x="282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0" name="Freeform 1457"/>
            <p:cNvSpPr>
              <a:spLocks/>
            </p:cNvSpPr>
            <p:nvPr userDrawn="1"/>
          </p:nvSpPr>
          <p:spPr bwMode="auto">
            <a:xfrm>
              <a:off x="279" y="200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1" name="Freeform 1458"/>
            <p:cNvSpPr>
              <a:spLocks/>
            </p:cNvSpPr>
            <p:nvPr userDrawn="1"/>
          </p:nvSpPr>
          <p:spPr bwMode="auto">
            <a:xfrm>
              <a:off x="278" y="20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2" name="Freeform 1459"/>
            <p:cNvSpPr>
              <a:spLocks/>
            </p:cNvSpPr>
            <p:nvPr userDrawn="1"/>
          </p:nvSpPr>
          <p:spPr bwMode="auto">
            <a:xfrm>
              <a:off x="277" y="204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1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3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3" name="Freeform 1460"/>
            <p:cNvSpPr>
              <a:spLocks/>
            </p:cNvSpPr>
            <p:nvPr userDrawn="1"/>
          </p:nvSpPr>
          <p:spPr bwMode="auto">
            <a:xfrm>
              <a:off x="278" y="208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4" name="Freeform 1461"/>
            <p:cNvSpPr>
              <a:spLocks/>
            </p:cNvSpPr>
            <p:nvPr userDrawn="1"/>
          </p:nvSpPr>
          <p:spPr bwMode="auto">
            <a:xfrm>
              <a:off x="279" y="211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1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5" name="Freeform 1462"/>
            <p:cNvSpPr>
              <a:spLocks/>
            </p:cNvSpPr>
            <p:nvPr userDrawn="1"/>
          </p:nvSpPr>
          <p:spPr bwMode="auto">
            <a:xfrm>
              <a:off x="283" y="208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1" y="2"/>
                  </a:cubicBez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6" name="Freeform 1463"/>
            <p:cNvSpPr>
              <a:spLocks/>
            </p:cNvSpPr>
            <p:nvPr userDrawn="1"/>
          </p:nvSpPr>
          <p:spPr bwMode="auto">
            <a:xfrm>
              <a:off x="280" y="21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0" y="2"/>
                    <a:pt x="1" y="3"/>
                  </a:cubicBez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7" name="Freeform 1464"/>
            <p:cNvSpPr>
              <a:spLocks/>
            </p:cNvSpPr>
            <p:nvPr userDrawn="1"/>
          </p:nvSpPr>
          <p:spPr bwMode="auto">
            <a:xfrm>
              <a:off x="280" y="214"/>
              <a:ext cx="3" cy="0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5 w 6"/>
                <a:gd name="T5" fmla="*/ 0 h 1"/>
                <a:gd name="T6" fmla="*/ 6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0" y="1"/>
                  </a:lnTo>
                  <a:cubicBezTo>
                    <a:pt x="2" y="1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8" name="Freeform 1465"/>
            <p:cNvSpPr>
              <a:spLocks/>
            </p:cNvSpPr>
            <p:nvPr userDrawn="1"/>
          </p:nvSpPr>
          <p:spPr bwMode="auto">
            <a:xfrm>
              <a:off x="281" y="209"/>
              <a:ext cx="3" cy="2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4 h 5"/>
                <a:gd name="T4" fmla="*/ 6 w 8"/>
                <a:gd name="T5" fmla="*/ 4 h 5"/>
                <a:gd name="T6" fmla="*/ 5 w 8"/>
                <a:gd name="T7" fmla="*/ 4 h 5"/>
                <a:gd name="T8" fmla="*/ 6 w 8"/>
                <a:gd name="T9" fmla="*/ 5 h 5"/>
                <a:gd name="T10" fmla="*/ 4 w 8"/>
                <a:gd name="T11" fmla="*/ 5 h 5"/>
                <a:gd name="T12" fmla="*/ 0 w 8"/>
                <a:gd name="T13" fmla="*/ 0 h 5"/>
                <a:gd name="T14" fmla="*/ 8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lnTo>
                    <a:pt x="8" y="4"/>
                  </a:lnTo>
                  <a:cubicBezTo>
                    <a:pt x="7" y="4"/>
                    <a:pt x="6" y="4"/>
                    <a:pt x="6" y="4"/>
                  </a:cubicBezTo>
                  <a:lnTo>
                    <a:pt x="5" y="4"/>
                  </a:ln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9" name="Freeform 1466"/>
            <p:cNvSpPr>
              <a:spLocks/>
            </p:cNvSpPr>
            <p:nvPr userDrawn="1"/>
          </p:nvSpPr>
          <p:spPr bwMode="auto">
            <a:xfrm>
              <a:off x="287" y="208"/>
              <a:ext cx="0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0" name="Freeform 1467"/>
            <p:cNvSpPr>
              <a:spLocks/>
            </p:cNvSpPr>
            <p:nvPr userDrawn="1"/>
          </p:nvSpPr>
          <p:spPr bwMode="auto">
            <a:xfrm>
              <a:off x="285" y="210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2 w 3"/>
                <a:gd name="T5" fmla="*/ 1 h 4"/>
                <a:gd name="T6" fmla="*/ 3 w 3"/>
                <a:gd name="T7" fmla="*/ 4 h 4"/>
                <a:gd name="T8" fmla="*/ 1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1" name="Freeform 1468"/>
            <p:cNvSpPr>
              <a:spLocks/>
            </p:cNvSpPr>
            <p:nvPr userDrawn="1"/>
          </p:nvSpPr>
          <p:spPr bwMode="auto">
            <a:xfrm>
              <a:off x="281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9 w 9"/>
                <a:gd name="T5" fmla="*/ 4 h 4"/>
                <a:gd name="T6" fmla="*/ 5 w 9"/>
                <a:gd name="T7" fmla="*/ 4 h 4"/>
                <a:gd name="T8" fmla="*/ 0 w 9"/>
                <a:gd name="T9" fmla="*/ 1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7" y="2"/>
                    <a:pt x="8" y="3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2" name="Freeform 1469"/>
            <p:cNvSpPr>
              <a:spLocks/>
            </p:cNvSpPr>
            <p:nvPr userDrawn="1"/>
          </p:nvSpPr>
          <p:spPr bwMode="auto">
            <a:xfrm>
              <a:off x="285" y="208"/>
              <a:ext cx="3" cy="5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5 h 11"/>
                <a:gd name="T4" fmla="*/ 4 w 5"/>
                <a:gd name="T5" fmla="*/ 6 h 11"/>
                <a:gd name="T6" fmla="*/ 5 w 5"/>
                <a:gd name="T7" fmla="*/ 11 h 11"/>
                <a:gd name="T8" fmla="*/ 2 w 5"/>
                <a:gd name="T9" fmla="*/ 8 h 11"/>
                <a:gd name="T10" fmla="*/ 0 w 5"/>
                <a:gd name="T11" fmla="*/ 0 h 11"/>
                <a:gd name="T12" fmla="*/ 4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5"/>
                  </a:lnTo>
                  <a:lnTo>
                    <a:pt x="4" y="6"/>
                  </a:lnTo>
                  <a:cubicBezTo>
                    <a:pt x="4" y="7"/>
                    <a:pt x="4" y="9"/>
                    <a:pt x="5" y="11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3" name="Freeform 1470"/>
            <p:cNvSpPr>
              <a:spLocks/>
            </p:cNvSpPr>
            <p:nvPr userDrawn="1"/>
          </p:nvSpPr>
          <p:spPr bwMode="auto">
            <a:xfrm>
              <a:off x="282" y="213"/>
              <a:ext cx="5" cy="1"/>
            </a:xfrm>
            <a:custGeom>
              <a:avLst/>
              <a:gdLst>
                <a:gd name="T0" fmla="*/ 0 w 11"/>
                <a:gd name="T1" fmla="*/ 1 h 3"/>
                <a:gd name="T2" fmla="*/ 0 w 11"/>
                <a:gd name="T3" fmla="*/ 1 h 3"/>
                <a:gd name="T4" fmla="*/ 11 w 11"/>
                <a:gd name="T5" fmla="*/ 3 h 3"/>
                <a:gd name="T6" fmla="*/ 10 w 11"/>
                <a:gd name="T7" fmla="*/ 3 h 3"/>
                <a:gd name="T8" fmla="*/ 3 w 11"/>
                <a:gd name="T9" fmla="*/ 3 h 3"/>
                <a:gd name="T10" fmla="*/ 0 w 1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lnTo>
                    <a:pt x="0" y="1"/>
                  </a:lnTo>
                  <a:cubicBezTo>
                    <a:pt x="3" y="0"/>
                    <a:pt x="8" y="1"/>
                    <a:pt x="11" y="3"/>
                  </a:cubicBezTo>
                  <a:lnTo>
                    <a:pt x="10" y="3"/>
                  </a:ln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4" name="Freeform 1471"/>
            <p:cNvSpPr>
              <a:spLocks/>
            </p:cNvSpPr>
            <p:nvPr userDrawn="1"/>
          </p:nvSpPr>
          <p:spPr bwMode="auto">
            <a:xfrm>
              <a:off x="283" y="211"/>
              <a:ext cx="5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4" y="0"/>
                    <a:pt x="8" y="3"/>
                    <a:pt x="10" y="7"/>
                  </a:cubicBezTo>
                  <a:cubicBezTo>
                    <a:pt x="6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5" name="Freeform 1472"/>
            <p:cNvSpPr>
              <a:spLocks/>
            </p:cNvSpPr>
            <p:nvPr userDrawn="1"/>
          </p:nvSpPr>
          <p:spPr bwMode="auto">
            <a:xfrm>
              <a:off x="287" y="198"/>
              <a:ext cx="3" cy="11"/>
            </a:xfrm>
            <a:custGeom>
              <a:avLst/>
              <a:gdLst>
                <a:gd name="T0" fmla="*/ 2 w 5"/>
                <a:gd name="T1" fmla="*/ 20 h 24"/>
                <a:gd name="T2" fmla="*/ 2 w 5"/>
                <a:gd name="T3" fmla="*/ 20 h 24"/>
                <a:gd name="T4" fmla="*/ 1 w 5"/>
                <a:gd name="T5" fmla="*/ 24 h 24"/>
                <a:gd name="T6" fmla="*/ 0 w 5"/>
                <a:gd name="T7" fmla="*/ 0 h 24"/>
                <a:gd name="T8" fmla="*/ 2 w 5"/>
                <a:gd name="T9" fmla="*/ 1 h 24"/>
                <a:gd name="T10" fmla="*/ 5 w 5"/>
                <a:gd name="T11" fmla="*/ 0 h 24"/>
                <a:gd name="T12" fmla="*/ 4 w 5"/>
                <a:gd name="T13" fmla="*/ 24 h 24"/>
                <a:gd name="T14" fmla="*/ 2 w 5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2" y="20"/>
                  </a:moveTo>
                  <a:lnTo>
                    <a:pt x="2" y="20"/>
                  </a:lnTo>
                  <a:cubicBezTo>
                    <a:pt x="2" y="21"/>
                    <a:pt x="1" y="22"/>
                    <a:pt x="1" y="24"/>
                  </a:cubicBezTo>
                  <a:lnTo>
                    <a:pt x="0" y="0"/>
                  </a:ln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24"/>
                  </a:lnTo>
                  <a:cubicBezTo>
                    <a:pt x="4" y="22"/>
                    <a:pt x="3" y="21"/>
                    <a:pt x="2" y="2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6" name="Freeform 1473"/>
            <p:cNvSpPr>
              <a:spLocks/>
            </p:cNvSpPr>
            <p:nvPr userDrawn="1"/>
          </p:nvSpPr>
          <p:spPr bwMode="auto">
            <a:xfrm>
              <a:off x="288" y="208"/>
              <a:ext cx="1" cy="6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7 h 13"/>
                <a:gd name="T4" fmla="*/ 1 w 3"/>
                <a:gd name="T5" fmla="*/ 13 h 13"/>
                <a:gd name="T6" fmla="*/ 0 w 3"/>
                <a:gd name="T7" fmla="*/ 7 h 13"/>
                <a:gd name="T8" fmla="*/ 1 w 3"/>
                <a:gd name="T9" fmla="*/ 0 h 13"/>
                <a:gd name="T10" fmla="*/ 3 w 3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lnTo>
                    <a:pt x="3" y="7"/>
                  </a:lnTo>
                  <a:cubicBezTo>
                    <a:pt x="3" y="9"/>
                    <a:pt x="3" y="11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7" name="Freeform 1474"/>
            <p:cNvSpPr>
              <a:spLocks/>
            </p:cNvSpPr>
            <p:nvPr userDrawn="1"/>
          </p:nvSpPr>
          <p:spPr bwMode="auto">
            <a:xfrm>
              <a:off x="285" y="186"/>
              <a:ext cx="6" cy="6"/>
            </a:xfrm>
            <a:custGeom>
              <a:avLst/>
              <a:gdLst>
                <a:gd name="T0" fmla="*/ 8 w 13"/>
                <a:gd name="T1" fmla="*/ 2 h 12"/>
                <a:gd name="T2" fmla="*/ 8 w 13"/>
                <a:gd name="T3" fmla="*/ 2 h 12"/>
                <a:gd name="T4" fmla="*/ 7 w 13"/>
                <a:gd name="T5" fmla="*/ 4 h 12"/>
                <a:gd name="T6" fmla="*/ 13 w 13"/>
                <a:gd name="T7" fmla="*/ 3 h 12"/>
                <a:gd name="T8" fmla="*/ 13 w 13"/>
                <a:gd name="T9" fmla="*/ 9 h 12"/>
                <a:gd name="T10" fmla="*/ 8 w 13"/>
                <a:gd name="T11" fmla="*/ 7 h 12"/>
                <a:gd name="T12" fmla="*/ 9 w 13"/>
                <a:gd name="T13" fmla="*/ 12 h 12"/>
                <a:gd name="T14" fmla="*/ 3 w 13"/>
                <a:gd name="T15" fmla="*/ 12 h 12"/>
                <a:gd name="T16" fmla="*/ 5 w 13"/>
                <a:gd name="T17" fmla="*/ 8 h 12"/>
                <a:gd name="T18" fmla="*/ 0 w 13"/>
                <a:gd name="T19" fmla="*/ 9 h 12"/>
                <a:gd name="T20" fmla="*/ 0 w 13"/>
                <a:gd name="T21" fmla="*/ 3 h 12"/>
                <a:gd name="T22" fmla="*/ 4 w 13"/>
                <a:gd name="T23" fmla="*/ 5 h 12"/>
                <a:gd name="T24" fmla="*/ 3 w 13"/>
                <a:gd name="T25" fmla="*/ 0 h 12"/>
                <a:gd name="T26" fmla="*/ 9 w 13"/>
                <a:gd name="T27" fmla="*/ 0 h 12"/>
                <a:gd name="T28" fmla="*/ 8 w 13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8" y="2"/>
                  </a:moveTo>
                  <a:lnTo>
                    <a:pt x="8" y="2"/>
                  </a:lnTo>
                  <a:cubicBezTo>
                    <a:pt x="8" y="3"/>
                    <a:pt x="7" y="4"/>
                    <a:pt x="7" y="4"/>
                  </a:cubicBezTo>
                  <a:cubicBezTo>
                    <a:pt x="8" y="7"/>
                    <a:pt x="12" y="4"/>
                    <a:pt x="13" y="3"/>
                  </a:cubicBezTo>
                  <a:lnTo>
                    <a:pt x="13" y="9"/>
                  </a:lnTo>
                  <a:cubicBezTo>
                    <a:pt x="12" y="9"/>
                    <a:pt x="10" y="7"/>
                    <a:pt x="8" y="7"/>
                  </a:cubicBezTo>
                  <a:cubicBezTo>
                    <a:pt x="6" y="8"/>
                    <a:pt x="9" y="12"/>
                    <a:pt x="9" y="12"/>
                  </a:cubicBezTo>
                  <a:lnTo>
                    <a:pt x="3" y="12"/>
                  </a:lnTo>
                  <a:cubicBezTo>
                    <a:pt x="4" y="12"/>
                    <a:pt x="6" y="10"/>
                    <a:pt x="5" y="8"/>
                  </a:cubicBezTo>
                  <a:cubicBezTo>
                    <a:pt x="5" y="6"/>
                    <a:pt x="1" y="9"/>
                    <a:pt x="0" y="9"/>
                  </a:cubicBezTo>
                  <a:lnTo>
                    <a:pt x="0" y="3"/>
                  </a:lnTo>
                  <a:cubicBezTo>
                    <a:pt x="1" y="4"/>
                    <a:pt x="3" y="6"/>
                    <a:pt x="4" y="5"/>
                  </a:cubicBezTo>
                  <a:cubicBezTo>
                    <a:pt x="7" y="5"/>
                    <a:pt x="4" y="1"/>
                    <a:pt x="3" y="0"/>
                  </a:cubicBezTo>
                  <a:lnTo>
                    <a:pt x="9" y="0"/>
                  </a:lnTo>
                  <a:cubicBezTo>
                    <a:pt x="9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8" name="Freeform 1475"/>
            <p:cNvSpPr>
              <a:spLocks/>
            </p:cNvSpPr>
            <p:nvPr userDrawn="1"/>
          </p:nvSpPr>
          <p:spPr bwMode="auto">
            <a:xfrm>
              <a:off x="286" y="193"/>
              <a:ext cx="4" cy="4"/>
            </a:xfrm>
            <a:custGeom>
              <a:avLst/>
              <a:gdLst>
                <a:gd name="T0" fmla="*/ 4 w 9"/>
                <a:gd name="T1" fmla="*/ 0 h 9"/>
                <a:gd name="T2" fmla="*/ 4 w 9"/>
                <a:gd name="T3" fmla="*/ 0 h 9"/>
                <a:gd name="T4" fmla="*/ 9 w 9"/>
                <a:gd name="T5" fmla="*/ 5 h 9"/>
                <a:gd name="T6" fmla="*/ 4 w 9"/>
                <a:gd name="T7" fmla="*/ 9 h 9"/>
                <a:gd name="T8" fmla="*/ 0 w 9"/>
                <a:gd name="T9" fmla="*/ 5 h 9"/>
                <a:gd name="T10" fmla="*/ 4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4" y="0"/>
                  </a:ln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9" name="Freeform 1476"/>
            <p:cNvSpPr>
              <a:spLocks/>
            </p:cNvSpPr>
            <p:nvPr userDrawn="1"/>
          </p:nvSpPr>
          <p:spPr bwMode="auto">
            <a:xfrm>
              <a:off x="297" y="216"/>
              <a:ext cx="0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0" name="Freeform 1477"/>
            <p:cNvSpPr>
              <a:spLocks/>
            </p:cNvSpPr>
            <p:nvPr userDrawn="1"/>
          </p:nvSpPr>
          <p:spPr bwMode="auto">
            <a:xfrm>
              <a:off x="289" y="21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1" name="Freeform 1478"/>
            <p:cNvSpPr>
              <a:spLocks/>
            </p:cNvSpPr>
            <p:nvPr userDrawn="1"/>
          </p:nvSpPr>
          <p:spPr bwMode="auto">
            <a:xfrm>
              <a:off x="289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2" name="Freeform 1479"/>
            <p:cNvSpPr>
              <a:spLocks/>
            </p:cNvSpPr>
            <p:nvPr userDrawn="1"/>
          </p:nvSpPr>
          <p:spPr bwMode="auto">
            <a:xfrm>
              <a:off x="29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3" name="Freeform 1480"/>
            <p:cNvSpPr>
              <a:spLocks/>
            </p:cNvSpPr>
            <p:nvPr userDrawn="1"/>
          </p:nvSpPr>
          <p:spPr bwMode="auto">
            <a:xfrm>
              <a:off x="291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4" name="Freeform 1481"/>
            <p:cNvSpPr>
              <a:spLocks/>
            </p:cNvSpPr>
            <p:nvPr userDrawn="1"/>
          </p:nvSpPr>
          <p:spPr bwMode="auto">
            <a:xfrm>
              <a:off x="293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5" name="Freeform 1482"/>
            <p:cNvSpPr>
              <a:spLocks/>
            </p:cNvSpPr>
            <p:nvPr userDrawn="1"/>
          </p:nvSpPr>
          <p:spPr bwMode="auto">
            <a:xfrm>
              <a:off x="293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6" name="Rectangle 1483"/>
            <p:cNvSpPr>
              <a:spLocks noChangeArrowheads="1"/>
            </p:cNvSpPr>
            <p:nvPr userDrawn="1"/>
          </p:nvSpPr>
          <p:spPr bwMode="auto">
            <a:xfrm>
              <a:off x="294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7" name="Freeform 1484"/>
            <p:cNvSpPr>
              <a:spLocks/>
            </p:cNvSpPr>
            <p:nvPr userDrawn="1"/>
          </p:nvSpPr>
          <p:spPr bwMode="auto">
            <a:xfrm>
              <a:off x="294" y="216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8" name="Freeform 1485"/>
            <p:cNvSpPr>
              <a:spLocks/>
            </p:cNvSpPr>
            <p:nvPr userDrawn="1"/>
          </p:nvSpPr>
          <p:spPr bwMode="auto">
            <a:xfrm>
              <a:off x="296" y="215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9" name="Freeform 1486"/>
            <p:cNvSpPr>
              <a:spLocks/>
            </p:cNvSpPr>
            <p:nvPr userDrawn="1"/>
          </p:nvSpPr>
          <p:spPr bwMode="auto">
            <a:xfrm>
              <a:off x="295" y="2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0" name="Freeform 1487"/>
            <p:cNvSpPr>
              <a:spLocks/>
            </p:cNvSpPr>
            <p:nvPr userDrawn="1"/>
          </p:nvSpPr>
          <p:spPr bwMode="auto">
            <a:xfrm>
              <a:off x="290" y="216"/>
              <a:ext cx="1" cy="1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0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1" name="Freeform 1488"/>
            <p:cNvSpPr>
              <a:spLocks/>
            </p:cNvSpPr>
            <p:nvPr userDrawn="1"/>
          </p:nvSpPr>
          <p:spPr bwMode="auto">
            <a:xfrm>
              <a:off x="291" y="216"/>
              <a:ext cx="2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2" name="Freeform 1489"/>
            <p:cNvSpPr>
              <a:spLocks/>
            </p:cNvSpPr>
            <p:nvPr userDrawn="1"/>
          </p:nvSpPr>
          <p:spPr bwMode="auto">
            <a:xfrm>
              <a:off x="29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3" name="Freeform 1490"/>
            <p:cNvSpPr>
              <a:spLocks/>
            </p:cNvSpPr>
            <p:nvPr userDrawn="1"/>
          </p:nvSpPr>
          <p:spPr bwMode="auto">
            <a:xfrm>
              <a:off x="29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4" name="Freeform 1491"/>
            <p:cNvSpPr>
              <a:spLocks/>
            </p:cNvSpPr>
            <p:nvPr userDrawn="1"/>
          </p:nvSpPr>
          <p:spPr bwMode="auto">
            <a:xfrm>
              <a:off x="29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5" name="Freeform 1492"/>
            <p:cNvSpPr>
              <a:spLocks/>
            </p:cNvSpPr>
            <p:nvPr userDrawn="1"/>
          </p:nvSpPr>
          <p:spPr bwMode="auto">
            <a:xfrm>
              <a:off x="280" y="216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6" name="Freeform 1493"/>
            <p:cNvSpPr>
              <a:spLocks/>
            </p:cNvSpPr>
            <p:nvPr userDrawn="1"/>
          </p:nvSpPr>
          <p:spPr bwMode="auto">
            <a:xfrm>
              <a:off x="287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7" name="Freeform 1494"/>
            <p:cNvSpPr>
              <a:spLocks/>
            </p:cNvSpPr>
            <p:nvPr userDrawn="1"/>
          </p:nvSpPr>
          <p:spPr bwMode="auto">
            <a:xfrm>
              <a:off x="287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8" name="Freeform 1495"/>
            <p:cNvSpPr>
              <a:spLocks/>
            </p:cNvSpPr>
            <p:nvPr userDrawn="1"/>
          </p:nvSpPr>
          <p:spPr bwMode="auto">
            <a:xfrm>
              <a:off x="285" y="21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9" name="Freeform 1496"/>
            <p:cNvSpPr>
              <a:spLocks/>
            </p:cNvSpPr>
            <p:nvPr userDrawn="1"/>
          </p:nvSpPr>
          <p:spPr bwMode="auto">
            <a:xfrm>
              <a:off x="285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0" name="Freeform 1497"/>
            <p:cNvSpPr>
              <a:spLocks/>
            </p:cNvSpPr>
            <p:nvPr userDrawn="1"/>
          </p:nvSpPr>
          <p:spPr bwMode="auto">
            <a:xfrm>
              <a:off x="284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1" name="Freeform 1498"/>
            <p:cNvSpPr>
              <a:spLocks/>
            </p:cNvSpPr>
            <p:nvPr userDrawn="1"/>
          </p:nvSpPr>
          <p:spPr bwMode="auto">
            <a:xfrm>
              <a:off x="284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2" name="Rectangle 1499"/>
            <p:cNvSpPr>
              <a:spLocks noChangeArrowheads="1"/>
            </p:cNvSpPr>
            <p:nvPr userDrawn="1"/>
          </p:nvSpPr>
          <p:spPr bwMode="auto">
            <a:xfrm>
              <a:off x="282" y="215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3" name="Freeform 1500"/>
            <p:cNvSpPr>
              <a:spLocks/>
            </p:cNvSpPr>
            <p:nvPr userDrawn="1"/>
          </p:nvSpPr>
          <p:spPr bwMode="auto">
            <a:xfrm>
              <a:off x="282" y="2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4" name="Freeform 1501"/>
            <p:cNvSpPr>
              <a:spLocks/>
            </p:cNvSpPr>
            <p:nvPr userDrawn="1"/>
          </p:nvSpPr>
          <p:spPr bwMode="auto">
            <a:xfrm>
              <a:off x="281" y="215"/>
              <a:ext cx="0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5" name="Freeform 1502"/>
            <p:cNvSpPr>
              <a:spLocks/>
            </p:cNvSpPr>
            <p:nvPr userDrawn="1"/>
          </p:nvSpPr>
          <p:spPr bwMode="auto">
            <a:xfrm>
              <a:off x="281" y="216"/>
              <a:ext cx="0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cubicBezTo>
                    <a:pt x="0" y="1"/>
                    <a:pt x="0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6" name="Freeform 1503"/>
            <p:cNvSpPr>
              <a:spLocks/>
            </p:cNvSpPr>
            <p:nvPr userDrawn="1"/>
          </p:nvSpPr>
          <p:spPr bwMode="auto">
            <a:xfrm>
              <a:off x="286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7" name="Freeform 1504"/>
            <p:cNvSpPr>
              <a:spLocks/>
            </p:cNvSpPr>
            <p:nvPr userDrawn="1"/>
          </p:nvSpPr>
          <p:spPr bwMode="auto">
            <a:xfrm>
              <a:off x="284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8" name="Freeform 1505"/>
            <p:cNvSpPr>
              <a:spLocks/>
            </p:cNvSpPr>
            <p:nvPr userDrawn="1"/>
          </p:nvSpPr>
          <p:spPr bwMode="auto">
            <a:xfrm>
              <a:off x="283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9" name="Freeform 1506"/>
            <p:cNvSpPr>
              <a:spLocks/>
            </p:cNvSpPr>
            <p:nvPr userDrawn="1"/>
          </p:nvSpPr>
          <p:spPr bwMode="auto">
            <a:xfrm>
              <a:off x="281" y="21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0" name="Freeform 1507"/>
            <p:cNvSpPr>
              <a:spLocks/>
            </p:cNvSpPr>
            <p:nvPr userDrawn="1"/>
          </p:nvSpPr>
          <p:spPr bwMode="auto">
            <a:xfrm>
              <a:off x="280" y="21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1" name="Freeform 1508"/>
            <p:cNvSpPr>
              <a:spLocks/>
            </p:cNvSpPr>
            <p:nvPr userDrawn="1"/>
          </p:nvSpPr>
          <p:spPr bwMode="auto">
            <a:xfrm>
              <a:off x="288" y="216"/>
              <a:ext cx="1" cy="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2" name="Freeform 1509"/>
            <p:cNvSpPr>
              <a:spLocks/>
            </p:cNvSpPr>
            <p:nvPr userDrawn="1"/>
          </p:nvSpPr>
          <p:spPr bwMode="auto">
            <a:xfrm>
              <a:off x="280" y="215"/>
              <a:ext cx="17" cy="0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3" name="Freeform 1510"/>
            <p:cNvSpPr>
              <a:spLocks/>
            </p:cNvSpPr>
            <p:nvPr userDrawn="1"/>
          </p:nvSpPr>
          <p:spPr bwMode="auto">
            <a:xfrm>
              <a:off x="280" y="217"/>
              <a:ext cx="17" cy="1"/>
            </a:xfrm>
            <a:custGeom>
              <a:avLst/>
              <a:gdLst>
                <a:gd name="T0" fmla="*/ 19 w 39"/>
                <a:gd name="T1" fmla="*/ 2 h 2"/>
                <a:gd name="T2" fmla="*/ 19 w 39"/>
                <a:gd name="T3" fmla="*/ 2 h 2"/>
                <a:gd name="T4" fmla="*/ 0 w 39"/>
                <a:gd name="T5" fmla="*/ 2 h 2"/>
                <a:gd name="T6" fmla="*/ 0 w 39"/>
                <a:gd name="T7" fmla="*/ 1 h 2"/>
                <a:gd name="T8" fmla="*/ 19 w 39"/>
                <a:gd name="T9" fmla="*/ 1 h 2"/>
                <a:gd name="T10" fmla="*/ 39 w 39"/>
                <a:gd name="T11" fmla="*/ 1 h 2"/>
                <a:gd name="T12" fmla="*/ 39 w 39"/>
                <a:gd name="T13" fmla="*/ 2 h 2"/>
                <a:gd name="T14" fmla="*/ 19 w 3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">
                  <a:moveTo>
                    <a:pt x="19" y="2"/>
                  </a:moveTo>
                  <a:lnTo>
                    <a:pt x="19" y="2"/>
                  </a:lnTo>
                  <a:cubicBezTo>
                    <a:pt x="11" y="2"/>
                    <a:pt x="3" y="1"/>
                    <a:pt x="0" y="2"/>
                  </a:cubicBezTo>
                  <a:lnTo>
                    <a:pt x="0" y="1"/>
                  </a:lnTo>
                  <a:cubicBezTo>
                    <a:pt x="3" y="0"/>
                    <a:pt x="11" y="1"/>
                    <a:pt x="19" y="1"/>
                  </a:cubicBezTo>
                  <a:cubicBezTo>
                    <a:pt x="28" y="1"/>
                    <a:pt x="35" y="0"/>
                    <a:pt x="39" y="1"/>
                  </a:cubicBezTo>
                  <a:lnTo>
                    <a:pt x="39" y="2"/>
                  </a:lnTo>
                  <a:cubicBezTo>
                    <a:pt x="35" y="1"/>
                    <a:pt x="28" y="2"/>
                    <a:pt x="19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4" name="Freeform 1511"/>
            <p:cNvSpPr>
              <a:spLocks noEditPoints="1"/>
            </p:cNvSpPr>
            <p:nvPr userDrawn="1"/>
          </p:nvSpPr>
          <p:spPr bwMode="auto">
            <a:xfrm>
              <a:off x="287" y="198"/>
              <a:ext cx="3" cy="9"/>
            </a:xfrm>
            <a:custGeom>
              <a:avLst/>
              <a:gdLst>
                <a:gd name="T0" fmla="*/ 2 w 5"/>
                <a:gd name="T1" fmla="*/ 1 h 21"/>
                <a:gd name="T2" fmla="*/ 2 w 5"/>
                <a:gd name="T3" fmla="*/ 4 h 21"/>
                <a:gd name="T4" fmla="*/ 2 w 5"/>
                <a:gd name="T5" fmla="*/ 1 h 21"/>
                <a:gd name="T6" fmla="*/ 2 w 5"/>
                <a:gd name="T7" fmla="*/ 8 h 21"/>
                <a:gd name="T8" fmla="*/ 4 w 5"/>
                <a:gd name="T9" fmla="*/ 7 h 21"/>
                <a:gd name="T10" fmla="*/ 2 w 5"/>
                <a:gd name="T11" fmla="*/ 5 h 21"/>
                <a:gd name="T12" fmla="*/ 1 w 5"/>
                <a:gd name="T13" fmla="*/ 7 h 21"/>
                <a:gd name="T14" fmla="*/ 2 w 5"/>
                <a:gd name="T15" fmla="*/ 9 h 21"/>
                <a:gd name="T16" fmla="*/ 1 w 5"/>
                <a:gd name="T17" fmla="*/ 10 h 21"/>
                <a:gd name="T18" fmla="*/ 4 w 5"/>
                <a:gd name="T19" fmla="*/ 10 h 21"/>
                <a:gd name="T20" fmla="*/ 2 w 5"/>
                <a:gd name="T21" fmla="*/ 9 h 21"/>
                <a:gd name="T22" fmla="*/ 2 w 5"/>
                <a:gd name="T23" fmla="*/ 12 h 21"/>
                <a:gd name="T24" fmla="*/ 1 w 5"/>
                <a:gd name="T25" fmla="*/ 13 h 21"/>
                <a:gd name="T26" fmla="*/ 3 w 5"/>
                <a:gd name="T27" fmla="*/ 13 h 21"/>
                <a:gd name="T28" fmla="*/ 2 w 5"/>
                <a:gd name="T29" fmla="*/ 12 h 21"/>
                <a:gd name="T30" fmla="*/ 3 w 5"/>
                <a:gd name="T31" fmla="*/ 18 h 21"/>
                <a:gd name="T32" fmla="*/ 2 w 5"/>
                <a:gd name="T33" fmla="*/ 18 h 21"/>
                <a:gd name="T34" fmla="*/ 1 w 5"/>
                <a:gd name="T35" fmla="*/ 19 h 21"/>
                <a:gd name="T36" fmla="*/ 3 w 5"/>
                <a:gd name="T37" fmla="*/ 19 h 21"/>
                <a:gd name="T38" fmla="*/ 3 w 5"/>
                <a:gd name="T39" fmla="*/ 15 h 21"/>
                <a:gd name="T40" fmla="*/ 4 w 5"/>
                <a:gd name="T41" fmla="*/ 16 h 21"/>
                <a:gd name="T42" fmla="*/ 4 w 5"/>
                <a:gd name="T43" fmla="*/ 19 h 21"/>
                <a:gd name="T44" fmla="*/ 1 w 5"/>
                <a:gd name="T45" fmla="*/ 19 h 21"/>
                <a:gd name="T46" fmla="*/ 0 w 5"/>
                <a:gd name="T47" fmla="*/ 16 h 21"/>
                <a:gd name="T48" fmla="*/ 0 w 5"/>
                <a:gd name="T49" fmla="*/ 13 h 21"/>
                <a:gd name="T50" fmla="*/ 0 w 5"/>
                <a:gd name="T51" fmla="*/ 10 h 21"/>
                <a:gd name="T52" fmla="*/ 0 w 5"/>
                <a:gd name="T53" fmla="*/ 7 h 21"/>
                <a:gd name="T54" fmla="*/ 0 w 5"/>
                <a:gd name="T55" fmla="*/ 3 h 21"/>
                <a:gd name="T56" fmla="*/ 5 w 5"/>
                <a:gd name="T57" fmla="*/ 3 h 21"/>
                <a:gd name="T58" fmla="*/ 5 w 5"/>
                <a:gd name="T59" fmla="*/ 7 h 21"/>
                <a:gd name="T60" fmla="*/ 4 w 5"/>
                <a:gd name="T61" fmla="*/ 10 h 21"/>
                <a:gd name="T62" fmla="*/ 4 w 5"/>
                <a:gd name="T63" fmla="*/ 13 h 21"/>
                <a:gd name="T64" fmla="*/ 2 w 5"/>
                <a:gd name="T65" fmla="*/ 15 h 21"/>
                <a:gd name="T66" fmla="*/ 1 w 5"/>
                <a:gd name="T67" fmla="*/ 16 h 21"/>
                <a:gd name="T68" fmla="*/ 3 w 5"/>
                <a:gd name="T69" fmla="*/ 16 h 21"/>
                <a:gd name="T70" fmla="*/ 2 w 5"/>
                <a:gd name="T7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21">
                  <a:moveTo>
                    <a:pt x="2" y="1"/>
                  </a:moveTo>
                  <a:lnTo>
                    <a:pt x="2" y="1"/>
                  </a:ln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lose/>
                  <a:moveTo>
                    <a:pt x="2" y="9"/>
                  </a:moveTo>
                  <a:lnTo>
                    <a:pt x="2" y="9"/>
                  </a:lnTo>
                  <a:cubicBezTo>
                    <a:pt x="1" y="9"/>
                    <a:pt x="1" y="9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3" y="18"/>
                  </a:move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3" y="15"/>
                  </a:moveTo>
                  <a:lnTo>
                    <a:pt x="3" y="15"/>
                  </a:ln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3" y="15"/>
                  </a:cubicBezTo>
                  <a:close/>
                  <a:moveTo>
                    <a:pt x="2" y="15"/>
                  </a:moveTo>
                  <a:lnTo>
                    <a:pt x="2" y="15"/>
                  </a:ln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5" name="Freeform 1512"/>
            <p:cNvSpPr>
              <a:spLocks/>
            </p:cNvSpPr>
            <p:nvPr userDrawn="1"/>
          </p:nvSpPr>
          <p:spPr bwMode="auto">
            <a:xfrm>
              <a:off x="404" y="362"/>
              <a:ext cx="40" cy="47"/>
            </a:xfrm>
            <a:custGeom>
              <a:avLst/>
              <a:gdLst>
                <a:gd name="T0" fmla="*/ 3 w 88"/>
                <a:gd name="T1" fmla="*/ 61 h 104"/>
                <a:gd name="T2" fmla="*/ 3 w 88"/>
                <a:gd name="T3" fmla="*/ 61 h 104"/>
                <a:gd name="T4" fmla="*/ 3 w 88"/>
                <a:gd name="T5" fmla="*/ 60 h 104"/>
                <a:gd name="T6" fmla="*/ 5 w 88"/>
                <a:gd name="T7" fmla="*/ 57 h 104"/>
                <a:gd name="T8" fmla="*/ 35 w 88"/>
                <a:gd name="T9" fmla="*/ 25 h 104"/>
                <a:gd name="T10" fmla="*/ 34 w 88"/>
                <a:gd name="T11" fmla="*/ 25 h 104"/>
                <a:gd name="T12" fmla="*/ 40 w 88"/>
                <a:gd name="T13" fmla="*/ 16 h 104"/>
                <a:gd name="T14" fmla="*/ 32 w 88"/>
                <a:gd name="T15" fmla="*/ 22 h 104"/>
                <a:gd name="T16" fmla="*/ 32 w 88"/>
                <a:gd name="T17" fmla="*/ 2 h 104"/>
                <a:gd name="T18" fmla="*/ 40 w 88"/>
                <a:gd name="T19" fmla="*/ 8 h 104"/>
                <a:gd name="T20" fmla="*/ 34 w 88"/>
                <a:gd name="T21" fmla="*/ 0 h 104"/>
                <a:gd name="T22" fmla="*/ 54 w 88"/>
                <a:gd name="T23" fmla="*/ 0 h 104"/>
                <a:gd name="T24" fmla="*/ 48 w 88"/>
                <a:gd name="T25" fmla="*/ 8 h 104"/>
                <a:gd name="T26" fmla="*/ 57 w 88"/>
                <a:gd name="T27" fmla="*/ 2 h 104"/>
                <a:gd name="T28" fmla="*/ 57 w 88"/>
                <a:gd name="T29" fmla="*/ 22 h 104"/>
                <a:gd name="T30" fmla="*/ 48 w 88"/>
                <a:gd name="T31" fmla="*/ 16 h 104"/>
                <a:gd name="T32" fmla="*/ 53 w 88"/>
                <a:gd name="T33" fmla="*/ 24 h 104"/>
                <a:gd name="T34" fmla="*/ 54 w 88"/>
                <a:gd name="T35" fmla="*/ 25 h 104"/>
                <a:gd name="T36" fmla="*/ 54 w 88"/>
                <a:gd name="T37" fmla="*/ 25 h 104"/>
                <a:gd name="T38" fmla="*/ 54 w 88"/>
                <a:gd name="T39" fmla="*/ 25 h 104"/>
                <a:gd name="T40" fmla="*/ 83 w 88"/>
                <a:gd name="T41" fmla="*/ 57 h 104"/>
                <a:gd name="T42" fmla="*/ 85 w 88"/>
                <a:gd name="T43" fmla="*/ 60 h 104"/>
                <a:gd name="T44" fmla="*/ 85 w 88"/>
                <a:gd name="T45" fmla="*/ 61 h 104"/>
                <a:gd name="T46" fmla="*/ 88 w 88"/>
                <a:gd name="T47" fmla="*/ 67 h 104"/>
                <a:gd name="T48" fmla="*/ 85 w 88"/>
                <a:gd name="T49" fmla="*/ 73 h 104"/>
                <a:gd name="T50" fmla="*/ 85 w 88"/>
                <a:gd name="T51" fmla="*/ 73 h 104"/>
                <a:gd name="T52" fmla="*/ 82 w 88"/>
                <a:gd name="T53" fmla="*/ 77 h 104"/>
                <a:gd name="T54" fmla="*/ 44 w 88"/>
                <a:gd name="T55" fmla="*/ 104 h 104"/>
                <a:gd name="T56" fmla="*/ 6 w 88"/>
                <a:gd name="T57" fmla="*/ 77 h 104"/>
                <a:gd name="T58" fmla="*/ 3 w 88"/>
                <a:gd name="T59" fmla="*/ 73 h 104"/>
                <a:gd name="T60" fmla="*/ 3 w 88"/>
                <a:gd name="T61" fmla="*/ 73 h 104"/>
                <a:gd name="T62" fmla="*/ 0 w 88"/>
                <a:gd name="T63" fmla="*/ 67 h 104"/>
                <a:gd name="T64" fmla="*/ 3 w 88"/>
                <a:gd name="T65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4">
                  <a:moveTo>
                    <a:pt x="3" y="61"/>
                  </a:moveTo>
                  <a:lnTo>
                    <a:pt x="3" y="61"/>
                  </a:lnTo>
                  <a:cubicBezTo>
                    <a:pt x="3" y="61"/>
                    <a:pt x="3" y="60"/>
                    <a:pt x="3" y="60"/>
                  </a:cubicBezTo>
                  <a:cubicBezTo>
                    <a:pt x="3" y="59"/>
                    <a:pt x="3" y="57"/>
                    <a:pt x="5" y="57"/>
                  </a:cubicBezTo>
                  <a:cubicBezTo>
                    <a:pt x="7" y="41"/>
                    <a:pt x="19" y="29"/>
                    <a:pt x="35" y="25"/>
                  </a:cubicBezTo>
                  <a:lnTo>
                    <a:pt x="34" y="25"/>
                  </a:lnTo>
                  <a:cubicBezTo>
                    <a:pt x="36" y="23"/>
                    <a:pt x="40" y="19"/>
                    <a:pt x="40" y="16"/>
                  </a:cubicBezTo>
                  <a:cubicBezTo>
                    <a:pt x="38" y="17"/>
                    <a:pt x="34" y="21"/>
                    <a:pt x="32" y="22"/>
                  </a:cubicBezTo>
                  <a:lnTo>
                    <a:pt x="32" y="2"/>
                  </a:lnTo>
                  <a:cubicBezTo>
                    <a:pt x="34" y="4"/>
                    <a:pt x="38" y="8"/>
                    <a:pt x="40" y="8"/>
                  </a:cubicBezTo>
                  <a:cubicBezTo>
                    <a:pt x="40" y="6"/>
                    <a:pt x="36" y="2"/>
                    <a:pt x="34" y="0"/>
                  </a:cubicBezTo>
                  <a:lnTo>
                    <a:pt x="54" y="0"/>
                  </a:lnTo>
                  <a:cubicBezTo>
                    <a:pt x="53" y="2"/>
                    <a:pt x="49" y="6"/>
                    <a:pt x="48" y="8"/>
                  </a:cubicBezTo>
                  <a:cubicBezTo>
                    <a:pt x="51" y="8"/>
                    <a:pt x="55" y="4"/>
                    <a:pt x="57" y="2"/>
                  </a:cubicBezTo>
                  <a:lnTo>
                    <a:pt x="57" y="22"/>
                  </a:lnTo>
                  <a:cubicBezTo>
                    <a:pt x="55" y="21"/>
                    <a:pt x="51" y="17"/>
                    <a:pt x="48" y="16"/>
                  </a:cubicBezTo>
                  <a:cubicBezTo>
                    <a:pt x="49" y="18"/>
                    <a:pt x="51" y="21"/>
                    <a:pt x="53" y="24"/>
                  </a:cubicBezTo>
                  <a:cubicBezTo>
                    <a:pt x="54" y="24"/>
                    <a:pt x="54" y="24"/>
                    <a:pt x="54" y="25"/>
                  </a:cubicBezTo>
                  <a:lnTo>
                    <a:pt x="54" y="25"/>
                  </a:lnTo>
                  <a:cubicBezTo>
                    <a:pt x="54" y="25"/>
                    <a:pt x="54" y="25"/>
                    <a:pt x="54" y="25"/>
                  </a:cubicBezTo>
                  <a:cubicBezTo>
                    <a:pt x="69" y="29"/>
                    <a:pt x="81" y="42"/>
                    <a:pt x="83" y="57"/>
                  </a:cubicBezTo>
                  <a:cubicBezTo>
                    <a:pt x="84" y="58"/>
                    <a:pt x="85" y="59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7" y="62"/>
                    <a:pt x="88" y="65"/>
                    <a:pt x="88" y="67"/>
                  </a:cubicBezTo>
                  <a:cubicBezTo>
                    <a:pt x="88" y="69"/>
                    <a:pt x="87" y="71"/>
                    <a:pt x="85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5"/>
                    <a:pt x="83" y="77"/>
                    <a:pt x="82" y="77"/>
                  </a:cubicBezTo>
                  <a:cubicBezTo>
                    <a:pt x="76" y="93"/>
                    <a:pt x="62" y="104"/>
                    <a:pt x="44" y="104"/>
                  </a:cubicBezTo>
                  <a:cubicBezTo>
                    <a:pt x="26" y="104"/>
                    <a:pt x="11" y="93"/>
                    <a:pt x="6" y="77"/>
                  </a:cubicBezTo>
                  <a:cubicBezTo>
                    <a:pt x="4" y="77"/>
                    <a:pt x="3" y="7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1" y="71"/>
                    <a:pt x="0" y="69"/>
                    <a:pt x="0" y="67"/>
                  </a:cubicBezTo>
                  <a:cubicBezTo>
                    <a:pt x="0" y="65"/>
                    <a:pt x="1" y="62"/>
                    <a:pt x="3" y="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6" name="Freeform 1513"/>
            <p:cNvSpPr>
              <a:spLocks/>
            </p:cNvSpPr>
            <p:nvPr userDrawn="1"/>
          </p:nvSpPr>
          <p:spPr bwMode="auto">
            <a:xfrm>
              <a:off x="408" y="396"/>
              <a:ext cx="32" cy="11"/>
            </a:xfrm>
            <a:custGeom>
              <a:avLst/>
              <a:gdLst>
                <a:gd name="T0" fmla="*/ 70 w 70"/>
                <a:gd name="T1" fmla="*/ 2 h 26"/>
                <a:gd name="T2" fmla="*/ 70 w 70"/>
                <a:gd name="T3" fmla="*/ 2 h 26"/>
                <a:gd name="T4" fmla="*/ 35 w 70"/>
                <a:gd name="T5" fmla="*/ 26 h 26"/>
                <a:gd name="T6" fmla="*/ 0 w 70"/>
                <a:gd name="T7" fmla="*/ 2 h 26"/>
                <a:gd name="T8" fmla="*/ 70 w 7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70" y="2"/>
                  </a:moveTo>
                  <a:lnTo>
                    <a:pt x="70" y="2"/>
                  </a:lnTo>
                  <a:cubicBezTo>
                    <a:pt x="64" y="16"/>
                    <a:pt x="51" y="26"/>
                    <a:pt x="35" y="26"/>
                  </a:cubicBezTo>
                  <a:cubicBezTo>
                    <a:pt x="19" y="26"/>
                    <a:pt x="6" y="16"/>
                    <a:pt x="0" y="2"/>
                  </a:cubicBezTo>
                  <a:cubicBezTo>
                    <a:pt x="24" y="0"/>
                    <a:pt x="46" y="0"/>
                    <a:pt x="7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7" name="Freeform 1514"/>
            <p:cNvSpPr>
              <a:spLocks/>
            </p:cNvSpPr>
            <p:nvPr userDrawn="1"/>
          </p:nvSpPr>
          <p:spPr bwMode="auto">
            <a:xfrm>
              <a:off x="429" y="375"/>
              <a:ext cx="11" cy="12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25 w 25"/>
                <a:gd name="T5" fmla="*/ 27 h 27"/>
                <a:gd name="T6" fmla="*/ 0 w 25"/>
                <a:gd name="T7" fmla="*/ 25 h 27"/>
                <a:gd name="T8" fmla="*/ 0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0" y="0"/>
                  </a:lnTo>
                  <a:cubicBezTo>
                    <a:pt x="12" y="4"/>
                    <a:pt x="22" y="14"/>
                    <a:pt x="25" y="27"/>
                  </a:cubicBezTo>
                  <a:cubicBezTo>
                    <a:pt x="17" y="26"/>
                    <a:pt x="8" y="26"/>
                    <a:pt x="0" y="25"/>
                  </a:cubicBezTo>
                  <a:cubicBezTo>
                    <a:pt x="0" y="17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8" name="Freeform 1515"/>
            <p:cNvSpPr>
              <a:spLocks/>
            </p:cNvSpPr>
            <p:nvPr userDrawn="1"/>
          </p:nvSpPr>
          <p:spPr bwMode="auto">
            <a:xfrm>
              <a:off x="408" y="374"/>
              <a:ext cx="11" cy="13"/>
            </a:xfrm>
            <a:custGeom>
              <a:avLst/>
              <a:gdLst>
                <a:gd name="T0" fmla="*/ 0 w 26"/>
                <a:gd name="T1" fmla="*/ 28 h 28"/>
                <a:gd name="T2" fmla="*/ 0 w 26"/>
                <a:gd name="T3" fmla="*/ 28 h 28"/>
                <a:gd name="T4" fmla="*/ 26 w 26"/>
                <a:gd name="T5" fmla="*/ 0 h 28"/>
                <a:gd name="T6" fmla="*/ 26 w 26"/>
                <a:gd name="T7" fmla="*/ 26 h 28"/>
                <a:gd name="T8" fmla="*/ 0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lnTo>
                    <a:pt x="0" y="28"/>
                  </a:lnTo>
                  <a:cubicBezTo>
                    <a:pt x="3" y="15"/>
                    <a:pt x="13" y="4"/>
                    <a:pt x="26" y="0"/>
                  </a:cubicBezTo>
                  <a:cubicBezTo>
                    <a:pt x="26" y="9"/>
                    <a:pt x="26" y="18"/>
                    <a:pt x="26" y="26"/>
                  </a:cubicBezTo>
                  <a:cubicBezTo>
                    <a:pt x="17" y="27"/>
                    <a:pt x="9" y="27"/>
                    <a:pt x="0" y="2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9" name="Freeform 1516"/>
            <p:cNvSpPr>
              <a:spLocks/>
            </p:cNvSpPr>
            <p:nvPr userDrawn="1"/>
          </p:nvSpPr>
          <p:spPr bwMode="auto">
            <a:xfrm>
              <a:off x="406" y="393"/>
              <a:ext cx="35" cy="3"/>
            </a:xfrm>
            <a:custGeom>
              <a:avLst/>
              <a:gdLst>
                <a:gd name="T0" fmla="*/ 77 w 77"/>
                <a:gd name="T1" fmla="*/ 2 h 5"/>
                <a:gd name="T2" fmla="*/ 77 w 77"/>
                <a:gd name="T3" fmla="*/ 2 h 5"/>
                <a:gd name="T4" fmla="*/ 77 w 77"/>
                <a:gd name="T5" fmla="*/ 3 h 5"/>
                <a:gd name="T6" fmla="*/ 76 w 77"/>
                <a:gd name="T7" fmla="*/ 5 h 5"/>
                <a:gd name="T8" fmla="*/ 2 w 77"/>
                <a:gd name="T9" fmla="*/ 5 h 5"/>
                <a:gd name="T10" fmla="*/ 0 w 77"/>
                <a:gd name="T11" fmla="*/ 3 h 5"/>
                <a:gd name="T12" fmla="*/ 1 w 77"/>
                <a:gd name="T13" fmla="*/ 2 h 5"/>
                <a:gd name="T14" fmla="*/ 3 w 77"/>
                <a:gd name="T15" fmla="*/ 2 h 5"/>
                <a:gd name="T16" fmla="*/ 74 w 77"/>
                <a:gd name="T17" fmla="*/ 2 h 5"/>
                <a:gd name="T18" fmla="*/ 77 w 7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">
                  <a:moveTo>
                    <a:pt x="77" y="2"/>
                  </a:moveTo>
                  <a:lnTo>
                    <a:pt x="77" y="2"/>
                  </a:ln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5"/>
                    <a:pt x="76" y="5"/>
                  </a:cubicBezTo>
                  <a:cubicBezTo>
                    <a:pt x="51" y="2"/>
                    <a:pt x="27" y="2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7" y="0"/>
                    <a:pt x="50" y="0"/>
                    <a:pt x="74" y="2"/>
                  </a:cubicBezTo>
                  <a:cubicBezTo>
                    <a:pt x="75" y="2"/>
                    <a:pt x="76" y="2"/>
                    <a:pt x="77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0" name="Freeform 1517"/>
            <p:cNvSpPr>
              <a:spLocks/>
            </p:cNvSpPr>
            <p:nvPr userDrawn="1"/>
          </p:nvSpPr>
          <p:spPr bwMode="auto">
            <a:xfrm>
              <a:off x="427" y="373"/>
              <a:ext cx="14" cy="16"/>
            </a:xfrm>
            <a:custGeom>
              <a:avLst/>
              <a:gdLst>
                <a:gd name="T0" fmla="*/ 0 w 32"/>
                <a:gd name="T1" fmla="*/ 1 h 36"/>
                <a:gd name="T2" fmla="*/ 0 w 32"/>
                <a:gd name="T3" fmla="*/ 1 h 36"/>
                <a:gd name="T4" fmla="*/ 1 w 32"/>
                <a:gd name="T5" fmla="*/ 0 h 36"/>
                <a:gd name="T6" fmla="*/ 2 w 32"/>
                <a:gd name="T7" fmla="*/ 2 h 36"/>
                <a:gd name="T8" fmla="*/ 3 w 32"/>
                <a:gd name="T9" fmla="*/ 32 h 36"/>
                <a:gd name="T10" fmla="*/ 31 w 32"/>
                <a:gd name="T11" fmla="*/ 33 h 36"/>
                <a:gd name="T12" fmla="*/ 32 w 32"/>
                <a:gd name="T13" fmla="*/ 35 h 36"/>
                <a:gd name="T14" fmla="*/ 32 w 32"/>
                <a:gd name="T15" fmla="*/ 36 h 36"/>
                <a:gd name="T16" fmla="*/ 30 w 32"/>
                <a:gd name="T17" fmla="*/ 35 h 36"/>
                <a:gd name="T18" fmla="*/ 1 w 32"/>
                <a:gd name="T19" fmla="*/ 34 h 36"/>
                <a:gd name="T20" fmla="*/ 0 w 32"/>
                <a:gd name="T21" fmla="*/ 3 h 36"/>
                <a:gd name="T22" fmla="*/ 0 w 32"/>
                <a:gd name="T2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0" y="1"/>
                  </a:move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2"/>
                    <a:pt x="3" y="22"/>
                    <a:pt x="3" y="32"/>
                  </a:cubicBezTo>
                  <a:cubicBezTo>
                    <a:pt x="12" y="32"/>
                    <a:pt x="21" y="33"/>
                    <a:pt x="31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20" y="35"/>
                    <a:pt x="10" y="34"/>
                    <a:pt x="1" y="34"/>
                  </a:cubicBezTo>
                  <a:cubicBezTo>
                    <a:pt x="1" y="24"/>
                    <a:pt x="1" y="1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1" name="Freeform 1518"/>
            <p:cNvSpPr>
              <a:spLocks/>
            </p:cNvSpPr>
            <p:nvPr userDrawn="1"/>
          </p:nvSpPr>
          <p:spPr bwMode="auto">
            <a:xfrm>
              <a:off x="406" y="373"/>
              <a:ext cx="16" cy="16"/>
            </a:xfrm>
            <a:custGeom>
              <a:avLst/>
              <a:gdLst>
                <a:gd name="T0" fmla="*/ 1 w 34"/>
                <a:gd name="T1" fmla="*/ 36 h 36"/>
                <a:gd name="T2" fmla="*/ 1 w 34"/>
                <a:gd name="T3" fmla="*/ 36 h 36"/>
                <a:gd name="T4" fmla="*/ 0 w 34"/>
                <a:gd name="T5" fmla="*/ 35 h 36"/>
                <a:gd name="T6" fmla="*/ 2 w 34"/>
                <a:gd name="T7" fmla="*/ 33 h 36"/>
                <a:gd name="T8" fmla="*/ 32 w 34"/>
                <a:gd name="T9" fmla="*/ 32 h 36"/>
                <a:gd name="T10" fmla="*/ 32 w 34"/>
                <a:gd name="T11" fmla="*/ 2 h 36"/>
                <a:gd name="T12" fmla="*/ 33 w 34"/>
                <a:gd name="T13" fmla="*/ 0 h 36"/>
                <a:gd name="T14" fmla="*/ 34 w 34"/>
                <a:gd name="T15" fmla="*/ 1 h 36"/>
                <a:gd name="T16" fmla="*/ 34 w 34"/>
                <a:gd name="T17" fmla="*/ 3 h 36"/>
                <a:gd name="T18" fmla="*/ 34 w 34"/>
                <a:gd name="T19" fmla="*/ 34 h 36"/>
                <a:gd name="T20" fmla="*/ 3 w 34"/>
                <a:gd name="T21" fmla="*/ 35 h 36"/>
                <a:gd name="T22" fmla="*/ 1 w 34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6">
                  <a:moveTo>
                    <a:pt x="1" y="36"/>
                  </a:moveTo>
                  <a:lnTo>
                    <a:pt x="1" y="36"/>
                  </a:ln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1" y="34"/>
                    <a:pt x="2" y="33"/>
                  </a:cubicBezTo>
                  <a:cubicBezTo>
                    <a:pt x="12" y="33"/>
                    <a:pt x="21" y="32"/>
                    <a:pt x="32" y="32"/>
                  </a:cubicBezTo>
                  <a:cubicBezTo>
                    <a:pt x="32" y="22"/>
                    <a:pt x="32" y="1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2"/>
                    <a:pt x="34" y="2"/>
                    <a:pt x="34" y="3"/>
                  </a:cubicBezTo>
                  <a:cubicBezTo>
                    <a:pt x="34" y="14"/>
                    <a:pt x="34" y="24"/>
                    <a:pt x="34" y="34"/>
                  </a:cubicBezTo>
                  <a:cubicBezTo>
                    <a:pt x="23" y="34"/>
                    <a:pt x="13" y="34"/>
                    <a:pt x="3" y="35"/>
                  </a:cubicBezTo>
                  <a:cubicBezTo>
                    <a:pt x="2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2" name="Freeform 1519"/>
            <p:cNvSpPr>
              <a:spLocks noEditPoints="1"/>
            </p:cNvSpPr>
            <p:nvPr userDrawn="1"/>
          </p:nvSpPr>
          <p:spPr bwMode="auto">
            <a:xfrm>
              <a:off x="406" y="373"/>
              <a:ext cx="36" cy="21"/>
            </a:xfrm>
            <a:custGeom>
              <a:avLst/>
              <a:gdLst>
                <a:gd name="T0" fmla="*/ 47 w 81"/>
                <a:gd name="T1" fmla="*/ 36 h 47"/>
                <a:gd name="T2" fmla="*/ 46 w 81"/>
                <a:gd name="T3" fmla="*/ 36 h 47"/>
                <a:gd name="T4" fmla="*/ 55 w 81"/>
                <a:gd name="T5" fmla="*/ 39 h 47"/>
                <a:gd name="T6" fmla="*/ 66 w 81"/>
                <a:gd name="T7" fmla="*/ 37 h 47"/>
                <a:gd name="T8" fmla="*/ 71 w 81"/>
                <a:gd name="T9" fmla="*/ 38 h 47"/>
                <a:gd name="T10" fmla="*/ 75 w 81"/>
                <a:gd name="T11" fmla="*/ 47 h 47"/>
                <a:gd name="T12" fmla="*/ 75 w 81"/>
                <a:gd name="T13" fmla="*/ 47 h 47"/>
                <a:gd name="T14" fmla="*/ 64 w 81"/>
                <a:gd name="T15" fmla="*/ 43 h 47"/>
                <a:gd name="T16" fmla="*/ 52 w 81"/>
                <a:gd name="T17" fmla="*/ 45 h 47"/>
                <a:gd name="T18" fmla="*/ 48 w 81"/>
                <a:gd name="T19" fmla="*/ 45 h 47"/>
                <a:gd name="T20" fmla="*/ 40 w 81"/>
                <a:gd name="T21" fmla="*/ 45 h 47"/>
                <a:gd name="T22" fmla="*/ 40 w 81"/>
                <a:gd name="T23" fmla="*/ 45 h 47"/>
                <a:gd name="T24" fmla="*/ 27 w 81"/>
                <a:gd name="T25" fmla="*/ 43 h 47"/>
                <a:gd name="T26" fmla="*/ 16 w 81"/>
                <a:gd name="T27" fmla="*/ 46 h 47"/>
                <a:gd name="T28" fmla="*/ 11 w 81"/>
                <a:gd name="T29" fmla="*/ 46 h 47"/>
                <a:gd name="T30" fmla="*/ 6 w 81"/>
                <a:gd name="T31" fmla="*/ 38 h 47"/>
                <a:gd name="T32" fmla="*/ 6 w 81"/>
                <a:gd name="T33" fmla="*/ 38 h 47"/>
                <a:gd name="T34" fmla="*/ 18 w 81"/>
                <a:gd name="T35" fmla="*/ 39 h 47"/>
                <a:gd name="T36" fmla="*/ 29 w 81"/>
                <a:gd name="T37" fmla="*/ 37 h 47"/>
                <a:gd name="T38" fmla="*/ 34 w 81"/>
                <a:gd name="T39" fmla="*/ 37 h 47"/>
                <a:gd name="T40" fmla="*/ 39 w 81"/>
                <a:gd name="T41" fmla="*/ 35 h 47"/>
                <a:gd name="T42" fmla="*/ 37 w 81"/>
                <a:gd name="T43" fmla="*/ 28 h 47"/>
                <a:gd name="T44" fmla="*/ 37 w 81"/>
                <a:gd name="T45" fmla="*/ 19 h 47"/>
                <a:gd name="T46" fmla="*/ 37 w 81"/>
                <a:gd name="T47" fmla="*/ 19 h 47"/>
                <a:gd name="T48" fmla="*/ 39 w 81"/>
                <a:gd name="T49" fmla="*/ 8 h 47"/>
                <a:gd name="T50" fmla="*/ 46 w 81"/>
                <a:gd name="T51" fmla="*/ 10 h 47"/>
                <a:gd name="T52" fmla="*/ 46 w 81"/>
                <a:gd name="T53" fmla="*/ 15 h 47"/>
                <a:gd name="T54" fmla="*/ 46 w 81"/>
                <a:gd name="T55" fmla="*/ 24 h 47"/>
                <a:gd name="T56" fmla="*/ 46 w 81"/>
                <a:gd name="T57" fmla="*/ 24 h 47"/>
                <a:gd name="T58" fmla="*/ 4 w 81"/>
                <a:gd name="T59" fmla="*/ 39 h 47"/>
                <a:gd name="T60" fmla="*/ 0 w 81"/>
                <a:gd name="T61" fmla="*/ 42 h 47"/>
                <a:gd name="T62" fmla="*/ 6 w 81"/>
                <a:gd name="T63" fmla="*/ 42 h 47"/>
                <a:gd name="T64" fmla="*/ 81 w 81"/>
                <a:gd name="T65" fmla="*/ 44 h 47"/>
                <a:gd name="T66" fmla="*/ 80 w 81"/>
                <a:gd name="T67" fmla="*/ 39 h 47"/>
                <a:gd name="T68" fmla="*/ 80 w 81"/>
                <a:gd name="T69" fmla="*/ 42 h 47"/>
                <a:gd name="T70" fmla="*/ 44 w 81"/>
                <a:gd name="T71" fmla="*/ 31 h 47"/>
                <a:gd name="T72" fmla="*/ 41 w 81"/>
                <a:gd name="T73" fmla="*/ 35 h 47"/>
                <a:gd name="T74" fmla="*/ 44 w 81"/>
                <a:gd name="T75" fmla="*/ 22 h 47"/>
                <a:gd name="T76" fmla="*/ 41 w 81"/>
                <a:gd name="T77" fmla="*/ 18 h 47"/>
                <a:gd name="T78" fmla="*/ 41 w 81"/>
                <a:gd name="T79" fmla="*/ 18 h 47"/>
                <a:gd name="T80" fmla="*/ 44 w 81"/>
                <a:gd name="T81" fmla="*/ 13 h 47"/>
                <a:gd name="T82" fmla="*/ 41 w 81"/>
                <a:gd name="T83" fmla="*/ 17 h 47"/>
                <a:gd name="T84" fmla="*/ 44 w 81"/>
                <a:gd name="T85" fmla="*/ 3 h 47"/>
                <a:gd name="T86" fmla="*/ 41 w 81"/>
                <a:gd name="T87" fmla="*/ 0 h 47"/>
                <a:gd name="T88" fmla="*/ 41 w 81"/>
                <a:gd name="T89" fmla="*/ 0 h 47"/>
                <a:gd name="T90" fmla="*/ 34 w 81"/>
                <a:gd name="T91" fmla="*/ 41 h 47"/>
                <a:gd name="T92" fmla="*/ 32 w 81"/>
                <a:gd name="T93" fmla="*/ 44 h 47"/>
                <a:gd name="T94" fmla="*/ 25 w 81"/>
                <a:gd name="T95" fmla="*/ 41 h 47"/>
                <a:gd name="T96" fmla="*/ 22 w 81"/>
                <a:gd name="T97" fmla="*/ 37 h 47"/>
                <a:gd name="T98" fmla="*/ 22 w 81"/>
                <a:gd name="T99" fmla="*/ 37 h 47"/>
                <a:gd name="T100" fmla="*/ 16 w 81"/>
                <a:gd name="T101" fmla="*/ 42 h 47"/>
                <a:gd name="T102" fmla="*/ 13 w 81"/>
                <a:gd name="T103" fmla="*/ 45 h 47"/>
                <a:gd name="T104" fmla="*/ 71 w 81"/>
                <a:gd name="T105" fmla="*/ 42 h 47"/>
                <a:gd name="T106" fmla="*/ 69 w 81"/>
                <a:gd name="T107" fmla="*/ 38 h 47"/>
                <a:gd name="T108" fmla="*/ 69 w 81"/>
                <a:gd name="T109" fmla="*/ 38 h 47"/>
                <a:gd name="T110" fmla="*/ 62 w 81"/>
                <a:gd name="T111" fmla="*/ 41 h 47"/>
                <a:gd name="T112" fmla="*/ 59 w 81"/>
                <a:gd name="T113" fmla="*/ 45 h 47"/>
                <a:gd name="T114" fmla="*/ 53 w 81"/>
                <a:gd name="T115" fmla="*/ 40 h 47"/>
                <a:gd name="T116" fmla="*/ 50 w 81"/>
                <a:gd name="T117" fmla="*/ 37 h 47"/>
                <a:gd name="T118" fmla="*/ 50 w 81"/>
                <a:gd name="T119" fmla="*/ 37 h 47"/>
                <a:gd name="T120" fmla="*/ 43 w 81"/>
                <a:gd name="T121" fmla="*/ 40 h 47"/>
                <a:gd name="T122" fmla="*/ 41 w 81"/>
                <a:gd name="T1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47">
                  <a:moveTo>
                    <a:pt x="46" y="36"/>
                  </a:moveTo>
                  <a:lnTo>
                    <a:pt x="46" y="36"/>
                  </a:lnTo>
                  <a:cubicBezTo>
                    <a:pt x="46" y="36"/>
                    <a:pt x="46" y="36"/>
                    <a:pt x="47" y="36"/>
                  </a:cubicBezTo>
                  <a:lnTo>
                    <a:pt x="47" y="36"/>
                  </a:lnTo>
                  <a:cubicBezTo>
                    <a:pt x="46" y="37"/>
                    <a:pt x="46" y="38"/>
                    <a:pt x="46" y="38"/>
                  </a:cubicBezTo>
                  <a:cubicBezTo>
                    <a:pt x="45" y="37"/>
                    <a:pt x="44" y="36"/>
                    <a:pt x="43" y="36"/>
                  </a:cubicBezTo>
                  <a:cubicBezTo>
                    <a:pt x="45" y="35"/>
                    <a:pt x="46" y="34"/>
                    <a:pt x="46" y="33"/>
                  </a:cubicBezTo>
                  <a:lnTo>
                    <a:pt x="46" y="36"/>
                  </a:lnTo>
                  <a:close/>
                  <a:moveTo>
                    <a:pt x="53" y="37"/>
                  </a:moveTo>
                  <a:lnTo>
                    <a:pt x="53" y="37"/>
                  </a:lnTo>
                  <a:lnTo>
                    <a:pt x="57" y="37"/>
                  </a:lnTo>
                  <a:cubicBezTo>
                    <a:pt x="56" y="37"/>
                    <a:pt x="55" y="38"/>
                    <a:pt x="55" y="39"/>
                  </a:cubicBezTo>
                  <a:cubicBezTo>
                    <a:pt x="55" y="38"/>
                    <a:pt x="54" y="37"/>
                    <a:pt x="53" y="37"/>
                  </a:cubicBezTo>
                  <a:close/>
                  <a:moveTo>
                    <a:pt x="62" y="37"/>
                  </a:moveTo>
                  <a:lnTo>
                    <a:pt x="62" y="37"/>
                  </a:lnTo>
                  <a:cubicBezTo>
                    <a:pt x="64" y="37"/>
                    <a:pt x="65" y="37"/>
                    <a:pt x="66" y="37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8"/>
                    <a:pt x="63" y="38"/>
                    <a:pt x="62" y="37"/>
                  </a:cubicBezTo>
                  <a:close/>
                  <a:moveTo>
                    <a:pt x="71" y="38"/>
                  </a:moveTo>
                  <a:lnTo>
                    <a:pt x="71" y="38"/>
                  </a:lnTo>
                  <a:cubicBezTo>
                    <a:pt x="73" y="38"/>
                    <a:pt x="74" y="38"/>
                    <a:pt x="76" y="38"/>
                  </a:cubicBezTo>
                  <a:cubicBezTo>
                    <a:pt x="75" y="38"/>
                    <a:pt x="74" y="39"/>
                    <a:pt x="73" y="40"/>
                  </a:cubicBezTo>
                  <a:cubicBezTo>
                    <a:pt x="73" y="39"/>
                    <a:pt x="72" y="38"/>
                    <a:pt x="71" y="38"/>
                  </a:cubicBezTo>
                  <a:close/>
                  <a:moveTo>
                    <a:pt x="75" y="47"/>
                  </a:moveTo>
                  <a:lnTo>
                    <a:pt x="75" y="47"/>
                  </a:lnTo>
                  <a:cubicBezTo>
                    <a:pt x="73" y="46"/>
                    <a:pt x="72" y="46"/>
                    <a:pt x="71" y="46"/>
                  </a:cubicBezTo>
                  <a:cubicBezTo>
                    <a:pt x="72" y="46"/>
                    <a:pt x="72" y="45"/>
                    <a:pt x="73" y="44"/>
                  </a:cubicBezTo>
                  <a:cubicBezTo>
                    <a:pt x="73" y="45"/>
                    <a:pt x="74" y="46"/>
                    <a:pt x="75" y="47"/>
                  </a:cubicBezTo>
                  <a:close/>
                  <a:moveTo>
                    <a:pt x="65" y="46"/>
                  </a:moveTo>
                  <a:lnTo>
                    <a:pt x="65" y="46"/>
                  </a:lnTo>
                  <a:cubicBezTo>
                    <a:pt x="64" y="46"/>
                    <a:pt x="63" y="46"/>
                    <a:pt x="62" y="46"/>
                  </a:cubicBezTo>
                  <a:cubicBezTo>
                    <a:pt x="63" y="45"/>
                    <a:pt x="63" y="44"/>
                    <a:pt x="64" y="43"/>
                  </a:cubicBezTo>
                  <a:cubicBezTo>
                    <a:pt x="64" y="44"/>
                    <a:pt x="65" y="45"/>
                    <a:pt x="65" y="46"/>
                  </a:cubicBezTo>
                  <a:close/>
                  <a:moveTo>
                    <a:pt x="56" y="45"/>
                  </a:moveTo>
                  <a:lnTo>
                    <a:pt x="56" y="45"/>
                  </a:lnTo>
                  <a:cubicBezTo>
                    <a:pt x="55" y="45"/>
                    <a:pt x="54" y="45"/>
                    <a:pt x="52" y="45"/>
                  </a:cubicBezTo>
                  <a:cubicBezTo>
                    <a:pt x="53" y="45"/>
                    <a:pt x="54" y="44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lose/>
                  <a:moveTo>
                    <a:pt x="48" y="45"/>
                  </a:moveTo>
                  <a:lnTo>
                    <a:pt x="48" y="45"/>
                  </a:lnTo>
                  <a:cubicBezTo>
                    <a:pt x="46" y="45"/>
                    <a:pt x="44" y="45"/>
                    <a:pt x="42" y="45"/>
                  </a:cubicBezTo>
                  <a:cubicBezTo>
                    <a:pt x="43" y="45"/>
                    <a:pt x="45" y="44"/>
                    <a:pt x="45" y="42"/>
                  </a:cubicBezTo>
                  <a:cubicBezTo>
                    <a:pt x="46" y="43"/>
                    <a:pt x="47" y="44"/>
                    <a:pt x="48" y="45"/>
                  </a:cubicBezTo>
                  <a:close/>
                  <a:moveTo>
                    <a:pt x="40" y="45"/>
                  </a:moveTo>
                  <a:lnTo>
                    <a:pt x="40" y="45"/>
                  </a:lnTo>
                  <a:cubicBezTo>
                    <a:pt x="38" y="45"/>
                    <a:pt x="36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7" y="44"/>
                    <a:pt x="38" y="45"/>
                    <a:pt x="40" y="45"/>
                  </a:cubicBezTo>
                  <a:close/>
                  <a:moveTo>
                    <a:pt x="29" y="45"/>
                  </a:moveTo>
                  <a:lnTo>
                    <a:pt x="29" y="45"/>
                  </a:lnTo>
                  <a:cubicBezTo>
                    <a:pt x="28" y="45"/>
                    <a:pt x="27" y="45"/>
                    <a:pt x="25" y="45"/>
                  </a:cubicBezTo>
                  <a:cubicBezTo>
                    <a:pt x="26" y="45"/>
                    <a:pt x="27" y="44"/>
                    <a:pt x="27" y="43"/>
                  </a:cubicBezTo>
                  <a:cubicBezTo>
                    <a:pt x="28" y="44"/>
                    <a:pt x="28" y="45"/>
                    <a:pt x="29" y="45"/>
                  </a:cubicBezTo>
                  <a:close/>
                  <a:moveTo>
                    <a:pt x="20" y="46"/>
                  </a:moveTo>
                  <a:lnTo>
                    <a:pt x="20" y="46"/>
                  </a:lnTo>
                  <a:cubicBezTo>
                    <a:pt x="19" y="46"/>
                    <a:pt x="17" y="46"/>
                    <a:pt x="16" y="46"/>
                  </a:cubicBezTo>
                  <a:cubicBezTo>
                    <a:pt x="17" y="45"/>
                    <a:pt x="17" y="44"/>
                    <a:pt x="18" y="43"/>
                  </a:cubicBezTo>
                  <a:cubicBezTo>
                    <a:pt x="18" y="44"/>
                    <a:pt x="19" y="45"/>
                    <a:pt x="20" y="46"/>
                  </a:cubicBezTo>
                  <a:close/>
                  <a:moveTo>
                    <a:pt x="11" y="46"/>
                  </a:moveTo>
                  <a:lnTo>
                    <a:pt x="11" y="46"/>
                  </a:lnTo>
                  <a:cubicBezTo>
                    <a:pt x="10" y="46"/>
                    <a:pt x="8" y="46"/>
                    <a:pt x="7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5"/>
                    <a:pt x="10" y="46"/>
                    <a:pt x="11" y="46"/>
                  </a:cubicBezTo>
                  <a:close/>
                  <a:moveTo>
                    <a:pt x="6" y="38"/>
                  </a:moveTo>
                  <a:lnTo>
                    <a:pt x="6" y="38"/>
                  </a:lnTo>
                  <a:cubicBezTo>
                    <a:pt x="7" y="38"/>
                    <a:pt x="9" y="38"/>
                    <a:pt x="10" y="38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8" y="39"/>
                    <a:pt x="7" y="38"/>
                    <a:pt x="6" y="38"/>
                  </a:cubicBezTo>
                  <a:close/>
                  <a:moveTo>
                    <a:pt x="16" y="37"/>
                  </a:moveTo>
                  <a:lnTo>
                    <a:pt x="16" y="37"/>
                  </a:lnTo>
                  <a:cubicBezTo>
                    <a:pt x="17" y="37"/>
                    <a:pt x="18" y="37"/>
                    <a:pt x="20" y="37"/>
                  </a:cubicBezTo>
                  <a:cubicBezTo>
                    <a:pt x="19" y="38"/>
                    <a:pt x="18" y="38"/>
                    <a:pt x="18" y="39"/>
                  </a:cubicBezTo>
                  <a:cubicBezTo>
                    <a:pt x="17" y="38"/>
                    <a:pt x="16" y="38"/>
                    <a:pt x="16" y="37"/>
                  </a:cubicBezTo>
                  <a:close/>
                  <a:moveTo>
                    <a:pt x="25" y="37"/>
                  </a:moveTo>
                  <a:lnTo>
                    <a:pt x="25" y="37"/>
                  </a:lnTo>
                  <a:lnTo>
                    <a:pt x="29" y="37"/>
                  </a:lnTo>
                  <a:cubicBezTo>
                    <a:pt x="28" y="37"/>
                    <a:pt x="27" y="38"/>
                    <a:pt x="27" y="39"/>
                  </a:cubicBezTo>
                  <a:cubicBezTo>
                    <a:pt x="26" y="38"/>
                    <a:pt x="26" y="37"/>
                    <a:pt x="25" y="37"/>
                  </a:cubicBez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6" y="36"/>
                  </a:lnTo>
                  <a:cubicBezTo>
                    <a:pt x="37" y="36"/>
                    <a:pt x="37" y="36"/>
                    <a:pt x="37" y="36"/>
                  </a:cubicBezTo>
                  <a:lnTo>
                    <a:pt x="37" y="34"/>
                  </a:lnTo>
                  <a:cubicBezTo>
                    <a:pt x="38" y="34"/>
                    <a:pt x="38" y="35"/>
                    <a:pt x="39" y="35"/>
                  </a:cubicBezTo>
                  <a:cubicBezTo>
                    <a:pt x="38" y="36"/>
                    <a:pt x="37" y="37"/>
                    <a:pt x="36" y="38"/>
                  </a:cubicBezTo>
                  <a:cubicBezTo>
                    <a:pt x="36" y="38"/>
                    <a:pt x="35" y="37"/>
                    <a:pt x="34" y="37"/>
                  </a:cubicBezTo>
                  <a:close/>
                  <a:moveTo>
                    <a:pt x="37" y="28"/>
                  </a:moveTo>
                  <a:lnTo>
                    <a:pt x="37" y="28"/>
                  </a:lnTo>
                  <a:lnTo>
                    <a:pt x="37" y="24"/>
                  </a:lnTo>
                  <a:cubicBezTo>
                    <a:pt x="38" y="25"/>
                    <a:pt x="38" y="26"/>
                    <a:pt x="39" y="26"/>
                  </a:cubicBezTo>
                  <a:cubicBezTo>
                    <a:pt x="38" y="27"/>
                    <a:pt x="38" y="27"/>
                    <a:pt x="37" y="28"/>
                  </a:cubicBez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5"/>
                  </a:ln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38" y="18"/>
                    <a:pt x="37" y="19"/>
                  </a:cubicBezTo>
                  <a:close/>
                  <a:moveTo>
                    <a:pt x="37" y="10"/>
                  </a:moveTo>
                  <a:lnTo>
                    <a:pt x="37" y="10"/>
                  </a:lnTo>
                  <a:lnTo>
                    <a:pt x="37" y="6"/>
                  </a:lnTo>
                  <a:cubicBezTo>
                    <a:pt x="38" y="7"/>
                    <a:pt x="38" y="8"/>
                    <a:pt x="39" y="8"/>
                  </a:cubicBezTo>
                  <a:cubicBezTo>
                    <a:pt x="38" y="9"/>
                    <a:pt x="38" y="9"/>
                    <a:pt x="37" y="10"/>
                  </a:cubicBezTo>
                  <a:close/>
                  <a:moveTo>
                    <a:pt x="46" y="6"/>
                  </a:moveTo>
                  <a:lnTo>
                    <a:pt x="46" y="6"/>
                  </a:lnTo>
                  <a:lnTo>
                    <a:pt x="46" y="10"/>
                  </a:lnTo>
                  <a:cubicBezTo>
                    <a:pt x="45" y="9"/>
                    <a:pt x="45" y="9"/>
                    <a:pt x="44" y="8"/>
                  </a:cubicBezTo>
                  <a:cubicBezTo>
                    <a:pt x="45" y="8"/>
                    <a:pt x="45" y="7"/>
                    <a:pt x="46" y="6"/>
                  </a:cubicBezTo>
                  <a:close/>
                  <a:moveTo>
                    <a:pt x="46" y="15"/>
                  </a:moveTo>
                  <a:lnTo>
                    <a:pt x="46" y="15"/>
                  </a:lnTo>
                  <a:lnTo>
                    <a:pt x="46" y="20"/>
                  </a:lnTo>
                  <a:cubicBezTo>
                    <a:pt x="45" y="19"/>
                    <a:pt x="45" y="18"/>
                    <a:pt x="44" y="17"/>
                  </a:cubicBezTo>
                  <a:cubicBezTo>
                    <a:pt x="45" y="17"/>
                    <a:pt x="45" y="16"/>
                    <a:pt x="46" y="15"/>
                  </a:cubicBez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6" y="29"/>
                  </a:lnTo>
                  <a:cubicBezTo>
                    <a:pt x="46" y="28"/>
                    <a:pt x="45" y="27"/>
                    <a:pt x="44" y="26"/>
                  </a:cubicBezTo>
                  <a:cubicBezTo>
                    <a:pt x="45" y="26"/>
                    <a:pt x="46" y="25"/>
                    <a:pt x="46" y="24"/>
                  </a:cubicBezTo>
                  <a:close/>
                  <a:moveTo>
                    <a:pt x="0" y="42"/>
                  </a:moveTo>
                  <a:lnTo>
                    <a:pt x="0" y="42"/>
                  </a:lnTo>
                  <a:cubicBezTo>
                    <a:pt x="0" y="41"/>
                    <a:pt x="1" y="41"/>
                    <a:pt x="1" y="40"/>
                  </a:cubicBezTo>
                  <a:cubicBezTo>
                    <a:pt x="2" y="39"/>
                    <a:pt x="3" y="39"/>
                    <a:pt x="4" y="39"/>
                  </a:cubicBezTo>
                  <a:cubicBezTo>
                    <a:pt x="6" y="39"/>
                    <a:pt x="8" y="41"/>
                    <a:pt x="8" y="43"/>
                  </a:cubicBezTo>
                  <a:cubicBezTo>
                    <a:pt x="8" y="45"/>
                    <a:pt x="6" y="46"/>
                    <a:pt x="4" y="46"/>
                  </a:cubicBezTo>
                  <a:cubicBezTo>
                    <a:pt x="2" y="46"/>
                    <a:pt x="0" y="45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lose/>
                  <a:moveTo>
                    <a:pt x="6" y="42"/>
                  </a:moveTo>
                  <a:lnTo>
                    <a:pt x="6" y="42"/>
                  </a:lnTo>
                  <a:cubicBezTo>
                    <a:pt x="6" y="44"/>
                    <a:pt x="5" y="45"/>
                    <a:pt x="4" y="45"/>
                  </a:cubicBezTo>
                  <a:cubicBezTo>
                    <a:pt x="6" y="45"/>
                    <a:pt x="7" y="44"/>
                    <a:pt x="6" y="42"/>
                  </a:cubicBezTo>
                  <a:close/>
                  <a:moveTo>
                    <a:pt x="80" y="39"/>
                  </a:moveTo>
                  <a:lnTo>
                    <a:pt x="80" y="39"/>
                  </a:lnTo>
                  <a:cubicBezTo>
                    <a:pt x="81" y="40"/>
                    <a:pt x="81" y="42"/>
                    <a:pt x="81" y="43"/>
                  </a:cubicBezTo>
                  <a:cubicBezTo>
                    <a:pt x="81" y="43"/>
                    <a:pt x="81" y="44"/>
                    <a:pt x="81" y="44"/>
                  </a:cubicBezTo>
                  <a:cubicBezTo>
                    <a:pt x="81" y="45"/>
                    <a:pt x="79" y="46"/>
                    <a:pt x="78" y="46"/>
                  </a:cubicBezTo>
                  <a:cubicBezTo>
                    <a:pt x="76" y="46"/>
                    <a:pt x="74" y="45"/>
                    <a:pt x="74" y="43"/>
                  </a:cubicBezTo>
                  <a:cubicBezTo>
                    <a:pt x="74" y="41"/>
                    <a:pt x="76" y="39"/>
                    <a:pt x="78" y="39"/>
                  </a:cubicBezTo>
                  <a:cubicBezTo>
                    <a:pt x="79" y="39"/>
                    <a:pt x="79" y="39"/>
                    <a:pt x="80" y="39"/>
                  </a:cubicBezTo>
                  <a:close/>
                  <a:moveTo>
                    <a:pt x="80" y="42"/>
                  </a:moveTo>
                  <a:lnTo>
                    <a:pt x="80" y="42"/>
                  </a:lnTo>
                  <a:cubicBezTo>
                    <a:pt x="80" y="44"/>
                    <a:pt x="79" y="45"/>
                    <a:pt x="78" y="45"/>
                  </a:cubicBezTo>
                  <a:cubicBezTo>
                    <a:pt x="80" y="45"/>
                    <a:pt x="81" y="44"/>
                    <a:pt x="80" y="42"/>
                  </a:cubicBezTo>
                  <a:close/>
                  <a:moveTo>
                    <a:pt x="44" y="31"/>
                  </a:moveTo>
                  <a:lnTo>
                    <a:pt x="44" y="31"/>
                  </a:lnTo>
                  <a:cubicBezTo>
                    <a:pt x="43" y="32"/>
                    <a:pt x="43" y="33"/>
                    <a:pt x="42" y="34"/>
                  </a:cubicBezTo>
                  <a:cubicBezTo>
                    <a:pt x="44" y="34"/>
                    <a:pt x="44" y="32"/>
                    <a:pt x="44" y="31"/>
                  </a:cubicBezTo>
                  <a:close/>
                  <a:moveTo>
                    <a:pt x="41" y="27"/>
                  </a:moveTo>
                  <a:lnTo>
                    <a:pt x="41" y="27"/>
                  </a:lnTo>
                  <a:cubicBezTo>
                    <a:pt x="44" y="27"/>
                    <a:pt x="45" y="29"/>
                    <a:pt x="45" y="31"/>
                  </a:cubicBezTo>
                  <a:cubicBezTo>
                    <a:pt x="45" y="33"/>
                    <a:pt x="44" y="35"/>
                    <a:pt x="41" y="35"/>
                  </a:cubicBezTo>
                  <a:cubicBezTo>
                    <a:pt x="39" y="35"/>
                    <a:pt x="38" y="33"/>
                    <a:pt x="38" y="31"/>
                  </a:cubicBezTo>
                  <a:cubicBezTo>
                    <a:pt x="38" y="29"/>
                    <a:pt x="39" y="27"/>
                    <a:pt x="41" y="27"/>
                  </a:cubicBezTo>
                  <a:close/>
                  <a:moveTo>
                    <a:pt x="44" y="22"/>
                  </a:moveTo>
                  <a:lnTo>
                    <a:pt x="44" y="22"/>
                  </a:lnTo>
                  <a:cubicBezTo>
                    <a:pt x="43" y="23"/>
                    <a:pt x="43" y="24"/>
                    <a:pt x="42" y="24"/>
                  </a:cubicBezTo>
                  <a:cubicBezTo>
                    <a:pt x="44" y="25"/>
                    <a:pt x="44" y="23"/>
                    <a:pt x="44" y="22"/>
                  </a:cubicBezTo>
                  <a:close/>
                  <a:moveTo>
                    <a:pt x="41" y="18"/>
                  </a:moveTo>
                  <a:lnTo>
                    <a:pt x="41" y="18"/>
                  </a:lnTo>
                  <a:cubicBezTo>
                    <a:pt x="44" y="18"/>
                    <a:pt x="45" y="20"/>
                    <a:pt x="45" y="22"/>
                  </a:cubicBezTo>
                  <a:cubicBezTo>
                    <a:pt x="45" y="24"/>
                    <a:pt x="44" y="26"/>
                    <a:pt x="41" y="26"/>
                  </a:cubicBezTo>
                  <a:cubicBezTo>
                    <a:pt x="39" y="26"/>
                    <a:pt x="38" y="24"/>
                    <a:pt x="38" y="22"/>
                  </a:cubicBezTo>
                  <a:cubicBezTo>
                    <a:pt x="38" y="20"/>
                    <a:pt x="39" y="18"/>
                    <a:pt x="41" y="18"/>
                  </a:cubicBezTo>
                  <a:close/>
                  <a:moveTo>
                    <a:pt x="44" y="13"/>
                  </a:moveTo>
                  <a:lnTo>
                    <a:pt x="44" y="13"/>
                  </a:lnTo>
                  <a:cubicBezTo>
                    <a:pt x="43" y="14"/>
                    <a:pt x="43" y="15"/>
                    <a:pt x="42" y="15"/>
                  </a:cubicBezTo>
                  <a:cubicBezTo>
                    <a:pt x="44" y="15"/>
                    <a:pt x="44" y="14"/>
                    <a:pt x="44" y="13"/>
                  </a:cubicBezTo>
                  <a:close/>
                  <a:moveTo>
                    <a:pt x="41" y="9"/>
                  </a:moveTo>
                  <a:lnTo>
                    <a:pt x="41" y="9"/>
                  </a:lnTo>
                  <a:cubicBezTo>
                    <a:pt x="44" y="9"/>
                    <a:pt x="45" y="11"/>
                    <a:pt x="45" y="13"/>
                  </a:cubicBezTo>
                  <a:cubicBezTo>
                    <a:pt x="45" y="15"/>
                    <a:pt x="44" y="17"/>
                    <a:pt x="41" y="17"/>
                  </a:cubicBezTo>
                  <a:cubicBezTo>
                    <a:pt x="39" y="17"/>
                    <a:pt x="38" y="15"/>
                    <a:pt x="38" y="13"/>
                  </a:cubicBezTo>
                  <a:cubicBezTo>
                    <a:pt x="38" y="11"/>
                    <a:pt x="39" y="9"/>
                    <a:pt x="41" y="9"/>
                  </a:cubicBezTo>
                  <a:close/>
                  <a:moveTo>
                    <a:pt x="44" y="3"/>
                  </a:moveTo>
                  <a:lnTo>
                    <a:pt x="44" y="3"/>
                  </a:lnTo>
                  <a:cubicBezTo>
                    <a:pt x="43" y="5"/>
                    <a:pt x="43" y="6"/>
                    <a:pt x="42" y="6"/>
                  </a:cubicBezTo>
                  <a:cubicBezTo>
                    <a:pt x="44" y="6"/>
                    <a:pt x="44" y="5"/>
                    <a:pt x="44" y="3"/>
                  </a:cubicBezTo>
                  <a:close/>
                  <a:moveTo>
                    <a:pt x="41" y="0"/>
                  </a:moveTo>
                  <a:lnTo>
                    <a:pt x="41" y="0"/>
                  </a:lnTo>
                  <a:cubicBezTo>
                    <a:pt x="44" y="0"/>
                    <a:pt x="45" y="2"/>
                    <a:pt x="45" y="4"/>
                  </a:cubicBezTo>
                  <a:cubicBezTo>
                    <a:pt x="45" y="6"/>
                    <a:pt x="44" y="7"/>
                    <a:pt x="41" y="7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8" y="2"/>
                    <a:pt x="39" y="0"/>
                    <a:pt x="41" y="0"/>
                  </a:cubicBezTo>
                  <a:close/>
                  <a:moveTo>
                    <a:pt x="34" y="41"/>
                  </a:moveTo>
                  <a:lnTo>
                    <a:pt x="34" y="41"/>
                  </a:lnTo>
                  <a:cubicBezTo>
                    <a:pt x="34" y="42"/>
                    <a:pt x="33" y="43"/>
                    <a:pt x="32" y="43"/>
                  </a:cubicBezTo>
                  <a:cubicBezTo>
                    <a:pt x="34" y="43"/>
                    <a:pt x="34" y="42"/>
                    <a:pt x="34" y="41"/>
                  </a:cubicBezTo>
                  <a:close/>
                  <a:moveTo>
                    <a:pt x="32" y="37"/>
                  </a:moveTo>
                  <a:lnTo>
                    <a:pt x="32" y="37"/>
                  </a:lnTo>
                  <a:cubicBezTo>
                    <a:pt x="34" y="37"/>
                    <a:pt x="35" y="39"/>
                    <a:pt x="35" y="41"/>
                  </a:cubicBezTo>
                  <a:cubicBezTo>
                    <a:pt x="35" y="43"/>
                    <a:pt x="34" y="44"/>
                    <a:pt x="32" y="44"/>
                  </a:cubicBezTo>
                  <a:cubicBezTo>
                    <a:pt x="30" y="44"/>
                    <a:pt x="28" y="43"/>
                    <a:pt x="28" y="41"/>
                  </a:cubicBezTo>
                  <a:cubicBezTo>
                    <a:pt x="28" y="39"/>
                    <a:pt x="30" y="37"/>
                    <a:pt x="32" y="37"/>
                  </a:cubicBezTo>
                  <a:close/>
                  <a:moveTo>
                    <a:pt x="25" y="41"/>
                  </a:moveTo>
                  <a:lnTo>
                    <a:pt x="25" y="41"/>
                  </a:lnTo>
                  <a:cubicBezTo>
                    <a:pt x="24" y="42"/>
                    <a:pt x="24" y="43"/>
                    <a:pt x="23" y="44"/>
                  </a:cubicBezTo>
                  <a:cubicBezTo>
                    <a:pt x="24" y="44"/>
                    <a:pt x="25" y="42"/>
                    <a:pt x="25" y="41"/>
                  </a:cubicBezTo>
                  <a:close/>
                  <a:moveTo>
                    <a:pt x="22" y="37"/>
                  </a:moveTo>
                  <a:lnTo>
                    <a:pt x="22" y="37"/>
                  </a:lnTo>
                  <a:cubicBezTo>
                    <a:pt x="24" y="37"/>
                    <a:pt x="26" y="39"/>
                    <a:pt x="26" y="41"/>
                  </a:cubicBezTo>
                  <a:cubicBezTo>
                    <a:pt x="26" y="43"/>
                    <a:pt x="24" y="45"/>
                    <a:pt x="22" y="45"/>
                  </a:cubicBezTo>
                  <a:cubicBezTo>
                    <a:pt x="20" y="45"/>
                    <a:pt x="19" y="43"/>
                    <a:pt x="19" y="41"/>
                  </a:cubicBezTo>
                  <a:cubicBezTo>
                    <a:pt x="19" y="39"/>
                    <a:pt x="20" y="37"/>
                    <a:pt x="22" y="37"/>
                  </a:cubicBezTo>
                  <a:close/>
                  <a:moveTo>
                    <a:pt x="16" y="42"/>
                  </a:moveTo>
                  <a:lnTo>
                    <a:pt x="16" y="42"/>
                  </a:lnTo>
                  <a:cubicBezTo>
                    <a:pt x="15" y="43"/>
                    <a:pt x="14" y="44"/>
                    <a:pt x="13" y="44"/>
                  </a:cubicBezTo>
                  <a:cubicBezTo>
                    <a:pt x="15" y="44"/>
                    <a:pt x="16" y="43"/>
                    <a:pt x="16" y="42"/>
                  </a:cubicBezTo>
                  <a:close/>
                  <a:moveTo>
                    <a:pt x="13" y="38"/>
                  </a:moveTo>
                  <a:lnTo>
                    <a:pt x="13" y="38"/>
                  </a:lnTo>
                  <a:cubicBezTo>
                    <a:pt x="15" y="38"/>
                    <a:pt x="17" y="40"/>
                    <a:pt x="17" y="42"/>
                  </a:cubicBezTo>
                  <a:cubicBezTo>
                    <a:pt x="17" y="44"/>
                    <a:pt x="15" y="45"/>
                    <a:pt x="13" y="45"/>
                  </a:cubicBezTo>
                  <a:cubicBezTo>
                    <a:pt x="11" y="45"/>
                    <a:pt x="9" y="44"/>
                    <a:pt x="9" y="42"/>
                  </a:cubicBezTo>
                  <a:cubicBezTo>
                    <a:pt x="9" y="40"/>
                    <a:pt x="11" y="38"/>
                    <a:pt x="13" y="38"/>
                  </a:cubicBezTo>
                  <a:close/>
                  <a:moveTo>
                    <a:pt x="71" y="42"/>
                  </a:moveTo>
                  <a:lnTo>
                    <a:pt x="71" y="42"/>
                  </a:lnTo>
                  <a:cubicBezTo>
                    <a:pt x="70" y="43"/>
                    <a:pt x="70" y="44"/>
                    <a:pt x="69" y="44"/>
                  </a:cubicBezTo>
                  <a:cubicBezTo>
                    <a:pt x="71" y="45"/>
                    <a:pt x="71" y="43"/>
                    <a:pt x="71" y="42"/>
                  </a:cubicBezTo>
                  <a:close/>
                  <a:moveTo>
                    <a:pt x="69" y="38"/>
                  </a:moveTo>
                  <a:lnTo>
                    <a:pt x="69" y="38"/>
                  </a:lnTo>
                  <a:cubicBezTo>
                    <a:pt x="71" y="38"/>
                    <a:pt x="72" y="40"/>
                    <a:pt x="72" y="42"/>
                  </a:cubicBezTo>
                  <a:cubicBezTo>
                    <a:pt x="72" y="44"/>
                    <a:pt x="71" y="46"/>
                    <a:pt x="69" y="46"/>
                  </a:cubicBezTo>
                  <a:cubicBezTo>
                    <a:pt x="66" y="46"/>
                    <a:pt x="65" y="44"/>
                    <a:pt x="65" y="42"/>
                  </a:cubicBezTo>
                  <a:cubicBezTo>
                    <a:pt x="65" y="40"/>
                    <a:pt x="66" y="38"/>
                    <a:pt x="69" y="38"/>
                  </a:cubicBezTo>
                  <a:close/>
                  <a:moveTo>
                    <a:pt x="62" y="41"/>
                  </a:moveTo>
                  <a:lnTo>
                    <a:pt x="62" y="41"/>
                  </a:lnTo>
                  <a:cubicBezTo>
                    <a:pt x="61" y="42"/>
                    <a:pt x="61" y="43"/>
                    <a:pt x="59" y="44"/>
                  </a:cubicBezTo>
                  <a:cubicBezTo>
                    <a:pt x="61" y="44"/>
                    <a:pt x="62" y="42"/>
                    <a:pt x="62" y="41"/>
                  </a:cubicBezTo>
                  <a:close/>
                  <a:moveTo>
                    <a:pt x="59" y="37"/>
                  </a:moveTo>
                  <a:lnTo>
                    <a:pt x="59" y="37"/>
                  </a:lnTo>
                  <a:cubicBezTo>
                    <a:pt x="61" y="37"/>
                    <a:pt x="63" y="39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6" y="43"/>
                    <a:pt x="56" y="41"/>
                  </a:cubicBezTo>
                  <a:cubicBezTo>
                    <a:pt x="56" y="39"/>
                    <a:pt x="57" y="37"/>
                    <a:pt x="59" y="37"/>
                  </a:cubicBezTo>
                  <a:close/>
                  <a:moveTo>
                    <a:pt x="53" y="40"/>
                  </a:moveTo>
                  <a:lnTo>
                    <a:pt x="53" y="40"/>
                  </a:lnTo>
                  <a:cubicBezTo>
                    <a:pt x="52" y="42"/>
                    <a:pt x="51" y="42"/>
                    <a:pt x="50" y="43"/>
                  </a:cubicBezTo>
                  <a:cubicBezTo>
                    <a:pt x="52" y="43"/>
                    <a:pt x="53" y="42"/>
                    <a:pt x="53" y="40"/>
                  </a:cubicBezTo>
                  <a:close/>
                  <a:moveTo>
                    <a:pt x="50" y="37"/>
                  </a:moveTo>
                  <a:lnTo>
                    <a:pt x="50" y="37"/>
                  </a:lnTo>
                  <a:cubicBezTo>
                    <a:pt x="52" y="37"/>
                    <a:pt x="54" y="38"/>
                    <a:pt x="54" y="41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8" y="44"/>
                    <a:pt x="46" y="43"/>
                    <a:pt x="46" y="41"/>
                  </a:cubicBezTo>
                  <a:cubicBezTo>
                    <a:pt x="46" y="38"/>
                    <a:pt x="48" y="37"/>
                    <a:pt x="50" y="37"/>
                  </a:cubicBezTo>
                  <a:close/>
                  <a:moveTo>
                    <a:pt x="43" y="40"/>
                  </a:moveTo>
                  <a:lnTo>
                    <a:pt x="43" y="40"/>
                  </a:lnTo>
                  <a:cubicBezTo>
                    <a:pt x="43" y="41"/>
                    <a:pt x="42" y="42"/>
                    <a:pt x="41" y="43"/>
                  </a:cubicBezTo>
                  <a:cubicBezTo>
                    <a:pt x="43" y="43"/>
                    <a:pt x="44" y="41"/>
                    <a:pt x="43" y="40"/>
                  </a:cubicBezTo>
                  <a:close/>
                  <a:moveTo>
                    <a:pt x="41" y="36"/>
                  </a:moveTo>
                  <a:lnTo>
                    <a:pt x="41" y="36"/>
                  </a:lnTo>
                  <a:cubicBezTo>
                    <a:pt x="43" y="36"/>
                    <a:pt x="45" y="38"/>
                    <a:pt x="45" y="40"/>
                  </a:cubicBezTo>
                  <a:cubicBezTo>
                    <a:pt x="45" y="42"/>
                    <a:pt x="43" y="44"/>
                    <a:pt x="41" y="44"/>
                  </a:cubicBezTo>
                  <a:cubicBezTo>
                    <a:pt x="39" y="44"/>
                    <a:pt x="37" y="42"/>
                    <a:pt x="37" y="40"/>
                  </a:cubicBezTo>
                  <a:cubicBezTo>
                    <a:pt x="37" y="38"/>
                    <a:pt x="39" y="36"/>
                    <a:pt x="41" y="3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3" name="Freeform 1520"/>
            <p:cNvSpPr>
              <a:spLocks/>
            </p:cNvSpPr>
            <p:nvPr userDrawn="1"/>
          </p:nvSpPr>
          <p:spPr bwMode="auto">
            <a:xfrm>
              <a:off x="419" y="363"/>
              <a:ext cx="9" cy="9"/>
            </a:xfrm>
            <a:custGeom>
              <a:avLst/>
              <a:gdLst>
                <a:gd name="T0" fmla="*/ 13 w 20"/>
                <a:gd name="T1" fmla="*/ 4 h 21"/>
                <a:gd name="T2" fmla="*/ 13 w 20"/>
                <a:gd name="T3" fmla="*/ 4 h 21"/>
                <a:gd name="T4" fmla="*/ 12 w 20"/>
                <a:gd name="T5" fmla="*/ 7 h 21"/>
                <a:gd name="T6" fmla="*/ 20 w 20"/>
                <a:gd name="T7" fmla="*/ 5 h 21"/>
                <a:gd name="T8" fmla="*/ 20 w 20"/>
                <a:gd name="T9" fmla="*/ 15 h 21"/>
                <a:gd name="T10" fmla="*/ 14 w 20"/>
                <a:gd name="T11" fmla="*/ 12 h 21"/>
                <a:gd name="T12" fmla="*/ 15 w 20"/>
                <a:gd name="T13" fmla="*/ 21 h 21"/>
                <a:gd name="T14" fmla="*/ 5 w 20"/>
                <a:gd name="T15" fmla="*/ 21 h 21"/>
                <a:gd name="T16" fmla="*/ 9 w 20"/>
                <a:gd name="T17" fmla="*/ 14 h 21"/>
                <a:gd name="T18" fmla="*/ 0 w 20"/>
                <a:gd name="T19" fmla="*/ 15 h 21"/>
                <a:gd name="T20" fmla="*/ 0 w 20"/>
                <a:gd name="T21" fmla="*/ 5 h 21"/>
                <a:gd name="T22" fmla="*/ 7 w 20"/>
                <a:gd name="T23" fmla="*/ 9 h 21"/>
                <a:gd name="T24" fmla="*/ 5 w 20"/>
                <a:gd name="T25" fmla="*/ 0 h 21"/>
                <a:gd name="T26" fmla="*/ 15 w 20"/>
                <a:gd name="T27" fmla="*/ 0 h 21"/>
                <a:gd name="T28" fmla="*/ 13 w 20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3" y="4"/>
                  </a:moveTo>
                  <a:lnTo>
                    <a:pt x="13" y="4"/>
                  </a:lnTo>
                  <a:cubicBezTo>
                    <a:pt x="12" y="5"/>
                    <a:pt x="12" y="6"/>
                    <a:pt x="12" y="7"/>
                  </a:cubicBezTo>
                  <a:cubicBezTo>
                    <a:pt x="13" y="11"/>
                    <a:pt x="19" y="6"/>
                    <a:pt x="20" y="5"/>
                  </a:cubicBezTo>
                  <a:lnTo>
                    <a:pt x="20" y="15"/>
                  </a:lnTo>
                  <a:cubicBezTo>
                    <a:pt x="19" y="14"/>
                    <a:pt x="16" y="12"/>
                    <a:pt x="14" y="12"/>
                  </a:cubicBezTo>
                  <a:cubicBezTo>
                    <a:pt x="9" y="13"/>
                    <a:pt x="14" y="19"/>
                    <a:pt x="15" y="21"/>
                  </a:cubicBezTo>
                  <a:lnTo>
                    <a:pt x="5" y="21"/>
                  </a:lnTo>
                  <a:cubicBezTo>
                    <a:pt x="6" y="19"/>
                    <a:pt x="9" y="16"/>
                    <a:pt x="9" y="14"/>
                  </a:cubicBezTo>
                  <a:cubicBezTo>
                    <a:pt x="8" y="9"/>
                    <a:pt x="1" y="14"/>
                    <a:pt x="0" y="15"/>
                  </a:cubicBezTo>
                  <a:lnTo>
                    <a:pt x="0" y="5"/>
                  </a:lnTo>
                  <a:cubicBezTo>
                    <a:pt x="1" y="6"/>
                    <a:pt x="5" y="9"/>
                    <a:pt x="7" y="9"/>
                  </a:cubicBezTo>
                  <a:cubicBezTo>
                    <a:pt x="11" y="8"/>
                    <a:pt x="6" y="1"/>
                    <a:pt x="5" y="0"/>
                  </a:cubicBezTo>
                  <a:lnTo>
                    <a:pt x="15" y="0"/>
                  </a:lnTo>
                  <a:cubicBezTo>
                    <a:pt x="14" y="1"/>
                    <a:pt x="13" y="3"/>
                    <a:pt x="13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4" name="Freeform 1521"/>
            <p:cNvSpPr>
              <a:spLocks/>
            </p:cNvSpPr>
            <p:nvPr userDrawn="1"/>
          </p:nvSpPr>
          <p:spPr bwMode="auto">
            <a:xfrm>
              <a:off x="361" y="388"/>
              <a:ext cx="74" cy="28"/>
            </a:xfrm>
            <a:custGeom>
              <a:avLst/>
              <a:gdLst>
                <a:gd name="T0" fmla="*/ 109 w 164"/>
                <a:gd name="T1" fmla="*/ 25 h 62"/>
                <a:gd name="T2" fmla="*/ 109 w 164"/>
                <a:gd name="T3" fmla="*/ 25 h 62"/>
                <a:gd name="T4" fmla="*/ 127 w 164"/>
                <a:gd name="T5" fmla="*/ 40 h 62"/>
                <a:gd name="T6" fmla="*/ 133 w 164"/>
                <a:gd name="T7" fmla="*/ 29 h 62"/>
                <a:gd name="T8" fmla="*/ 131 w 164"/>
                <a:gd name="T9" fmla="*/ 24 h 62"/>
                <a:gd name="T10" fmla="*/ 139 w 164"/>
                <a:gd name="T11" fmla="*/ 30 h 62"/>
                <a:gd name="T12" fmla="*/ 144 w 164"/>
                <a:gd name="T13" fmla="*/ 41 h 62"/>
                <a:gd name="T14" fmla="*/ 149 w 164"/>
                <a:gd name="T15" fmla="*/ 41 h 62"/>
                <a:gd name="T16" fmla="*/ 152 w 164"/>
                <a:gd name="T17" fmla="*/ 33 h 62"/>
                <a:gd name="T18" fmla="*/ 151 w 164"/>
                <a:gd name="T19" fmla="*/ 26 h 62"/>
                <a:gd name="T20" fmla="*/ 157 w 164"/>
                <a:gd name="T21" fmla="*/ 32 h 62"/>
                <a:gd name="T22" fmla="*/ 163 w 164"/>
                <a:gd name="T23" fmla="*/ 36 h 62"/>
                <a:gd name="T24" fmla="*/ 161 w 164"/>
                <a:gd name="T25" fmla="*/ 45 h 62"/>
                <a:gd name="T26" fmla="*/ 149 w 164"/>
                <a:gd name="T27" fmla="*/ 50 h 62"/>
                <a:gd name="T28" fmla="*/ 142 w 164"/>
                <a:gd name="T29" fmla="*/ 56 h 62"/>
                <a:gd name="T30" fmla="*/ 128 w 164"/>
                <a:gd name="T31" fmla="*/ 56 h 62"/>
                <a:gd name="T32" fmla="*/ 115 w 164"/>
                <a:gd name="T33" fmla="*/ 62 h 62"/>
                <a:gd name="T34" fmla="*/ 103 w 164"/>
                <a:gd name="T35" fmla="*/ 57 h 62"/>
                <a:gd name="T36" fmla="*/ 85 w 164"/>
                <a:gd name="T37" fmla="*/ 47 h 62"/>
                <a:gd name="T38" fmla="*/ 56 w 164"/>
                <a:gd name="T39" fmla="*/ 41 h 62"/>
                <a:gd name="T40" fmla="*/ 30 w 164"/>
                <a:gd name="T41" fmla="*/ 35 h 62"/>
                <a:gd name="T42" fmla="*/ 2 w 164"/>
                <a:gd name="T43" fmla="*/ 31 h 62"/>
                <a:gd name="T44" fmla="*/ 7 w 164"/>
                <a:gd name="T45" fmla="*/ 14 h 62"/>
                <a:gd name="T46" fmla="*/ 8 w 164"/>
                <a:gd name="T47" fmla="*/ 3 h 62"/>
                <a:gd name="T48" fmla="*/ 36 w 164"/>
                <a:gd name="T49" fmla="*/ 0 h 62"/>
                <a:gd name="T50" fmla="*/ 39 w 164"/>
                <a:gd name="T51" fmla="*/ 15 h 62"/>
                <a:gd name="T52" fmla="*/ 56 w 164"/>
                <a:gd name="T53" fmla="*/ 26 h 62"/>
                <a:gd name="T54" fmla="*/ 95 w 164"/>
                <a:gd name="T55" fmla="*/ 34 h 62"/>
                <a:gd name="T56" fmla="*/ 104 w 164"/>
                <a:gd name="T57" fmla="*/ 25 h 62"/>
                <a:gd name="T58" fmla="*/ 109 w 164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62">
                  <a:moveTo>
                    <a:pt x="109" y="25"/>
                  </a:moveTo>
                  <a:lnTo>
                    <a:pt x="109" y="25"/>
                  </a:lnTo>
                  <a:cubicBezTo>
                    <a:pt x="112" y="31"/>
                    <a:pt x="118" y="40"/>
                    <a:pt x="127" y="40"/>
                  </a:cubicBezTo>
                  <a:cubicBezTo>
                    <a:pt x="126" y="35"/>
                    <a:pt x="128" y="31"/>
                    <a:pt x="133" y="29"/>
                  </a:cubicBezTo>
                  <a:cubicBezTo>
                    <a:pt x="133" y="28"/>
                    <a:pt x="133" y="25"/>
                    <a:pt x="131" y="24"/>
                  </a:cubicBezTo>
                  <a:cubicBezTo>
                    <a:pt x="136" y="23"/>
                    <a:pt x="138" y="26"/>
                    <a:pt x="139" y="30"/>
                  </a:cubicBezTo>
                  <a:cubicBezTo>
                    <a:pt x="145" y="31"/>
                    <a:pt x="146" y="37"/>
                    <a:pt x="144" y="41"/>
                  </a:cubicBezTo>
                  <a:cubicBezTo>
                    <a:pt x="146" y="42"/>
                    <a:pt x="149" y="41"/>
                    <a:pt x="149" y="41"/>
                  </a:cubicBezTo>
                  <a:cubicBezTo>
                    <a:pt x="147" y="36"/>
                    <a:pt x="150" y="34"/>
                    <a:pt x="152" y="33"/>
                  </a:cubicBezTo>
                  <a:cubicBezTo>
                    <a:pt x="153" y="30"/>
                    <a:pt x="152" y="28"/>
                    <a:pt x="151" y="26"/>
                  </a:cubicBezTo>
                  <a:cubicBezTo>
                    <a:pt x="156" y="26"/>
                    <a:pt x="157" y="31"/>
                    <a:pt x="157" y="32"/>
                  </a:cubicBezTo>
                  <a:cubicBezTo>
                    <a:pt x="160" y="33"/>
                    <a:pt x="161" y="33"/>
                    <a:pt x="163" y="36"/>
                  </a:cubicBezTo>
                  <a:cubicBezTo>
                    <a:pt x="164" y="37"/>
                    <a:pt x="164" y="43"/>
                    <a:pt x="161" y="45"/>
                  </a:cubicBezTo>
                  <a:cubicBezTo>
                    <a:pt x="158" y="47"/>
                    <a:pt x="153" y="47"/>
                    <a:pt x="149" y="50"/>
                  </a:cubicBezTo>
                  <a:cubicBezTo>
                    <a:pt x="147" y="51"/>
                    <a:pt x="146" y="55"/>
                    <a:pt x="142" y="56"/>
                  </a:cubicBezTo>
                  <a:cubicBezTo>
                    <a:pt x="138" y="57"/>
                    <a:pt x="133" y="55"/>
                    <a:pt x="128" y="56"/>
                  </a:cubicBezTo>
                  <a:cubicBezTo>
                    <a:pt x="122" y="58"/>
                    <a:pt x="120" y="62"/>
                    <a:pt x="115" y="62"/>
                  </a:cubicBezTo>
                  <a:cubicBezTo>
                    <a:pt x="110" y="62"/>
                    <a:pt x="111" y="58"/>
                    <a:pt x="103" y="57"/>
                  </a:cubicBezTo>
                  <a:cubicBezTo>
                    <a:pt x="97" y="54"/>
                    <a:pt x="91" y="49"/>
                    <a:pt x="85" y="47"/>
                  </a:cubicBezTo>
                  <a:cubicBezTo>
                    <a:pt x="76" y="44"/>
                    <a:pt x="66" y="43"/>
                    <a:pt x="56" y="41"/>
                  </a:cubicBezTo>
                  <a:cubicBezTo>
                    <a:pt x="47" y="40"/>
                    <a:pt x="39" y="36"/>
                    <a:pt x="30" y="35"/>
                  </a:cubicBezTo>
                  <a:cubicBezTo>
                    <a:pt x="24" y="34"/>
                    <a:pt x="5" y="35"/>
                    <a:pt x="2" y="31"/>
                  </a:cubicBezTo>
                  <a:cubicBezTo>
                    <a:pt x="0" y="27"/>
                    <a:pt x="6" y="25"/>
                    <a:pt x="7" y="14"/>
                  </a:cubicBezTo>
                  <a:cubicBezTo>
                    <a:pt x="7" y="12"/>
                    <a:pt x="8" y="4"/>
                    <a:pt x="8" y="3"/>
                  </a:cubicBezTo>
                  <a:cubicBezTo>
                    <a:pt x="8" y="3"/>
                    <a:pt x="34" y="0"/>
                    <a:pt x="36" y="0"/>
                  </a:cubicBezTo>
                  <a:cubicBezTo>
                    <a:pt x="36" y="7"/>
                    <a:pt x="38" y="13"/>
                    <a:pt x="39" y="15"/>
                  </a:cubicBezTo>
                  <a:cubicBezTo>
                    <a:pt x="43" y="21"/>
                    <a:pt x="50" y="23"/>
                    <a:pt x="56" y="26"/>
                  </a:cubicBezTo>
                  <a:cubicBezTo>
                    <a:pt x="69" y="30"/>
                    <a:pt x="82" y="35"/>
                    <a:pt x="95" y="34"/>
                  </a:cubicBezTo>
                  <a:cubicBezTo>
                    <a:pt x="96" y="34"/>
                    <a:pt x="103" y="30"/>
                    <a:pt x="104" y="25"/>
                  </a:cubicBezTo>
                  <a:cubicBezTo>
                    <a:pt x="105" y="23"/>
                    <a:pt x="108" y="23"/>
                    <a:pt x="109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5" name="Freeform 1522"/>
            <p:cNvSpPr>
              <a:spLocks/>
            </p:cNvSpPr>
            <p:nvPr userDrawn="1"/>
          </p:nvSpPr>
          <p:spPr bwMode="auto">
            <a:xfrm>
              <a:off x="363" y="388"/>
              <a:ext cx="62" cy="27"/>
            </a:xfrm>
            <a:custGeom>
              <a:avLst/>
              <a:gdLst>
                <a:gd name="T0" fmla="*/ 29 w 138"/>
                <a:gd name="T1" fmla="*/ 0 h 59"/>
                <a:gd name="T2" fmla="*/ 29 w 138"/>
                <a:gd name="T3" fmla="*/ 0 h 59"/>
                <a:gd name="T4" fmla="*/ 32 w 138"/>
                <a:gd name="T5" fmla="*/ 16 h 59"/>
                <a:gd name="T6" fmla="*/ 35 w 138"/>
                <a:gd name="T7" fmla="*/ 20 h 59"/>
                <a:gd name="T8" fmla="*/ 35 w 138"/>
                <a:gd name="T9" fmla="*/ 24 h 59"/>
                <a:gd name="T10" fmla="*/ 40 w 138"/>
                <a:gd name="T11" fmla="*/ 22 h 59"/>
                <a:gd name="T12" fmla="*/ 39 w 138"/>
                <a:gd name="T13" fmla="*/ 26 h 59"/>
                <a:gd name="T14" fmla="*/ 46 w 138"/>
                <a:gd name="T15" fmla="*/ 25 h 59"/>
                <a:gd name="T16" fmla="*/ 45 w 138"/>
                <a:gd name="T17" fmla="*/ 28 h 59"/>
                <a:gd name="T18" fmla="*/ 50 w 138"/>
                <a:gd name="T19" fmla="*/ 28 h 59"/>
                <a:gd name="T20" fmla="*/ 53 w 138"/>
                <a:gd name="T21" fmla="*/ 28 h 59"/>
                <a:gd name="T22" fmla="*/ 73 w 138"/>
                <a:gd name="T23" fmla="*/ 34 h 59"/>
                <a:gd name="T24" fmla="*/ 102 w 138"/>
                <a:gd name="T25" fmla="*/ 27 h 59"/>
                <a:gd name="T26" fmla="*/ 106 w 138"/>
                <a:gd name="T27" fmla="*/ 31 h 59"/>
                <a:gd name="T28" fmla="*/ 102 w 138"/>
                <a:gd name="T29" fmla="*/ 32 h 59"/>
                <a:gd name="T30" fmla="*/ 108 w 138"/>
                <a:gd name="T31" fmla="*/ 38 h 59"/>
                <a:gd name="T32" fmla="*/ 103 w 138"/>
                <a:gd name="T33" fmla="*/ 37 h 59"/>
                <a:gd name="T34" fmla="*/ 107 w 138"/>
                <a:gd name="T35" fmla="*/ 39 h 59"/>
                <a:gd name="T36" fmla="*/ 103 w 138"/>
                <a:gd name="T37" fmla="*/ 39 h 59"/>
                <a:gd name="T38" fmla="*/ 104 w 138"/>
                <a:gd name="T39" fmla="*/ 42 h 59"/>
                <a:gd name="T40" fmla="*/ 120 w 138"/>
                <a:gd name="T41" fmla="*/ 43 h 59"/>
                <a:gd name="T42" fmla="*/ 108 w 138"/>
                <a:gd name="T43" fmla="*/ 47 h 59"/>
                <a:gd name="T44" fmla="*/ 110 w 138"/>
                <a:gd name="T45" fmla="*/ 50 h 59"/>
                <a:gd name="T46" fmla="*/ 112 w 138"/>
                <a:gd name="T47" fmla="*/ 50 h 59"/>
                <a:gd name="T48" fmla="*/ 115 w 138"/>
                <a:gd name="T49" fmla="*/ 53 h 59"/>
                <a:gd name="T50" fmla="*/ 116 w 138"/>
                <a:gd name="T51" fmla="*/ 49 h 59"/>
                <a:gd name="T52" fmla="*/ 119 w 138"/>
                <a:gd name="T53" fmla="*/ 52 h 59"/>
                <a:gd name="T54" fmla="*/ 120 w 138"/>
                <a:gd name="T55" fmla="*/ 47 h 59"/>
                <a:gd name="T56" fmla="*/ 122 w 138"/>
                <a:gd name="T57" fmla="*/ 50 h 59"/>
                <a:gd name="T58" fmla="*/ 123 w 138"/>
                <a:gd name="T59" fmla="*/ 44 h 59"/>
                <a:gd name="T60" fmla="*/ 125 w 138"/>
                <a:gd name="T61" fmla="*/ 46 h 59"/>
                <a:gd name="T62" fmla="*/ 124 w 138"/>
                <a:gd name="T63" fmla="*/ 42 h 59"/>
                <a:gd name="T64" fmla="*/ 127 w 138"/>
                <a:gd name="T65" fmla="*/ 43 h 59"/>
                <a:gd name="T66" fmla="*/ 128 w 138"/>
                <a:gd name="T67" fmla="*/ 32 h 59"/>
                <a:gd name="T68" fmla="*/ 138 w 138"/>
                <a:gd name="T69" fmla="*/ 35 h 59"/>
                <a:gd name="T70" fmla="*/ 136 w 138"/>
                <a:gd name="T71" fmla="*/ 41 h 59"/>
                <a:gd name="T72" fmla="*/ 131 w 138"/>
                <a:gd name="T73" fmla="*/ 45 h 59"/>
                <a:gd name="T74" fmla="*/ 114 w 138"/>
                <a:gd name="T75" fmla="*/ 58 h 59"/>
                <a:gd name="T76" fmla="*/ 102 w 138"/>
                <a:gd name="T77" fmla="*/ 54 h 59"/>
                <a:gd name="T78" fmla="*/ 84 w 138"/>
                <a:gd name="T79" fmla="*/ 44 h 59"/>
                <a:gd name="T80" fmla="*/ 67 w 138"/>
                <a:gd name="T81" fmla="*/ 39 h 59"/>
                <a:gd name="T82" fmla="*/ 64 w 138"/>
                <a:gd name="T83" fmla="*/ 37 h 59"/>
                <a:gd name="T84" fmla="*/ 63 w 138"/>
                <a:gd name="T85" fmla="*/ 39 h 59"/>
                <a:gd name="T86" fmla="*/ 59 w 138"/>
                <a:gd name="T87" fmla="*/ 36 h 59"/>
                <a:gd name="T88" fmla="*/ 58 w 138"/>
                <a:gd name="T89" fmla="*/ 38 h 59"/>
                <a:gd name="T90" fmla="*/ 54 w 138"/>
                <a:gd name="T91" fmla="*/ 34 h 59"/>
                <a:gd name="T92" fmla="*/ 53 w 138"/>
                <a:gd name="T93" fmla="*/ 37 h 59"/>
                <a:gd name="T94" fmla="*/ 49 w 138"/>
                <a:gd name="T95" fmla="*/ 33 h 59"/>
                <a:gd name="T96" fmla="*/ 48 w 138"/>
                <a:gd name="T97" fmla="*/ 36 h 59"/>
                <a:gd name="T98" fmla="*/ 44 w 138"/>
                <a:gd name="T99" fmla="*/ 31 h 59"/>
                <a:gd name="T100" fmla="*/ 43 w 138"/>
                <a:gd name="T101" fmla="*/ 35 h 59"/>
                <a:gd name="T102" fmla="*/ 38 w 138"/>
                <a:gd name="T103" fmla="*/ 29 h 59"/>
                <a:gd name="T104" fmla="*/ 37 w 138"/>
                <a:gd name="T105" fmla="*/ 33 h 59"/>
                <a:gd name="T106" fmla="*/ 33 w 138"/>
                <a:gd name="T107" fmla="*/ 27 h 59"/>
                <a:gd name="T108" fmla="*/ 32 w 138"/>
                <a:gd name="T109" fmla="*/ 32 h 59"/>
                <a:gd name="T110" fmla="*/ 29 w 138"/>
                <a:gd name="T111" fmla="*/ 25 h 59"/>
                <a:gd name="T112" fmla="*/ 27 w 138"/>
                <a:gd name="T113" fmla="*/ 31 h 59"/>
                <a:gd name="T114" fmla="*/ 2 w 138"/>
                <a:gd name="T115" fmla="*/ 28 h 59"/>
                <a:gd name="T116" fmla="*/ 7 w 138"/>
                <a:gd name="T117" fmla="*/ 3 h 59"/>
                <a:gd name="T118" fmla="*/ 29 w 138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59">
                  <a:moveTo>
                    <a:pt x="29" y="0"/>
                  </a:moveTo>
                  <a:lnTo>
                    <a:pt x="29" y="0"/>
                  </a:lnTo>
                  <a:cubicBezTo>
                    <a:pt x="30" y="5"/>
                    <a:pt x="28" y="6"/>
                    <a:pt x="32" y="16"/>
                  </a:cubicBezTo>
                  <a:cubicBezTo>
                    <a:pt x="33" y="17"/>
                    <a:pt x="34" y="19"/>
                    <a:pt x="35" y="20"/>
                  </a:cubicBezTo>
                  <a:cubicBezTo>
                    <a:pt x="35" y="20"/>
                    <a:pt x="34" y="23"/>
                    <a:pt x="35" y="24"/>
                  </a:cubicBezTo>
                  <a:cubicBezTo>
                    <a:pt x="35" y="22"/>
                    <a:pt x="37" y="20"/>
                    <a:pt x="40" y="22"/>
                  </a:cubicBezTo>
                  <a:cubicBezTo>
                    <a:pt x="40" y="23"/>
                    <a:pt x="38" y="24"/>
                    <a:pt x="39" y="26"/>
                  </a:cubicBezTo>
                  <a:cubicBezTo>
                    <a:pt x="40" y="25"/>
                    <a:pt x="43" y="22"/>
                    <a:pt x="46" y="25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27"/>
                    <a:pt x="48" y="25"/>
                    <a:pt x="50" y="28"/>
                  </a:cubicBezTo>
                  <a:cubicBezTo>
                    <a:pt x="51" y="28"/>
                    <a:pt x="50" y="27"/>
                    <a:pt x="53" y="28"/>
                  </a:cubicBezTo>
                  <a:cubicBezTo>
                    <a:pt x="55" y="29"/>
                    <a:pt x="70" y="34"/>
                    <a:pt x="73" y="34"/>
                  </a:cubicBezTo>
                  <a:cubicBezTo>
                    <a:pt x="84" y="37"/>
                    <a:pt x="96" y="38"/>
                    <a:pt x="102" y="27"/>
                  </a:cubicBezTo>
                  <a:cubicBezTo>
                    <a:pt x="104" y="28"/>
                    <a:pt x="104" y="29"/>
                    <a:pt x="106" y="31"/>
                  </a:cubicBezTo>
                  <a:cubicBezTo>
                    <a:pt x="107" y="33"/>
                    <a:pt x="103" y="31"/>
                    <a:pt x="102" y="32"/>
                  </a:cubicBezTo>
                  <a:cubicBezTo>
                    <a:pt x="104" y="33"/>
                    <a:pt x="111" y="34"/>
                    <a:pt x="108" y="38"/>
                  </a:cubicBezTo>
                  <a:cubicBezTo>
                    <a:pt x="107" y="37"/>
                    <a:pt x="106" y="35"/>
                    <a:pt x="103" y="37"/>
                  </a:cubicBezTo>
                  <a:cubicBezTo>
                    <a:pt x="105" y="37"/>
                    <a:pt x="107" y="39"/>
                    <a:pt x="107" y="39"/>
                  </a:cubicBezTo>
                  <a:cubicBezTo>
                    <a:pt x="106" y="39"/>
                    <a:pt x="104" y="39"/>
                    <a:pt x="103" y="39"/>
                  </a:cubicBezTo>
                  <a:cubicBezTo>
                    <a:pt x="102" y="39"/>
                    <a:pt x="102" y="42"/>
                    <a:pt x="104" y="42"/>
                  </a:cubicBezTo>
                  <a:cubicBezTo>
                    <a:pt x="108" y="42"/>
                    <a:pt x="116" y="41"/>
                    <a:pt x="120" y="43"/>
                  </a:cubicBezTo>
                  <a:cubicBezTo>
                    <a:pt x="118" y="46"/>
                    <a:pt x="116" y="47"/>
                    <a:pt x="108" y="47"/>
                  </a:cubicBezTo>
                  <a:cubicBezTo>
                    <a:pt x="106" y="47"/>
                    <a:pt x="109" y="49"/>
                    <a:pt x="110" y="50"/>
                  </a:cubicBezTo>
                  <a:cubicBezTo>
                    <a:pt x="111" y="50"/>
                    <a:pt x="111" y="50"/>
                    <a:pt x="112" y="50"/>
                  </a:cubicBezTo>
                  <a:cubicBezTo>
                    <a:pt x="113" y="50"/>
                    <a:pt x="113" y="52"/>
                    <a:pt x="115" y="53"/>
                  </a:cubicBezTo>
                  <a:cubicBezTo>
                    <a:pt x="114" y="51"/>
                    <a:pt x="114" y="50"/>
                    <a:pt x="116" y="49"/>
                  </a:cubicBezTo>
                  <a:cubicBezTo>
                    <a:pt x="117" y="50"/>
                    <a:pt x="117" y="52"/>
                    <a:pt x="119" y="52"/>
                  </a:cubicBezTo>
                  <a:cubicBezTo>
                    <a:pt x="118" y="50"/>
                    <a:pt x="117" y="48"/>
                    <a:pt x="120" y="47"/>
                  </a:cubicBezTo>
                  <a:cubicBezTo>
                    <a:pt x="121" y="47"/>
                    <a:pt x="121" y="49"/>
                    <a:pt x="122" y="50"/>
                  </a:cubicBezTo>
                  <a:cubicBezTo>
                    <a:pt x="122" y="48"/>
                    <a:pt x="121" y="46"/>
                    <a:pt x="123" y="44"/>
                  </a:cubicBezTo>
                  <a:cubicBezTo>
                    <a:pt x="123" y="46"/>
                    <a:pt x="124" y="46"/>
                    <a:pt x="125" y="46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5" y="42"/>
                    <a:pt x="127" y="43"/>
                    <a:pt x="127" y="43"/>
                  </a:cubicBezTo>
                  <a:cubicBezTo>
                    <a:pt x="125" y="38"/>
                    <a:pt x="126" y="35"/>
                    <a:pt x="128" y="32"/>
                  </a:cubicBezTo>
                  <a:cubicBezTo>
                    <a:pt x="131" y="30"/>
                    <a:pt x="137" y="31"/>
                    <a:pt x="138" y="35"/>
                  </a:cubicBezTo>
                  <a:cubicBezTo>
                    <a:pt x="138" y="37"/>
                    <a:pt x="138" y="39"/>
                    <a:pt x="136" y="41"/>
                  </a:cubicBezTo>
                  <a:cubicBezTo>
                    <a:pt x="135" y="43"/>
                    <a:pt x="133" y="43"/>
                    <a:pt x="131" y="45"/>
                  </a:cubicBezTo>
                  <a:cubicBezTo>
                    <a:pt x="125" y="49"/>
                    <a:pt x="121" y="54"/>
                    <a:pt x="114" y="58"/>
                  </a:cubicBezTo>
                  <a:cubicBezTo>
                    <a:pt x="109" y="59"/>
                    <a:pt x="108" y="55"/>
                    <a:pt x="102" y="54"/>
                  </a:cubicBezTo>
                  <a:cubicBezTo>
                    <a:pt x="96" y="51"/>
                    <a:pt x="90" y="47"/>
                    <a:pt x="84" y="44"/>
                  </a:cubicBezTo>
                  <a:cubicBezTo>
                    <a:pt x="75" y="40"/>
                    <a:pt x="69" y="41"/>
                    <a:pt x="67" y="39"/>
                  </a:cubicBezTo>
                  <a:cubicBezTo>
                    <a:pt x="65" y="41"/>
                    <a:pt x="64" y="38"/>
                    <a:pt x="64" y="37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59" y="40"/>
                    <a:pt x="58" y="37"/>
                    <a:pt x="59" y="36"/>
                  </a:cubicBezTo>
                  <a:cubicBezTo>
                    <a:pt x="58" y="36"/>
                    <a:pt x="58" y="38"/>
                    <a:pt x="58" y="38"/>
                  </a:cubicBezTo>
                  <a:cubicBezTo>
                    <a:pt x="54" y="39"/>
                    <a:pt x="53" y="35"/>
                    <a:pt x="54" y="34"/>
                  </a:cubicBezTo>
                  <a:cubicBezTo>
                    <a:pt x="52" y="35"/>
                    <a:pt x="52" y="37"/>
                    <a:pt x="53" y="37"/>
                  </a:cubicBezTo>
                  <a:cubicBezTo>
                    <a:pt x="49" y="38"/>
                    <a:pt x="48" y="34"/>
                    <a:pt x="49" y="33"/>
                  </a:cubicBezTo>
                  <a:cubicBezTo>
                    <a:pt x="48" y="34"/>
                    <a:pt x="48" y="36"/>
                    <a:pt x="48" y="36"/>
                  </a:cubicBezTo>
                  <a:cubicBezTo>
                    <a:pt x="44" y="36"/>
                    <a:pt x="44" y="32"/>
                    <a:pt x="44" y="31"/>
                  </a:cubicBezTo>
                  <a:cubicBezTo>
                    <a:pt x="43" y="32"/>
                    <a:pt x="43" y="34"/>
                    <a:pt x="43" y="35"/>
                  </a:cubicBezTo>
                  <a:cubicBezTo>
                    <a:pt x="39" y="35"/>
                    <a:pt x="38" y="31"/>
                    <a:pt x="38" y="29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2" y="33"/>
                    <a:pt x="33" y="29"/>
                    <a:pt x="33" y="27"/>
                  </a:cubicBezTo>
                  <a:cubicBezTo>
                    <a:pt x="31" y="29"/>
                    <a:pt x="32" y="32"/>
                    <a:pt x="32" y="32"/>
                  </a:cubicBezTo>
                  <a:cubicBezTo>
                    <a:pt x="28" y="32"/>
                    <a:pt x="27" y="28"/>
                    <a:pt x="29" y="25"/>
                  </a:cubicBezTo>
                  <a:cubicBezTo>
                    <a:pt x="27" y="27"/>
                    <a:pt x="27" y="31"/>
                    <a:pt x="27" y="31"/>
                  </a:cubicBezTo>
                  <a:cubicBezTo>
                    <a:pt x="18" y="31"/>
                    <a:pt x="3" y="30"/>
                    <a:pt x="2" y="28"/>
                  </a:cubicBezTo>
                  <a:cubicBezTo>
                    <a:pt x="0" y="27"/>
                    <a:pt x="7" y="21"/>
                    <a:pt x="7" y="3"/>
                  </a:cubicBezTo>
                  <a:cubicBezTo>
                    <a:pt x="8" y="2"/>
                    <a:pt x="28" y="2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6" name="Freeform 1523"/>
            <p:cNvSpPr>
              <a:spLocks/>
            </p:cNvSpPr>
            <p:nvPr userDrawn="1"/>
          </p:nvSpPr>
          <p:spPr bwMode="auto">
            <a:xfrm>
              <a:off x="365" y="396"/>
              <a:ext cx="6" cy="6"/>
            </a:xfrm>
            <a:custGeom>
              <a:avLst/>
              <a:gdLst>
                <a:gd name="T0" fmla="*/ 5 w 15"/>
                <a:gd name="T1" fmla="*/ 0 h 13"/>
                <a:gd name="T2" fmla="*/ 5 w 15"/>
                <a:gd name="T3" fmla="*/ 0 h 13"/>
                <a:gd name="T4" fmla="*/ 3 w 15"/>
                <a:gd name="T5" fmla="*/ 8 h 13"/>
                <a:gd name="T6" fmla="*/ 15 w 15"/>
                <a:gd name="T7" fmla="*/ 12 h 13"/>
                <a:gd name="T8" fmla="*/ 0 w 15"/>
                <a:gd name="T9" fmla="*/ 10 h 13"/>
                <a:gd name="T10" fmla="*/ 5 w 1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lnTo>
                    <a:pt x="5" y="0"/>
                  </a:lnTo>
                  <a:cubicBezTo>
                    <a:pt x="5" y="2"/>
                    <a:pt x="3" y="7"/>
                    <a:pt x="3" y="8"/>
                  </a:cubicBezTo>
                  <a:cubicBezTo>
                    <a:pt x="4" y="11"/>
                    <a:pt x="12" y="11"/>
                    <a:pt x="15" y="12"/>
                  </a:cubicBezTo>
                  <a:cubicBezTo>
                    <a:pt x="11" y="13"/>
                    <a:pt x="1" y="11"/>
                    <a:pt x="0" y="10"/>
                  </a:cubicBezTo>
                  <a:cubicBezTo>
                    <a:pt x="0" y="9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7" name="Freeform 1524"/>
            <p:cNvSpPr>
              <a:spLocks/>
            </p:cNvSpPr>
            <p:nvPr userDrawn="1"/>
          </p:nvSpPr>
          <p:spPr bwMode="auto">
            <a:xfrm>
              <a:off x="367" y="397"/>
              <a:ext cx="3" cy="2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4 h 6"/>
                <a:gd name="T6" fmla="*/ 6 w 6"/>
                <a:gd name="T7" fmla="*/ 6 h 6"/>
                <a:gd name="T8" fmla="*/ 1 w 6"/>
                <a:gd name="T9" fmla="*/ 5 h 6"/>
                <a:gd name="T10" fmla="*/ 4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4" y="0"/>
                  </a:lnTo>
                  <a:cubicBezTo>
                    <a:pt x="4" y="1"/>
                    <a:pt x="2" y="3"/>
                    <a:pt x="3" y="4"/>
                  </a:cubicBezTo>
                  <a:cubicBezTo>
                    <a:pt x="3" y="5"/>
                    <a:pt x="6" y="6"/>
                    <a:pt x="6" y="6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8" name="Freeform 1525"/>
            <p:cNvSpPr>
              <a:spLocks/>
            </p:cNvSpPr>
            <p:nvPr userDrawn="1"/>
          </p:nvSpPr>
          <p:spPr bwMode="auto">
            <a:xfrm>
              <a:off x="430" y="401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9" name="Freeform 1526"/>
            <p:cNvSpPr>
              <a:spLocks/>
            </p:cNvSpPr>
            <p:nvPr userDrawn="1"/>
          </p:nvSpPr>
          <p:spPr bwMode="auto">
            <a:xfrm>
              <a:off x="428" y="404"/>
              <a:ext cx="6" cy="5"/>
            </a:xfrm>
            <a:custGeom>
              <a:avLst/>
              <a:gdLst>
                <a:gd name="T0" fmla="*/ 7 w 13"/>
                <a:gd name="T1" fmla="*/ 0 h 12"/>
                <a:gd name="T2" fmla="*/ 7 w 13"/>
                <a:gd name="T3" fmla="*/ 0 h 12"/>
                <a:gd name="T4" fmla="*/ 9 w 13"/>
                <a:gd name="T5" fmla="*/ 9 h 12"/>
                <a:gd name="T6" fmla="*/ 0 w 13"/>
                <a:gd name="T7" fmla="*/ 12 h 12"/>
                <a:gd name="T8" fmla="*/ 0 w 13"/>
                <a:gd name="T9" fmla="*/ 9 h 12"/>
                <a:gd name="T10" fmla="*/ 5 w 13"/>
                <a:gd name="T11" fmla="*/ 9 h 12"/>
                <a:gd name="T12" fmla="*/ 7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cubicBezTo>
                    <a:pt x="11" y="0"/>
                    <a:pt x="13" y="7"/>
                    <a:pt x="9" y="9"/>
                  </a:cubicBezTo>
                  <a:cubicBezTo>
                    <a:pt x="7" y="10"/>
                    <a:pt x="2" y="11"/>
                    <a:pt x="0" y="12"/>
                  </a:cubicBezTo>
                  <a:cubicBezTo>
                    <a:pt x="0" y="11"/>
                    <a:pt x="0" y="9"/>
                    <a:pt x="0" y="9"/>
                  </a:cubicBezTo>
                  <a:cubicBezTo>
                    <a:pt x="1" y="9"/>
                    <a:pt x="4" y="9"/>
                    <a:pt x="5" y="9"/>
                  </a:cubicBezTo>
                  <a:cubicBezTo>
                    <a:pt x="2" y="7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0" name="Freeform 1527"/>
            <p:cNvSpPr>
              <a:spLocks/>
            </p:cNvSpPr>
            <p:nvPr userDrawn="1"/>
          </p:nvSpPr>
          <p:spPr bwMode="auto">
            <a:xfrm>
              <a:off x="419" y="408"/>
              <a:ext cx="9" cy="5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1 h 11"/>
                <a:gd name="T4" fmla="*/ 18 w 19"/>
                <a:gd name="T5" fmla="*/ 3 h 11"/>
                <a:gd name="T6" fmla="*/ 14 w 19"/>
                <a:gd name="T7" fmla="*/ 8 h 11"/>
                <a:gd name="T8" fmla="*/ 0 w 19"/>
                <a:gd name="T9" fmla="*/ 9 h 11"/>
                <a:gd name="T10" fmla="*/ 11 w 19"/>
                <a:gd name="T11" fmla="*/ 5 h 11"/>
                <a:gd name="T12" fmla="*/ 13 w 19"/>
                <a:gd name="T13" fmla="*/ 2 h 11"/>
                <a:gd name="T14" fmla="*/ 15 w 19"/>
                <a:gd name="T15" fmla="*/ 4 h 11"/>
                <a:gd name="T16" fmla="*/ 15 w 1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lnTo>
                    <a:pt x="15" y="1"/>
                  </a:lnTo>
                  <a:cubicBezTo>
                    <a:pt x="17" y="0"/>
                    <a:pt x="19" y="2"/>
                    <a:pt x="18" y="3"/>
                  </a:cubicBezTo>
                  <a:cubicBezTo>
                    <a:pt x="17" y="4"/>
                    <a:pt x="15" y="6"/>
                    <a:pt x="14" y="8"/>
                  </a:cubicBezTo>
                  <a:cubicBezTo>
                    <a:pt x="11" y="11"/>
                    <a:pt x="6" y="9"/>
                    <a:pt x="0" y="9"/>
                  </a:cubicBezTo>
                  <a:cubicBezTo>
                    <a:pt x="5" y="5"/>
                    <a:pt x="6" y="4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4" y="1"/>
                    <a:pt x="15" y="4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1" name="Freeform 1528"/>
            <p:cNvSpPr>
              <a:spLocks/>
            </p:cNvSpPr>
            <p:nvPr userDrawn="1"/>
          </p:nvSpPr>
          <p:spPr bwMode="auto">
            <a:xfrm>
              <a:off x="422" y="400"/>
              <a:ext cx="0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2" name="Freeform 1529"/>
            <p:cNvSpPr>
              <a:spLocks/>
            </p:cNvSpPr>
            <p:nvPr userDrawn="1"/>
          </p:nvSpPr>
          <p:spPr bwMode="auto">
            <a:xfrm>
              <a:off x="434" y="398"/>
              <a:ext cx="3" cy="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0 w 7"/>
                <a:gd name="T5" fmla="*/ 9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cubicBezTo>
                    <a:pt x="7" y="4"/>
                    <a:pt x="4" y="9"/>
                    <a:pt x="0" y="9"/>
                  </a:cubicBezTo>
                  <a:cubicBezTo>
                    <a:pt x="3" y="7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3" name="Freeform 1530"/>
            <p:cNvSpPr>
              <a:spLocks/>
            </p:cNvSpPr>
            <p:nvPr userDrawn="1"/>
          </p:nvSpPr>
          <p:spPr bwMode="auto">
            <a:xfrm>
              <a:off x="433" y="398"/>
              <a:ext cx="3" cy="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cubicBezTo>
                    <a:pt x="6" y="3"/>
                    <a:pt x="3" y="6"/>
                    <a:pt x="0" y="7"/>
                  </a:cubicBezTo>
                  <a:cubicBezTo>
                    <a:pt x="2" y="6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4" name="Freeform 1531"/>
            <p:cNvSpPr>
              <a:spLocks/>
            </p:cNvSpPr>
            <p:nvPr userDrawn="1"/>
          </p:nvSpPr>
          <p:spPr bwMode="auto">
            <a:xfrm>
              <a:off x="432" y="398"/>
              <a:ext cx="2" cy="1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cubicBezTo>
                    <a:pt x="3" y="1"/>
                    <a:pt x="2" y="3"/>
                    <a:pt x="0" y="3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5" name="Freeform 1532"/>
            <p:cNvSpPr>
              <a:spLocks noEditPoints="1"/>
            </p:cNvSpPr>
            <p:nvPr userDrawn="1"/>
          </p:nvSpPr>
          <p:spPr bwMode="auto">
            <a:xfrm>
              <a:off x="331" y="196"/>
              <a:ext cx="136" cy="261"/>
            </a:xfrm>
            <a:custGeom>
              <a:avLst/>
              <a:gdLst>
                <a:gd name="T0" fmla="*/ 14 w 304"/>
                <a:gd name="T1" fmla="*/ 489 h 573"/>
                <a:gd name="T2" fmla="*/ 5 w 304"/>
                <a:gd name="T3" fmla="*/ 439 h 573"/>
                <a:gd name="T4" fmla="*/ 36 w 304"/>
                <a:gd name="T5" fmla="*/ 473 h 573"/>
                <a:gd name="T6" fmla="*/ 19 w 304"/>
                <a:gd name="T7" fmla="*/ 451 h 573"/>
                <a:gd name="T8" fmla="*/ 59 w 304"/>
                <a:gd name="T9" fmla="*/ 514 h 573"/>
                <a:gd name="T10" fmla="*/ 0 w 304"/>
                <a:gd name="T11" fmla="*/ 153 h 573"/>
                <a:gd name="T12" fmla="*/ 9 w 304"/>
                <a:gd name="T13" fmla="*/ 82 h 573"/>
                <a:gd name="T14" fmla="*/ 52 w 304"/>
                <a:gd name="T15" fmla="*/ 61 h 573"/>
                <a:gd name="T16" fmla="*/ 118 w 304"/>
                <a:gd name="T17" fmla="*/ 47 h 573"/>
                <a:gd name="T18" fmla="*/ 152 w 304"/>
                <a:gd name="T19" fmla="*/ 83 h 573"/>
                <a:gd name="T20" fmla="*/ 130 w 304"/>
                <a:gd name="T21" fmla="*/ 95 h 573"/>
                <a:gd name="T22" fmla="*/ 155 w 304"/>
                <a:gd name="T23" fmla="*/ 111 h 573"/>
                <a:gd name="T24" fmla="*/ 119 w 304"/>
                <a:gd name="T25" fmla="*/ 122 h 573"/>
                <a:gd name="T26" fmla="*/ 83 w 304"/>
                <a:gd name="T27" fmla="*/ 108 h 573"/>
                <a:gd name="T28" fmla="*/ 61 w 304"/>
                <a:gd name="T29" fmla="*/ 167 h 573"/>
                <a:gd name="T30" fmla="*/ 74 w 304"/>
                <a:gd name="T31" fmla="*/ 193 h 573"/>
                <a:gd name="T32" fmla="*/ 127 w 304"/>
                <a:gd name="T33" fmla="*/ 216 h 573"/>
                <a:gd name="T34" fmla="*/ 168 w 304"/>
                <a:gd name="T35" fmla="*/ 113 h 573"/>
                <a:gd name="T36" fmla="*/ 202 w 304"/>
                <a:gd name="T37" fmla="*/ 87 h 573"/>
                <a:gd name="T38" fmla="*/ 238 w 304"/>
                <a:gd name="T39" fmla="*/ 93 h 573"/>
                <a:gd name="T40" fmla="*/ 297 w 304"/>
                <a:gd name="T41" fmla="*/ 105 h 573"/>
                <a:gd name="T42" fmla="*/ 270 w 304"/>
                <a:gd name="T43" fmla="*/ 178 h 573"/>
                <a:gd name="T44" fmla="*/ 296 w 304"/>
                <a:gd name="T45" fmla="*/ 225 h 573"/>
                <a:gd name="T46" fmla="*/ 239 w 304"/>
                <a:gd name="T47" fmla="*/ 262 h 573"/>
                <a:gd name="T48" fmla="*/ 211 w 304"/>
                <a:gd name="T49" fmla="*/ 275 h 573"/>
                <a:gd name="T50" fmla="*/ 218 w 304"/>
                <a:gd name="T51" fmla="*/ 318 h 573"/>
                <a:gd name="T52" fmla="*/ 207 w 304"/>
                <a:gd name="T53" fmla="*/ 339 h 573"/>
                <a:gd name="T54" fmla="*/ 179 w 304"/>
                <a:gd name="T55" fmla="*/ 330 h 573"/>
                <a:gd name="T56" fmla="*/ 139 w 304"/>
                <a:gd name="T57" fmla="*/ 301 h 573"/>
                <a:gd name="T58" fmla="*/ 113 w 304"/>
                <a:gd name="T59" fmla="*/ 332 h 573"/>
                <a:gd name="T60" fmla="*/ 95 w 304"/>
                <a:gd name="T61" fmla="*/ 297 h 573"/>
                <a:gd name="T62" fmla="*/ 85 w 304"/>
                <a:gd name="T63" fmla="*/ 344 h 573"/>
                <a:gd name="T64" fmla="*/ 136 w 304"/>
                <a:gd name="T65" fmla="*/ 375 h 573"/>
                <a:gd name="T66" fmla="*/ 123 w 304"/>
                <a:gd name="T67" fmla="*/ 416 h 573"/>
                <a:gd name="T68" fmla="*/ 111 w 304"/>
                <a:gd name="T69" fmla="*/ 433 h 573"/>
                <a:gd name="T70" fmla="*/ 90 w 304"/>
                <a:gd name="T71" fmla="*/ 427 h 573"/>
                <a:gd name="T72" fmla="*/ 60 w 304"/>
                <a:gd name="T73" fmla="*/ 433 h 573"/>
                <a:gd name="T74" fmla="*/ 46 w 304"/>
                <a:gd name="T75" fmla="*/ 395 h 573"/>
                <a:gd name="T76" fmla="*/ 30 w 304"/>
                <a:gd name="T77" fmla="*/ 446 h 573"/>
                <a:gd name="T78" fmla="*/ 96 w 304"/>
                <a:gd name="T79" fmla="*/ 466 h 573"/>
                <a:gd name="T80" fmla="*/ 119 w 304"/>
                <a:gd name="T81" fmla="*/ 521 h 573"/>
                <a:gd name="T82" fmla="*/ 97 w 304"/>
                <a:gd name="T83" fmla="*/ 522 h 573"/>
                <a:gd name="T84" fmla="*/ 32 w 304"/>
                <a:gd name="T85" fmla="*/ 559 h 573"/>
                <a:gd name="T86" fmla="*/ 0 w 304"/>
                <a:gd name="T87" fmla="*/ 1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573">
                  <a:moveTo>
                    <a:pt x="5" y="439"/>
                  </a:moveTo>
                  <a:lnTo>
                    <a:pt x="5" y="439"/>
                  </a:lnTo>
                  <a:cubicBezTo>
                    <a:pt x="3" y="445"/>
                    <a:pt x="11" y="480"/>
                    <a:pt x="14" y="489"/>
                  </a:cubicBezTo>
                  <a:cubicBezTo>
                    <a:pt x="18" y="505"/>
                    <a:pt x="21" y="530"/>
                    <a:pt x="19" y="540"/>
                  </a:cubicBezTo>
                  <a:cubicBezTo>
                    <a:pt x="34" y="533"/>
                    <a:pt x="26" y="504"/>
                    <a:pt x="20" y="491"/>
                  </a:cubicBezTo>
                  <a:cubicBezTo>
                    <a:pt x="13" y="474"/>
                    <a:pt x="7" y="452"/>
                    <a:pt x="5" y="439"/>
                  </a:cubicBezTo>
                  <a:close/>
                  <a:moveTo>
                    <a:pt x="19" y="451"/>
                  </a:moveTo>
                  <a:lnTo>
                    <a:pt x="19" y="451"/>
                  </a:lnTo>
                  <a:cubicBezTo>
                    <a:pt x="23" y="457"/>
                    <a:pt x="32" y="467"/>
                    <a:pt x="36" y="473"/>
                  </a:cubicBezTo>
                  <a:cubicBezTo>
                    <a:pt x="43" y="481"/>
                    <a:pt x="48" y="488"/>
                    <a:pt x="52" y="499"/>
                  </a:cubicBezTo>
                  <a:cubicBezTo>
                    <a:pt x="59" y="498"/>
                    <a:pt x="58" y="489"/>
                    <a:pt x="55" y="484"/>
                  </a:cubicBezTo>
                  <a:cubicBezTo>
                    <a:pt x="50" y="475"/>
                    <a:pt x="30" y="463"/>
                    <a:pt x="19" y="451"/>
                  </a:cubicBezTo>
                  <a:close/>
                  <a:moveTo>
                    <a:pt x="70" y="509"/>
                  </a:moveTo>
                  <a:lnTo>
                    <a:pt x="70" y="509"/>
                  </a:lnTo>
                  <a:cubicBezTo>
                    <a:pt x="67" y="513"/>
                    <a:pt x="63" y="514"/>
                    <a:pt x="59" y="514"/>
                  </a:cubicBezTo>
                  <a:cubicBezTo>
                    <a:pt x="60" y="518"/>
                    <a:pt x="60" y="519"/>
                    <a:pt x="60" y="522"/>
                  </a:cubicBezTo>
                  <a:cubicBezTo>
                    <a:pt x="68" y="522"/>
                    <a:pt x="74" y="517"/>
                    <a:pt x="70" y="509"/>
                  </a:cubicBezTo>
                  <a:close/>
                  <a:moveTo>
                    <a:pt x="0" y="153"/>
                  </a:moveTo>
                  <a:lnTo>
                    <a:pt x="0" y="153"/>
                  </a:lnTo>
                  <a:cubicBezTo>
                    <a:pt x="2" y="126"/>
                    <a:pt x="13" y="106"/>
                    <a:pt x="24" y="88"/>
                  </a:cubicBezTo>
                  <a:cubicBezTo>
                    <a:pt x="18" y="89"/>
                    <a:pt x="12" y="86"/>
                    <a:pt x="9" y="82"/>
                  </a:cubicBezTo>
                  <a:cubicBezTo>
                    <a:pt x="23" y="83"/>
                    <a:pt x="37" y="78"/>
                    <a:pt x="44" y="69"/>
                  </a:cubicBezTo>
                  <a:cubicBezTo>
                    <a:pt x="37" y="67"/>
                    <a:pt x="33" y="63"/>
                    <a:pt x="30" y="58"/>
                  </a:cubicBezTo>
                  <a:cubicBezTo>
                    <a:pt x="36" y="61"/>
                    <a:pt x="44" y="62"/>
                    <a:pt x="52" y="61"/>
                  </a:cubicBezTo>
                  <a:cubicBezTo>
                    <a:pt x="42" y="59"/>
                    <a:pt x="27" y="50"/>
                    <a:pt x="26" y="43"/>
                  </a:cubicBezTo>
                  <a:cubicBezTo>
                    <a:pt x="29" y="46"/>
                    <a:pt x="49" y="47"/>
                    <a:pt x="60" y="47"/>
                  </a:cubicBezTo>
                  <a:lnTo>
                    <a:pt x="118" y="47"/>
                  </a:lnTo>
                  <a:cubicBezTo>
                    <a:pt x="120" y="47"/>
                    <a:pt x="121" y="49"/>
                    <a:pt x="121" y="51"/>
                  </a:cubicBezTo>
                  <a:cubicBezTo>
                    <a:pt x="125" y="50"/>
                    <a:pt x="128" y="52"/>
                    <a:pt x="127" y="56"/>
                  </a:cubicBezTo>
                  <a:cubicBezTo>
                    <a:pt x="142" y="56"/>
                    <a:pt x="155" y="65"/>
                    <a:pt x="152" y="83"/>
                  </a:cubicBezTo>
                  <a:cubicBezTo>
                    <a:pt x="151" y="89"/>
                    <a:pt x="149" y="92"/>
                    <a:pt x="145" y="95"/>
                  </a:cubicBezTo>
                  <a:cubicBezTo>
                    <a:pt x="138" y="85"/>
                    <a:pt x="120" y="84"/>
                    <a:pt x="108" y="91"/>
                  </a:cubicBezTo>
                  <a:cubicBezTo>
                    <a:pt x="115" y="91"/>
                    <a:pt x="124" y="92"/>
                    <a:pt x="130" y="95"/>
                  </a:cubicBezTo>
                  <a:cubicBezTo>
                    <a:pt x="137" y="98"/>
                    <a:pt x="145" y="101"/>
                    <a:pt x="154" y="100"/>
                  </a:cubicBezTo>
                  <a:cubicBezTo>
                    <a:pt x="160" y="100"/>
                    <a:pt x="163" y="96"/>
                    <a:pt x="164" y="91"/>
                  </a:cubicBezTo>
                  <a:cubicBezTo>
                    <a:pt x="167" y="94"/>
                    <a:pt x="165" y="106"/>
                    <a:pt x="155" y="111"/>
                  </a:cubicBezTo>
                  <a:cubicBezTo>
                    <a:pt x="149" y="114"/>
                    <a:pt x="140" y="115"/>
                    <a:pt x="134" y="110"/>
                  </a:cubicBezTo>
                  <a:cubicBezTo>
                    <a:pt x="131" y="109"/>
                    <a:pt x="122" y="98"/>
                    <a:pt x="110" y="98"/>
                  </a:cubicBezTo>
                  <a:cubicBezTo>
                    <a:pt x="127" y="103"/>
                    <a:pt x="132" y="115"/>
                    <a:pt x="119" y="122"/>
                  </a:cubicBezTo>
                  <a:cubicBezTo>
                    <a:pt x="119" y="118"/>
                    <a:pt x="119" y="112"/>
                    <a:pt x="111" y="107"/>
                  </a:cubicBezTo>
                  <a:cubicBezTo>
                    <a:pt x="106" y="104"/>
                    <a:pt x="99" y="102"/>
                    <a:pt x="91" y="105"/>
                  </a:cubicBezTo>
                  <a:cubicBezTo>
                    <a:pt x="89" y="105"/>
                    <a:pt x="85" y="107"/>
                    <a:pt x="83" y="108"/>
                  </a:cubicBezTo>
                  <a:cubicBezTo>
                    <a:pt x="79" y="108"/>
                    <a:pt x="78" y="106"/>
                    <a:pt x="77" y="105"/>
                  </a:cubicBezTo>
                  <a:cubicBezTo>
                    <a:pt x="69" y="111"/>
                    <a:pt x="58" y="128"/>
                    <a:pt x="56" y="139"/>
                  </a:cubicBezTo>
                  <a:cubicBezTo>
                    <a:pt x="53" y="152"/>
                    <a:pt x="55" y="160"/>
                    <a:pt x="61" y="167"/>
                  </a:cubicBezTo>
                  <a:cubicBezTo>
                    <a:pt x="63" y="169"/>
                    <a:pt x="74" y="178"/>
                    <a:pt x="83" y="169"/>
                  </a:cubicBezTo>
                  <a:cubicBezTo>
                    <a:pt x="85" y="182"/>
                    <a:pt x="74" y="189"/>
                    <a:pt x="62" y="185"/>
                  </a:cubicBezTo>
                  <a:cubicBezTo>
                    <a:pt x="64" y="188"/>
                    <a:pt x="69" y="191"/>
                    <a:pt x="74" y="193"/>
                  </a:cubicBezTo>
                  <a:cubicBezTo>
                    <a:pt x="83" y="197"/>
                    <a:pt x="92" y="193"/>
                    <a:pt x="96" y="186"/>
                  </a:cubicBezTo>
                  <a:cubicBezTo>
                    <a:pt x="105" y="197"/>
                    <a:pt x="101" y="216"/>
                    <a:pt x="85" y="217"/>
                  </a:cubicBezTo>
                  <a:cubicBezTo>
                    <a:pt x="92" y="231"/>
                    <a:pt x="116" y="231"/>
                    <a:pt x="127" y="216"/>
                  </a:cubicBezTo>
                  <a:cubicBezTo>
                    <a:pt x="134" y="206"/>
                    <a:pt x="126" y="199"/>
                    <a:pt x="122" y="195"/>
                  </a:cubicBezTo>
                  <a:cubicBezTo>
                    <a:pt x="112" y="185"/>
                    <a:pt x="112" y="176"/>
                    <a:pt x="119" y="165"/>
                  </a:cubicBezTo>
                  <a:cubicBezTo>
                    <a:pt x="128" y="152"/>
                    <a:pt x="157" y="129"/>
                    <a:pt x="168" y="113"/>
                  </a:cubicBezTo>
                  <a:cubicBezTo>
                    <a:pt x="170" y="116"/>
                    <a:pt x="171" y="119"/>
                    <a:pt x="171" y="120"/>
                  </a:cubicBezTo>
                  <a:cubicBezTo>
                    <a:pt x="181" y="112"/>
                    <a:pt x="193" y="96"/>
                    <a:pt x="197" y="83"/>
                  </a:cubicBezTo>
                  <a:cubicBezTo>
                    <a:pt x="199" y="84"/>
                    <a:pt x="200" y="86"/>
                    <a:pt x="202" y="87"/>
                  </a:cubicBezTo>
                  <a:cubicBezTo>
                    <a:pt x="218" y="67"/>
                    <a:pt x="247" y="19"/>
                    <a:pt x="255" y="0"/>
                  </a:cubicBezTo>
                  <a:cubicBezTo>
                    <a:pt x="273" y="8"/>
                    <a:pt x="272" y="33"/>
                    <a:pt x="267" y="47"/>
                  </a:cubicBezTo>
                  <a:cubicBezTo>
                    <a:pt x="262" y="60"/>
                    <a:pt x="254" y="74"/>
                    <a:pt x="238" y="93"/>
                  </a:cubicBezTo>
                  <a:cubicBezTo>
                    <a:pt x="243" y="89"/>
                    <a:pt x="275" y="56"/>
                    <a:pt x="283" y="52"/>
                  </a:cubicBezTo>
                  <a:cubicBezTo>
                    <a:pt x="295" y="69"/>
                    <a:pt x="286" y="99"/>
                    <a:pt x="263" y="112"/>
                  </a:cubicBezTo>
                  <a:cubicBezTo>
                    <a:pt x="271" y="109"/>
                    <a:pt x="288" y="102"/>
                    <a:pt x="297" y="105"/>
                  </a:cubicBezTo>
                  <a:cubicBezTo>
                    <a:pt x="299" y="124"/>
                    <a:pt x="283" y="137"/>
                    <a:pt x="273" y="144"/>
                  </a:cubicBezTo>
                  <a:cubicBezTo>
                    <a:pt x="283" y="142"/>
                    <a:pt x="293" y="140"/>
                    <a:pt x="304" y="143"/>
                  </a:cubicBezTo>
                  <a:cubicBezTo>
                    <a:pt x="303" y="156"/>
                    <a:pt x="290" y="171"/>
                    <a:pt x="270" y="178"/>
                  </a:cubicBezTo>
                  <a:cubicBezTo>
                    <a:pt x="282" y="177"/>
                    <a:pt x="295" y="178"/>
                    <a:pt x="303" y="183"/>
                  </a:cubicBezTo>
                  <a:cubicBezTo>
                    <a:pt x="301" y="196"/>
                    <a:pt x="286" y="208"/>
                    <a:pt x="267" y="211"/>
                  </a:cubicBezTo>
                  <a:cubicBezTo>
                    <a:pt x="279" y="212"/>
                    <a:pt x="291" y="218"/>
                    <a:pt x="296" y="225"/>
                  </a:cubicBezTo>
                  <a:cubicBezTo>
                    <a:pt x="290" y="234"/>
                    <a:pt x="280" y="241"/>
                    <a:pt x="264" y="240"/>
                  </a:cubicBezTo>
                  <a:cubicBezTo>
                    <a:pt x="272" y="243"/>
                    <a:pt x="280" y="250"/>
                    <a:pt x="284" y="259"/>
                  </a:cubicBezTo>
                  <a:cubicBezTo>
                    <a:pt x="275" y="266"/>
                    <a:pt x="264" y="271"/>
                    <a:pt x="239" y="262"/>
                  </a:cubicBezTo>
                  <a:cubicBezTo>
                    <a:pt x="268" y="274"/>
                    <a:pt x="262" y="280"/>
                    <a:pt x="267" y="292"/>
                  </a:cubicBezTo>
                  <a:cubicBezTo>
                    <a:pt x="261" y="294"/>
                    <a:pt x="257" y="299"/>
                    <a:pt x="243" y="296"/>
                  </a:cubicBezTo>
                  <a:cubicBezTo>
                    <a:pt x="235" y="294"/>
                    <a:pt x="222" y="282"/>
                    <a:pt x="211" y="275"/>
                  </a:cubicBezTo>
                  <a:cubicBezTo>
                    <a:pt x="215" y="278"/>
                    <a:pt x="231" y="290"/>
                    <a:pt x="238" y="297"/>
                  </a:cubicBezTo>
                  <a:cubicBezTo>
                    <a:pt x="246" y="305"/>
                    <a:pt x="241" y="312"/>
                    <a:pt x="241" y="319"/>
                  </a:cubicBezTo>
                  <a:cubicBezTo>
                    <a:pt x="235" y="319"/>
                    <a:pt x="225" y="324"/>
                    <a:pt x="218" y="318"/>
                  </a:cubicBezTo>
                  <a:cubicBezTo>
                    <a:pt x="215" y="316"/>
                    <a:pt x="186" y="279"/>
                    <a:pt x="182" y="275"/>
                  </a:cubicBezTo>
                  <a:cubicBezTo>
                    <a:pt x="183" y="278"/>
                    <a:pt x="202" y="302"/>
                    <a:pt x="210" y="316"/>
                  </a:cubicBezTo>
                  <a:cubicBezTo>
                    <a:pt x="217" y="326"/>
                    <a:pt x="208" y="333"/>
                    <a:pt x="207" y="339"/>
                  </a:cubicBezTo>
                  <a:cubicBezTo>
                    <a:pt x="200" y="337"/>
                    <a:pt x="191" y="341"/>
                    <a:pt x="186" y="332"/>
                  </a:cubicBezTo>
                  <a:cubicBezTo>
                    <a:pt x="181" y="325"/>
                    <a:pt x="167" y="297"/>
                    <a:pt x="161" y="289"/>
                  </a:cubicBezTo>
                  <a:cubicBezTo>
                    <a:pt x="163" y="295"/>
                    <a:pt x="178" y="327"/>
                    <a:pt x="179" y="330"/>
                  </a:cubicBezTo>
                  <a:cubicBezTo>
                    <a:pt x="183" y="340"/>
                    <a:pt x="174" y="342"/>
                    <a:pt x="170" y="349"/>
                  </a:cubicBezTo>
                  <a:cubicBezTo>
                    <a:pt x="165" y="346"/>
                    <a:pt x="155" y="349"/>
                    <a:pt x="151" y="339"/>
                  </a:cubicBezTo>
                  <a:cubicBezTo>
                    <a:pt x="148" y="331"/>
                    <a:pt x="142" y="307"/>
                    <a:pt x="139" y="301"/>
                  </a:cubicBezTo>
                  <a:cubicBezTo>
                    <a:pt x="139" y="308"/>
                    <a:pt x="142" y="317"/>
                    <a:pt x="143" y="328"/>
                  </a:cubicBezTo>
                  <a:cubicBezTo>
                    <a:pt x="145" y="339"/>
                    <a:pt x="135" y="339"/>
                    <a:pt x="129" y="345"/>
                  </a:cubicBezTo>
                  <a:cubicBezTo>
                    <a:pt x="124" y="340"/>
                    <a:pt x="115" y="341"/>
                    <a:pt x="113" y="332"/>
                  </a:cubicBezTo>
                  <a:cubicBezTo>
                    <a:pt x="112" y="323"/>
                    <a:pt x="112" y="303"/>
                    <a:pt x="112" y="303"/>
                  </a:cubicBezTo>
                  <a:cubicBezTo>
                    <a:pt x="110" y="304"/>
                    <a:pt x="109" y="304"/>
                    <a:pt x="108" y="306"/>
                  </a:cubicBezTo>
                  <a:cubicBezTo>
                    <a:pt x="104" y="302"/>
                    <a:pt x="97" y="302"/>
                    <a:pt x="95" y="297"/>
                  </a:cubicBezTo>
                  <a:cubicBezTo>
                    <a:pt x="94" y="297"/>
                    <a:pt x="93" y="298"/>
                    <a:pt x="92" y="298"/>
                  </a:cubicBezTo>
                  <a:cubicBezTo>
                    <a:pt x="84" y="312"/>
                    <a:pt x="84" y="337"/>
                    <a:pt x="95" y="346"/>
                  </a:cubicBezTo>
                  <a:cubicBezTo>
                    <a:pt x="92" y="346"/>
                    <a:pt x="88" y="345"/>
                    <a:pt x="85" y="344"/>
                  </a:cubicBezTo>
                  <a:cubicBezTo>
                    <a:pt x="90" y="354"/>
                    <a:pt x="101" y="358"/>
                    <a:pt x="113" y="353"/>
                  </a:cubicBezTo>
                  <a:cubicBezTo>
                    <a:pt x="113" y="356"/>
                    <a:pt x="113" y="357"/>
                    <a:pt x="112" y="359"/>
                  </a:cubicBezTo>
                  <a:cubicBezTo>
                    <a:pt x="125" y="361"/>
                    <a:pt x="131" y="366"/>
                    <a:pt x="136" y="375"/>
                  </a:cubicBezTo>
                  <a:cubicBezTo>
                    <a:pt x="142" y="386"/>
                    <a:pt x="135" y="401"/>
                    <a:pt x="137" y="407"/>
                  </a:cubicBezTo>
                  <a:cubicBezTo>
                    <a:pt x="139" y="411"/>
                    <a:pt x="143" y="414"/>
                    <a:pt x="151" y="411"/>
                  </a:cubicBezTo>
                  <a:cubicBezTo>
                    <a:pt x="147" y="427"/>
                    <a:pt x="128" y="425"/>
                    <a:pt x="123" y="416"/>
                  </a:cubicBezTo>
                  <a:cubicBezTo>
                    <a:pt x="121" y="423"/>
                    <a:pt x="123" y="431"/>
                    <a:pt x="126" y="435"/>
                  </a:cubicBezTo>
                  <a:cubicBezTo>
                    <a:pt x="120" y="435"/>
                    <a:pt x="115" y="432"/>
                    <a:pt x="112" y="428"/>
                  </a:cubicBezTo>
                  <a:cubicBezTo>
                    <a:pt x="111" y="429"/>
                    <a:pt x="111" y="431"/>
                    <a:pt x="111" y="433"/>
                  </a:cubicBezTo>
                  <a:cubicBezTo>
                    <a:pt x="108" y="431"/>
                    <a:pt x="106" y="429"/>
                    <a:pt x="104" y="427"/>
                  </a:cubicBezTo>
                  <a:cubicBezTo>
                    <a:pt x="104" y="430"/>
                    <a:pt x="103" y="435"/>
                    <a:pt x="104" y="439"/>
                  </a:cubicBezTo>
                  <a:cubicBezTo>
                    <a:pt x="98" y="440"/>
                    <a:pt x="92" y="436"/>
                    <a:pt x="90" y="427"/>
                  </a:cubicBezTo>
                  <a:cubicBezTo>
                    <a:pt x="87" y="431"/>
                    <a:pt x="86" y="432"/>
                    <a:pt x="84" y="438"/>
                  </a:cubicBezTo>
                  <a:cubicBezTo>
                    <a:pt x="81" y="436"/>
                    <a:pt x="80" y="434"/>
                    <a:pt x="80" y="430"/>
                  </a:cubicBezTo>
                  <a:cubicBezTo>
                    <a:pt x="73" y="436"/>
                    <a:pt x="64" y="435"/>
                    <a:pt x="60" y="433"/>
                  </a:cubicBezTo>
                  <a:cubicBezTo>
                    <a:pt x="57" y="432"/>
                    <a:pt x="50" y="427"/>
                    <a:pt x="50" y="419"/>
                  </a:cubicBezTo>
                  <a:cubicBezTo>
                    <a:pt x="56" y="422"/>
                    <a:pt x="69" y="426"/>
                    <a:pt x="70" y="412"/>
                  </a:cubicBezTo>
                  <a:cubicBezTo>
                    <a:pt x="72" y="400"/>
                    <a:pt x="61" y="391"/>
                    <a:pt x="46" y="395"/>
                  </a:cubicBezTo>
                  <a:cubicBezTo>
                    <a:pt x="34" y="398"/>
                    <a:pt x="18" y="421"/>
                    <a:pt x="33" y="431"/>
                  </a:cubicBezTo>
                  <a:cubicBezTo>
                    <a:pt x="40" y="436"/>
                    <a:pt x="51" y="441"/>
                    <a:pt x="50" y="454"/>
                  </a:cubicBezTo>
                  <a:cubicBezTo>
                    <a:pt x="45" y="448"/>
                    <a:pt x="39" y="445"/>
                    <a:pt x="30" y="446"/>
                  </a:cubicBezTo>
                  <a:cubicBezTo>
                    <a:pt x="42" y="455"/>
                    <a:pt x="52" y="456"/>
                    <a:pt x="64" y="463"/>
                  </a:cubicBezTo>
                  <a:cubicBezTo>
                    <a:pt x="75" y="469"/>
                    <a:pt x="84" y="480"/>
                    <a:pt x="92" y="480"/>
                  </a:cubicBezTo>
                  <a:cubicBezTo>
                    <a:pt x="99" y="480"/>
                    <a:pt x="102" y="472"/>
                    <a:pt x="96" y="466"/>
                  </a:cubicBezTo>
                  <a:cubicBezTo>
                    <a:pt x="103" y="465"/>
                    <a:pt x="111" y="470"/>
                    <a:pt x="113" y="477"/>
                  </a:cubicBezTo>
                  <a:cubicBezTo>
                    <a:pt x="117" y="486"/>
                    <a:pt x="114" y="493"/>
                    <a:pt x="108" y="496"/>
                  </a:cubicBezTo>
                  <a:cubicBezTo>
                    <a:pt x="116" y="500"/>
                    <a:pt x="122" y="509"/>
                    <a:pt x="119" y="521"/>
                  </a:cubicBezTo>
                  <a:cubicBezTo>
                    <a:pt x="117" y="530"/>
                    <a:pt x="107" y="530"/>
                    <a:pt x="111" y="542"/>
                  </a:cubicBezTo>
                  <a:cubicBezTo>
                    <a:pt x="105" y="541"/>
                    <a:pt x="102" y="537"/>
                    <a:pt x="100" y="532"/>
                  </a:cubicBezTo>
                  <a:cubicBezTo>
                    <a:pt x="99" y="528"/>
                    <a:pt x="99" y="524"/>
                    <a:pt x="97" y="522"/>
                  </a:cubicBezTo>
                  <a:cubicBezTo>
                    <a:pt x="98" y="530"/>
                    <a:pt x="94" y="541"/>
                    <a:pt x="83" y="546"/>
                  </a:cubicBezTo>
                  <a:cubicBezTo>
                    <a:pt x="77" y="549"/>
                    <a:pt x="66" y="550"/>
                    <a:pt x="58" y="542"/>
                  </a:cubicBezTo>
                  <a:cubicBezTo>
                    <a:pt x="55" y="551"/>
                    <a:pt x="43" y="560"/>
                    <a:pt x="32" y="559"/>
                  </a:cubicBezTo>
                  <a:cubicBezTo>
                    <a:pt x="26" y="559"/>
                    <a:pt x="21" y="557"/>
                    <a:pt x="17" y="555"/>
                  </a:cubicBezTo>
                  <a:cubicBezTo>
                    <a:pt x="14" y="562"/>
                    <a:pt x="7" y="569"/>
                    <a:pt x="0" y="573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6" name="Freeform 1533"/>
            <p:cNvSpPr>
              <a:spLocks/>
            </p:cNvSpPr>
            <p:nvPr userDrawn="1"/>
          </p:nvSpPr>
          <p:spPr bwMode="auto">
            <a:xfrm>
              <a:off x="331" y="447"/>
              <a:ext cx="7" cy="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0 w 15"/>
                <a:gd name="T5" fmla="*/ 17 h 17"/>
                <a:gd name="T6" fmla="*/ 15 w 15"/>
                <a:gd name="T7" fmla="*/ 2 h 17"/>
                <a:gd name="T8" fmla="*/ 13 w 15"/>
                <a:gd name="T9" fmla="*/ 0 h 17"/>
                <a:gd name="T10" fmla="*/ 0 w 1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cubicBezTo>
                    <a:pt x="4" y="16"/>
                    <a:pt x="13" y="8"/>
                    <a:pt x="15" y="2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1" y="5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7" name="Freeform 1534"/>
            <p:cNvSpPr>
              <a:spLocks/>
            </p:cNvSpPr>
            <p:nvPr userDrawn="1"/>
          </p:nvSpPr>
          <p:spPr bwMode="auto">
            <a:xfrm>
              <a:off x="331" y="398"/>
              <a:ext cx="8" cy="53"/>
            </a:xfrm>
            <a:custGeom>
              <a:avLst/>
              <a:gdLst>
                <a:gd name="T0" fmla="*/ 0 w 18"/>
                <a:gd name="T1" fmla="*/ 108 h 116"/>
                <a:gd name="T2" fmla="*/ 0 w 18"/>
                <a:gd name="T3" fmla="*/ 108 h 116"/>
                <a:gd name="T4" fmla="*/ 0 w 18"/>
                <a:gd name="T5" fmla="*/ 116 h 116"/>
                <a:gd name="T6" fmla="*/ 11 w 18"/>
                <a:gd name="T7" fmla="*/ 104 h 116"/>
                <a:gd name="T8" fmla="*/ 6 w 18"/>
                <a:gd name="T9" fmla="*/ 94 h 116"/>
                <a:gd name="T10" fmla="*/ 12 w 18"/>
                <a:gd name="T11" fmla="*/ 96 h 116"/>
                <a:gd name="T12" fmla="*/ 12 w 18"/>
                <a:gd name="T13" fmla="*/ 71 h 116"/>
                <a:gd name="T14" fmla="*/ 15 w 18"/>
                <a:gd name="T15" fmla="*/ 96 h 116"/>
                <a:gd name="T16" fmla="*/ 16 w 18"/>
                <a:gd name="T17" fmla="*/ 96 h 116"/>
                <a:gd name="T18" fmla="*/ 12 w 18"/>
                <a:gd name="T19" fmla="*/ 45 h 116"/>
                <a:gd name="T20" fmla="*/ 3 w 18"/>
                <a:gd name="T21" fmla="*/ 0 h 116"/>
                <a:gd name="T22" fmla="*/ 1 w 18"/>
                <a:gd name="T23" fmla="*/ 54 h 116"/>
                <a:gd name="T24" fmla="*/ 0 w 18"/>
                <a:gd name="T25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6">
                  <a:moveTo>
                    <a:pt x="0" y="108"/>
                  </a:moveTo>
                  <a:lnTo>
                    <a:pt x="0" y="108"/>
                  </a:lnTo>
                  <a:lnTo>
                    <a:pt x="0" y="116"/>
                  </a:lnTo>
                  <a:cubicBezTo>
                    <a:pt x="5" y="114"/>
                    <a:pt x="10" y="107"/>
                    <a:pt x="11" y="104"/>
                  </a:cubicBezTo>
                  <a:cubicBezTo>
                    <a:pt x="9" y="101"/>
                    <a:pt x="7" y="97"/>
                    <a:pt x="6" y="94"/>
                  </a:cubicBezTo>
                  <a:cubicBezTo>
                    <a:pt x="9" y="96"/>
                    <a:pt x="10" y="96"/>
                    <a:pt x="12" y="96"/>
                  </a:cubicBezTo>
                  <a:cubicBezTo>
                    <a:pt x="13" y="90"/>
                    <a:pt x="13" y="79"/>
                    <a:pt x="12" y="71"/>
                  </a:cubicBezTo>
                  <a:cubicBezTo>
                    <a:pt x="14" y="76"/>
                    <a:pt x="16" y="89"/>
                    <a:pt x="15" y="96"/>
                  </a:cubicBezTo>
                  <a:cubicBezTo>
                    <a:pt x="15" y="96"/>
                    <a:pt x="16" y="96"/>
                    <a:pt x="16" y="96"/>
                  </a:cubicBezTo>
                  <a:cubicBezTo>
                    <a:pt x="18" y="82"/>
                    <a:pt x="15" y="61"/>
                    <a:pt x="12" y="45"/>
                  </a:cubicBezTo>
                  <a:cubicBezTo>
                    <a:pt x="8" y="28"/>
                    <a:pt x="4" y="17"/>
                    <a:pt x="3" y="0"/>
                  </a:cubicBezTo>
                  <a:cubicBezTo>
                    <a:pt x="0" y="14"/>
                    <a:pt x="0" y="36"/>
                    <a:pt x="1" y="54"/>
                  </a:cubicBezTo>
                  <a:cubicBezTo>
                    <a:pt x="1" y="60"/>
                    <a:pt x="1" y="99"/>
                    <a:pt x="0" y="10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8" name="Freeform 1535"/>
            <p:cNvSpPr>
              <a:spLocks/>
            </p:cNvSpPr>
            <p:nvPr userDrawn="1"/>
          </p:nvSpPr>
          <p:spPr bwMode="auto">
            <a:xfrm>
              <a:off x="334" y="393"/>
              <a:ext cx="22" cy="57"/>
            </a:xfrm>
            <a:custGeom>
              <a:avLst/>
              <a:gdLst>
                <a:gd name="T0" fmla="*/ 2 w 50"/>
                <a:gd name="T1" fmla="*/ 0 h 125"/>
                <a:gd name="T2" fmla="*/ 2 w 50"/>
                <a:gd name="T3" fmla="*/ 0 h 125"/>
                <a:gd name="T4" fmla="*/ 13 w 50"/>
                <a:gd name="T5" fmla="*/ 47 h 125"/>
                <a:gd name="T6" fmla="*/ 25 w 50"/>
                <a:gd name="T7" fmla="*/ 84 h 125"/>
                <a:gd name="T8" fmla="*/ 5 w 50"/>
                <a:gd name="T9" fmla="*/ 111 h 125"/>
                <a:gd name="T10" fmla="*/ 19 w 50"/>
                <a:gd name="T11" fmla="*/ 122 h 125"/>
                <a:gd name="T12" fmla="*/ 46 w 50"/>
                <a:gd name="T13" fmla="*/ 112 h 125"/>
                <a:gd name="T14" fmla="*/ 48 w 50"/>
                <a:gd name="T15" fmla="*/ 107 h 125"/>
                <a:gd name="T16" fmla="*/ 39 w 50"/>
                <a:gd name="T17" fmla="*/ 108 h 125"/>
                <a:gd name="T18" fmla="*/ 50 w 50"/>
                <a:gd name="T19" fmla="*/ 89 h 125"/>
                <a:gd name="T20" fmla="*/ 49 w 50"/>
                <a:gd name="T21" fmla="*/ 81 h 125"/>
                <a:gd name="T22" fmla="*/ 38 w 50"/>
                <a:gd name="T23" fmla="*/ 65 h 125"/>
                <a:gd name="T24" fmla="*/ 42 w 50"/>
                <a:gd name="T25" fmla="*/ 66 h 125"/>
                <a:gd name="T26" fmla="*/ 21 w 50"/>
                <a:gd name="T27" fmla="*/ 33 h 125"/>
                <a:gd name="T28" fmla="*/ 2 w 50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5">
                  <a:moveTo>
                    <a:pt x="2" y="0"/>
                  </a:moveTo>
                  <a:lnTo>
                    <a:pt x="2" y="0"/>
                  </a:lnTo>
                  <a:cubicBezTo>
                    <a:pt x="0" y="12"/>
                    <a:pt x="8" y="34"/>
                    <a:pt x="13" y="47"/>
                  </a:cubicBezTo>
                  <a:cubicBezTo>
                    <a:pt x="17" y="59"/>
                    <a:pt x="24" y="69"/>
                    <a:pt x="25" y="84"/>
                  </a:cubicBezTo>
                  <a:cubicBezTo>
                    <a:pt x="26" y="101"/>
                    <a:pt x="20" y="113"/>
                    <a:pt x="5" y="111"/>
                  </a:cubicBezTo>
                  <a:cubicBezTo>
                    <a:pt x="8" y="117"/>
                    <a:pt x="13" y="120"/>
                    <a:pt x="19" y="122"/>
                  </a:cubicBezTo>
                  <a:cubicBezTo>
                    <a:pt x="31" y="125"/>
                    <a:pt x="41" y="119"/>
                    <a:pt x="46" y="112"/>
                  </a:cubicBezTo>
                  <a:cubicBezTo>
                    <a:pt x="47" y="110"/>
                    <a:pt x="48" y="109"/>
                    <a:pt x="48" y="107"/>
                  </a:cubicBezTo>
                  <a:cubicBezTo>
                    <a:pt x="45" y="104"/>
                    <a:pt x="41" y="106"/>
                    <a:pt x="39" y="108"/>
                  </a:cubicBezTo>
                  <a:cubicBezTo>
                    <a:pt x="34" y="97"/>
                    <a:pt x="40" y="91"/>
                    <a:pt x="50" y="89"/>
                  </a:cubicBezTo>
                  <a:cubicBezTo>
                    <a:pt x="50" y="86"/>
                    <a:pt x="50" y="83"/>
                    <a:pt x="49" y="81"/>
                  </a:cubicBezTo>
                  <a:cubicBezTo>
                    <a:pt x="40" y="80"/>
                    <a:pt x="37" y="70"/>
                    <a:pt x="38" y="65"/>
                  </a:cubicBezTo>
                  <a:cubicBezTo>
                    <a:pt x="39" y="66"/>
                    <a:pt x="41" y="66"/>
                    <a:pt x="42" y="66"/>
                  </a:cubicBezTo>
                  <a:cubicBezTo>
                    <a:pt x="39" y="56"/>
                    <a:pt x="29" y="43"/>
                    <a:pt x="21" y="33"/>
                  </a:cubicBezTo>
                  <a:cubicBezTo>
                    <a:pt x="15" y="25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9" name="Freeform 1536"/>
            <p:cNvSpPr>
              <a:spLocks/>
            </p:cNvSpPr>
            <p:nvPr userDrawn="1"/>
          </p:nvSpPr>
          <p:spPr bwMode="auto">
            <a:xfrm>
              <a:off x="335" y="388"/>
              <a:ext cx="49" cy="58"/>
            </a:xfrm>
            <a:custGeom>
              <a:avLst/>
              <a:gdLst>
                <a:gd name="T0" fmla="*/ 4 w 109"/>
                <a:gd name="T1" fmla="*/ 0 h 127"/>
                <a:gd name="T2" fmla="*/ 4 w 109"/>
                <a:gd name="T3" fmla="*/ 0 h 127"/>
                <a:gd name="T4" fmla="*/ 8 w 109"/>
                <a:gd name="T5" fmla="*/ 20 h 127"/>
                <a:gd name="T6" fmla="*/ 36 w 109"/>
                <a:gd name="T7" fmla="*/ 48 h 127"/>
                <a:gd name="T8" fmla="*/ 50 w 109"/>
                <a:gd name="T9" fmla="*/ 61 h 127"/>
                <a:gd name="T10" fmla="*/ 44 w 109"/>
                <a:gd name="T11" fmla="*/ 81 h 127"/>
                <a:gd name="T12" fmla="*/ 38 w 109"/>
                <a:gd name="T13" fmla="*/ 80 h 127"/>
                <a:gd name="T14" fmla="*/ 43 w 109"/>
                <a:gd name="T15" fmla="*/ 87 h 127"/>
                <a:gd name="T16" fmla="*/ 62 w 109"/>
                <a:gd name="T17" fmla="*/ 82 h 127"/>
                <a:gd name="T18" fmla="*/ 57 w 109"/>
                <a:gd name="T19" fmla="*/ 103 h 127"/>
                <a:gd name="T20" fmla="*/ 38 w 109"/>
                <a:gd name="T21" fmla="*/ 114 h 127"/>
                <a:gd name="T22" fmla="*/ 52 w 109"/>
                <a:gd name="T23" fmla="*/ 118 h 127"/>
                <a:gd name="T24" fmla="*/ 82 w 109"/>
                <a:gd name="T25" fmla="*/ 110 h 127"/>
                <a:gd name="T26" fmla="*/ 84 w 109"/>
                <a:gd name="T27" fmla="*/ 93 h 127"/>
                <a:gd name="T28" fmla="*/ 97 w 109"/>
                <a:gd name="T29" fmla="*/ 114 h 127"/>
                <a:gd name="T30" fmla="*/ 107 w 109"/>
                <a:gd name="T31" fmla="*/ 97 h 127"/>
                <a:gd name="T32" fmla="*/ 87 w 109"/>
                <a:gd name="T33" fmla="*/ 74 h 127"/>
                <a:gd name="T34" fmla="*/ 102 w 109"/>
                <a:gd name="T35" fmla="*/ 65 h 127"/>
                <a:gd name="T36" fmla="*/ 94 w 109"/>
                <a:gd name="T37" fmla="*/ 48 h 127"/>
                <a:gd name="T38" fmla="*/ 75 w 109"/>
                <a:gd name="T39" fmla="*/ 60 h 127"/>
                <a:gd name="T40" fmla="*/ 54 w 109"/>
                <a:gd name="T41" fmla="*/ 43 h 127"/>
                <a:gd name="T42" fmla="*/ 20 w 109"/>
                <a:gd name="T43" fmla="*/ 26 h 127"/>
                <a:gd name="T44" fmla="*/ 4 w 109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27">
                  <a:moveTo>
                    <a:pt x="4" y="0"/>
                  </a:moveTo>
                  <a:lnTo>
                    <a:pt x="4" y="0"/>
                  </a:lnTo>
                  <a:cubicBezTo>
                    <a:pt x="0" y="8"/>
                    <a:pt x="4" y="15"/>
                    <a:pt x="8" y="20"/>
                  </a:cubicBezTo>
                  <a:cubicBezTo>
                    <a:pt x="15" y="31"/>
                    <a:pt x="26" y="40"/>
                    <a:pt x="36" y="48"/>
                  </a:cubicBezTo>
                  <a:cubicBezTo>
                    <a:pt x="41" y="52"/>
                    <a:pt x="47" y="55"/>
                    <a:pt x="50" y="61"/>
                  </a:cubicBezTo>
                  <a:cubicBezTo>
                    <a:pt x="54" y="68"/>
                    <a:pt x="52" y="80"/>
                    <a:pt x="44" y="81"/>
                  </a:cubicBezTo>
                  <a:cubicBezTo>
                    <a:pt x="41" y="81"/>
                    <a:pt x="40" y="80"/>
                    <a:pt x="38" y="80"/>
                  </a:cubicBezTo>
                  <a:cubicBezTo>
                    <a:pt x="38" y="82"/>
                    <a:pt x="41" y="86"/>
                    <a:pt x="43" y="87"/>
                  </a:cubicBezTo>
                  <a:cubicBezTo>
                    <a:pt x="50" y="92"/>
                    <a:pt x="59" y="86"/>
                    <a:pt x="62" y="82"/>
                  </a:cubicBezTo>
                  <a:cubicBezTo>
                    <a:pt x="70" y="90"/>
                    <a:pt x="66" y="101"/>
                    <a:pt x="57" y="103"/>
                  </a:cubicBezTo>
                  <a:cubicBezTo>
                    <a:pt x="48" y="104"/>
                    <a:pt x="37" y="104"/>
                    <a:pt x="38" y="114"/>
                  </a:cubicBezTo>
                  <a:cubicBezTo>
                    <a:pt x="44" y="111"/>
                    <a:pt x="48" y="115"/>
                    <a:pt x="52" y="118"/>
                  </a:cubicBezTo>
                  <a:cubicBezTo>
                    <a:pt x="64" y="127"/>
                    <a:pt x="77" y="121"/>
                    <a:pt x="82" y="110"/>
                  </a:cubicBezTo>
                  <a:cubicBezTo>
                    <a:pt x="84" y="107"/>
                    <a:pt x="85" y="97"/>
                    <a:pt x="84" y="93"/>
                  </a:cubicBezTo>
                  <a:cubicBezTo>
                    <a:pt x="96" y="98"/>
                    <a:pt x="92" y="109"/>
                    <a:pt x="97" y="114"/>
                  </a:cubicBezTo>
                  <a:cubicBezTo>
                    <a:pt x="98" y="106"/>
                    <a:pt x="106" y="103"/>
                    <a:pt x="107" y="97"/>
                  </a:cubicBezTo>
                  <a:cubicBezTo>
                    <a:pt x="109" y="87"/>
                    <a:pt x="101" y="74"/>
                    <a:pt x="87" y="74"/>
                  </a:cubicBezTo>
                  <a:cubicBezTo>
                    <a:pt x="95" y="74"/>
                    <a:pt x="101" y="71"/>
                    <a:pt x="102" y="65"/>
                  </a:cubicBezTo>
                  <a:cubicBezTo>
                    <a:pt x="103" y="55"/>
                    <a:pt x="98" y="50"/>
                    <a:pt x="94" y="48"/>
                  </a:cubicBezTo>
                  <a:cubicBezTo>
                    <a:pt x="97" y="56"/>
                    <a:pt x="88" y="67"/>
                    <a:pt x="75" y="60"/>
                  </a:cubicBezTo>
                  <a:cubicBezTo>
                    <a:pt x="70" y="57"/>
                    <a:pt x="61" y="47"/>
                    <a:pt x="54" y="43"/>
                  </a:cubicBezTo>
                  <a:cubicBezTo>
                    <a:pt x="41" y="37"/>
                    <a:pt x="33" y="35"/>
                    <a:pt x="20" y="26"/>
                  </a:cubicBezTo>
                  <a:cubicBezTo>
                    <a:pt x="12" y="21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0" name="Freeform 1537"/>
            <p:cNvSpPr>
              <a:spLocks/>
            </p:cNvSpPr>
            <p:nvPr userDrawn="1"/>
          </p:nvSpPr>
          <p:spPr bwMode="auto">
            <a:xfrm>
              <a:off x="338" y="383"/>
              <a:ext cx="14" cy="16"/>
            </a:xfrm>
            <a:custGeom>
              <a:avLst/>
              <a:gdLst>
                <a:gd name="T0" fmla="*/ 9 w 30"/>
                <a:gd name="T1" fmla="*/ 0 h 34"/>
                <a:gd name="T2" fmla="*/ 9 w 30"/>
                <a:gd name="T3" fmla="*/ 0 h 34"/>
                <a:gd name="T4" fmla="*/ 14 w 30"/>
                <a:gd name="T5" fmla="*/ 30 h 34"/>
                <a:gd name="T6" fmla="*/ 30 w 30"/>
                <a:gd name="T7" fmla="*/ 34 h 34"/>
                <a:gd name="T8" fmla="*/ 16 w 30"/>
                <a:gd name="T9" fmla="*/ 22 h 34"/>
                <a:gd name="T10" fmla="*/ 9 w 3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9" y="0"/>
                  </a:moveTo>
                  <a:lnTo>
                    <a:pt x="9" y="0"/>
                  </a:lnTo>
                  <a:cubicBezTo>
                    <a:pt x="0" y="15"/>
                    <a:pt x="5" y="31"/>
                    <a:pt x="14" y="30"/>
                  </a:cubicBezTo>
                  <a:cubicBezTo>
                    <a:pt x="22" y="30"/>
                    <a:pt x="24" y="30"/>
                    <a:pt x="30" y="34"/>
                  </a:cubicBezTo>
                  <a:cubicBezTo>
                    <a:pt x="27" y="27"/>
                    <a:pt x="18" y="24"/>
                    <a:pt x="16" y="22"/>
                  </a:cubicBezTo>
                  <a:cubicBezTo>
                    <a:pt x="10" y="18"/>
                    <a:pt x="7" y="14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1" name="Freeform 1538"/>
            <p:cNvSpPr>
              <a:spLocks/>
            </p:cNvSpPr>
            <p:nvPr userDrawn="1"/>
          </p:nvSpPr>
          <p:spPr bwMode="auto">
            <a:xfrm>
              <a:off x="377" y="377"/>
              <a:ext cx="4" cy="14"/>
            </a:xfrm>
            <a:custGeom>
              <a:avLst/>
              <a:gdLst>
                <a:gd name="T0" fmla="*/ 5 w 10"/>
                <a:gd name="T1" fmla="*/ 0 h 31"/>
                <a:gd name="T2" fmla="*/ 5 w 10"/>
                <a:gd name="T3" fmla="*/ 0 h 31"/>
                <a:gd name="T4" fmla="*/ 5 w 10"/>
                <a:gd name="T5" fmla="*/ 12 h 31"/>
                <a:gd name="T6" fmla="*/ 0 w 10"/>
                <a:gd name="T7" fmla="*/ 8 h 31"/>
                <a:gd name="T8" fmla="*/ 1 w 10"/>
                <a:gd name="T9" fmla="*/ 25 h 31"/>
                <a:gd name="T10" fmla="*/ 7 w 10"/>
                <a:gd name="T11" fmla="*/ 31 h 31"/>
                <a:gd name="T12" fmla="*/ 8 w 10"/>
                <a:gd name="T13" fmla="*/ 26 h 31"/>
                <a:gd name="T14" fmla="*/ 10 w 10"/>
                <a:gd name="T15" fmla="*/ 9 h 31"/>
                <a:gd name="T16" fmla="*/ 5 w 1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5" y="0"/>
                  </a:moveTo>
                  <a:lnTo>
                    <a:pt x="5" y="0"/>
                  </a:lnTo>
                  <a:cubicBezTo>
                    <a:pt x="6" y="5"/>
                    <a:pt x="6" y="8"/>
                    <a:pt x="5" y="12"/>
                  </a:cubicBezTo>
                  <a:cubicBezTo>
                    <a:pt x="4" y="11"/>
                    <a:pt x="2" y="9"/>
                    <a:pt x="0" y="8"/>
                  </a:cubicBezTo>
                  <a:cubicBezTo>
                    <a:pt x="1" y="12"/>
                    <a:pt x="1" y="20"/>
                    <a:pt x="1" y="25"/>
                  </a:cubicBezTo>
                  <a:cubicBezTo>
                    <a:pt x="2" y="26"/>
                    <a:pt x="4" y="29"/>
                    <a:pt x="7" y="31"/>
                  </a:cubicBezTo>
                  <a:cubicBezTo>
                    <a:pt x="7" y="31"/>
                    <a:pt x="7" y="28"/>
                    <a:pt x="8" y="26"/>
                  </a:cubicBezTo>
                  <a:cubicBezTo>
                    <a:pt x="5" y="20"/>
                    <a:pt x="6" y="14"/>
                    <a:pt x="10" y="9"/>
                  </a:cubicBezTo>
                  <a:cubicBezTo>
                    <a:pt x="9" y="8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2" name="Freeform 1539"/>
            <p:cNvSpPr>
              <a:spLocks/>
            </p:cNvSpPr>
            <p:nvPr userDrawn="1"/>
          </p:nvSpPr>
          <p:spPr bwMode="auto">
            <a:xfrm>
              <a:off x="371" y="377"/>
              <a:ext cx="6" cy="17"/>
            </a:xfrm>
            <a:custGeom>
              <a:avLst/>
              <a:gdLst>
                <a:gd name="T0" fmla="*/ 5 w 15"/>
                <a:gd name="T1" fmla="*/ 1 h 37"/>
                <a:gd name="T2" fmla="*/ 5 w 15"/>
                <a:gd name="T3" fmla="*/ 1 h 37"/>
                <a:gd name="T4" fmla="*/ 0 w 15"/>
                <a:gd name="T5" fmla="*/ 0 h 37"/>
                <a:gd name="T6" fmla="*/ 4 w 15"/>
                <a:gd name="T7" fmla="*/ 12 h 37"/>
                <a:gd name="T8" fmla="*/ 13 w 15"/>
                <a:gd name="T9" fmla="*/ 37 h 37"/>
                <a:gd name="T10" fmla="*/ 13 w 15"/>
                <a:gd name="T11" fmla="*/ 31 h 37"/>
                <a:gd name="T12" fmla="*/ 13 w 15"/>
                <a:gd name="T13" fmla="*/ 6 h 37"/>
                <a:gd name="T14" fmla="*/ 8 w 15"/>
                <a:gd name="T15" fmla="*/ 2 h 37"/>
                <a:gd name="T16" fmla="*/ 9 w 15"/>
                <a:gd name="T17" fmla="*/ 19 h 37"/>
                <a:gd name="T18" fmla="*/ 5 w 1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7">
                  <a:moveTo>
                    <a:pt x="5" y="1"/>
                  </a:moveTo>
                  <a:lnTo>
                    <a:pt x="5" y="1"/>
                  </a:ln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cubicBezTo>
                    <a:pt x="6" y="23"/>
                    <a:pt x="2" y="33"/>
                    <a:pt x="13" y="37"/>
                  </a:cubicBezTo>
                  <a:cubicBezTo>
                    <a:pt x="13" y="37"/>
                    <a:pt x="13" y="32"/>
                    <a:pt x="13" y="31"/>
                  </a:cubicBezTo>
                  <a:cubicBezTo>
                    <a:pt x="15" y="21"/>
                    <a:pt x="14" y="12"/>
                    <a:pt x="13" y="6"/>
                  </a:cubicBezTo>
                  <a:cubicBezTo>
                    <a:pt x="11" y="5"/>
                    <a:pt x="9" y="3"/>
                    <a:pt x="8" y="2"/>
                  </a:cubicBezTo>
                  <a:cubicBezTo>
                    <a:pt x="10" y="7"/>
                    <a:pt x="11" y="14"/>
                    <a:pt x="9" y="19"/>
                  </a:cubicBezTo>
                  <a:cubicBezTo>
                    <a:pt x="8" y="12"/>
                    <a:pt x="8" y="7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3" name="Freeform 1540"/>
            <p:cNvSpPr>
              <a:spLocks/>
            </p:cNvSpPr>
            <p:nvPr userDrawn="1"/>
          </p:nvSpPr>
          <p:spPr bwMode="auto">
            <a:xfrm>
              <a:off x="365" y="374"/>
              <a:ext cx="7" cy="19"/>
            </a:xfrm>
            <a:custGeom>
              <a:avLst/>
              <a:gdLst>
                <a:gd name="T0" fmla="*/ 0 w 16"/>
                <a:gd name="T1" fmla="*/ 0 h 42"/>
                <a:gd name="T2" fmla="*/ 0 w 16"/>
                <a:gd name="T3" fmla="*/ 0 h 42"/>
                <a:gd name="T4" fmla="*/ 9 w 16"/>
                <a:gd name="T5" fmla="*/ 24 h 42"/>
                <a:gd name="T6" fmla="*/ 7 w 16"/>
                <a:gd name="T7" fmla="*/ 42 h 42"/>
                <a:gd name="T8" fmla="*/ 15 w 16"/>
                <a:gd name="T9" fmla="*/ 27 h 42"/>
                <a:gd name="T10" fmla="*/ 0 w 1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0" y="15"/>
                    <a:pt x="9" y="24"/>
                  </a:cubicBezTo>
                  <a:cubicBezTo>
                    <a:pt x="8" y="31"/>
                    <a:pt x="4" y="33"/>
                    <a:pt x="7" y="42"/>
                  </a:cubicBezTo>
                  <a:cubicBezTo>
                    <a:pt x="8" y="37"/>
                    <a:pt x="14" y="34"/>
                    <a:pt x="15" y="27"/>
                  </a:cubicBezTo>
                  <a:cubicBezTo>
                    <a:pt x="16" y="14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4" name="Freeform 1541"/>
            <p:cNvSpPr>
              <a:spLocks/>
            </p:cNvSpPr>
            <p:nvPr userDrawn="1"/>
          </p:nvSpPr>
          <p:spPr bwMode="auto">
            <a:xfrm>
              <a:off x="337" y="372"/>
              <a:ext cx="9" cy="21"/>
            </a:xfrm>
            <a:custGeom>
              <a:avLst/>
              <a:gdLst>
                <a:gd name="T0" fmla="*/ 21 w 21"/>
                <a:gd name="T1" fmla="*/ 0 h 46"/>
                <a:gd name="T2" fmla="*/ 21 w 21"/>
                <a:gd name="T3" fmla="*/ 0 h 46"/>
                <a:gd name="T4" fmla="*/ 7 w 21"/>
                <a:gd name="T5" fmla="*/ 16 h 46"/>
                <a:gd name="T6" fmla="*/ 5 w 21"/>
                <a:gd name="T7" fmla="*/ 46 h 46"/>
                <a:gd name="T8" fmla="*/ 15 w 21"/>
                <a:gd name="T9" fmla="*/ 21 h 46"/>
                <a:gd name="T10" fmla="*/ 21 w 21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lnTo>
                    <a:pt x="21" y="0"/>
                  </a:lnTo>
                  <a:cubicBezTo>
                    <a:pt x="16" y="9"/>
                    <a:pt x="9" y="15"/>
                    <a:pt x="7" y="16"/>
                  </a:cubicBezTo>
                  <a:cubicBezTo>
                    <a:pt x="2" y="30"/>
                    <a:pt x="0" y="37"/>
                    <a:pt x="5" y="46"/>
                  </a:cubicBezTo>
                  <a:cubicBezTo>
                    <a:pt x="5" y="33"/>
                    <a:pt x="9" y="27"/>
                    <a:pt x="15" y="21"/>
                  </a:cubicBezTo>
                  <a:cubicBezTo>
                    <a:pt x="16" y="18"/>
                    <a:pt x="20" y="5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5" name="Freeform 1542"/>
            <p:cNvSpPr>
              <a:spLocks/>
            </p:cNvSpPr>
            <p:nvPr userDrawn="1"/>
          </p:nvSpPr>
          <p:spPr bwMode="auto">
            <a:xfrm>
              <a:off x="352" y="372"/>
              <a:ext cx="19" cy="21"/>
            </a:xfrm>
            <a:custGeom>
              <a:avLst/>
              <a:gdLst>
                <a:gd name="T0" fmla="*/ 18 w 44"/>
                <a:gd name="T1" fmla="*/ 0 h 47"/>
                <a:gd name="T2" fmla="*/ 18 w 44"/>
                <a:gd name="T3" fmla="*/ 0 h 47"/>
                <a:gd name="T4" fmla="*/ 0 w 44"/>
                <a:gd name="T5" fmla="*/ 4 h 47"/>
                <a:gd name="T6" fmla="*/ 28 w 44"/>
                <a:gd name="T7" fmla="*/ 21 h 47"/>
                <a:gd name="T8" fmla="*/ 12 w 44"/>
                <a:gd name="T9" fmla="*/ 38 h 47"/>
                <a:gd name="T10" fmla="*/ 23 w 44"/>
                <a:gd name="T11" fmla="*/ 40 h 47"/>
                <a:gd name="T12" fmla="*/ 9 w 44"/>
                <a:gd name="T13" fmla="*/ 37 h 47"/>
                <a:gd name="T14" fmla="*/ 33 w 44"/>
                <a:gd name="T15" fmla="*/ 38 h 47"/>
                <a:gd name="T16" fmla="*/ 18 w 44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7">
                  <a:moveTo>
                    <a:pt x="18" y="0"/>
                  </a:moveTo>
                  <a:lnTo>
                    <a:pt x="18" y="0"/>
                  </a:lnTo>
                  <a:cubicBezTo>
                    <a:pt x="13" y="0"/>
                    <a:pt x="5" y="1"/>
                    <a:pt x="0" y="4"/>
                  </a:cubicBezTo>
                  <a:cubicBezTo>
                    <a:pt x="17" y="2"/>
                    <a:pt x="26" y="9"/>
                    <a:pt x="28" y="21"/>
                  </a:cubicBezTo>
                  <a:cubicBezTo>
                    <a:pt x="29" y="29"/>
                    <a:pt x="24" y="39"/>
                    <a:pt x="12" y="38"/>
                  </a:cubicBezTo>
                  <a:cubicBezTo>
                    <a:pt x="13" y="39"/>
                    <a:pt x="17" y="41"/>
                    <a:pt x="23" y="40"/>
                  </a:cubicBezTo>
                  <a:cubicBezTo>
                    <a:pt x="17" y="43"/>
                    <a:pt x="12" y="40"/>
                    <a:pt x="9" y="37"/>
                  </a:cubicBezTo>
                  <a:cubicBezTo>
                    <a:pt x="12" y="45"/>
                    <a:pt x="26" y="47"/>
                    <a:pt x="33" y="38"/>
                  </a:cubicBezTo>
                  <a:cubicBezTo>
                    <a:pt x="44" y="24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6" name="Freeform 1543"/>
            <p:cNvSpPr>
              <a:spLocks/>
            </p:cNvSpPr>
            <p:nvPr userDrawn="1"/>
          </p:nvSpPr>
          <p:spPr bwMode="auto">
            <a:xfrm>
              <a:off x="331" y="370"/>
              <a:ext cx="10" cy="27"/>
            </a:xfrm>
            <a:custGeom>
              <a:avLst/>
              <a:gdLst>
                <a:gd name="T0" fmla="*/ 0 w 21"/>
                <a:gd name="T1" fmla="*/ 50 h 60"/>
                <a:gd name="T2" fmla="*/ 0 w 21"/>
                <a:gd name="T3" fmla="*/ 50 h 60"/>
                <a:gd name="T4" fmla="*/ 0 w 21"/>
                <a:gd name="T5" fmla="*/ 60 h 60"/>
                <a:gd name="T6" fmla="*/ 21 w 21"/>
                <a:gd name="T7" fmla="*/ 0 h 60"/>
                <a:gd name="T8" fmla="*/ 10 w 21"/>
                <a:gd name="T9" fmla="*/ 26 h 60"/>
                <a:gd name="T10" fmla="*/ 1 w 21"/>
                <a:gd name="T11" fmla="*/ 41 h 60"/>
                <a:gd name="T12" fmla="*/ 0 w 21"/>
                <a:gd name="T1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0">
                  <a:moveTo>
                    <a:pt x="0" y="50"/>
                  </a:moveTo>
                  <a:lnTo>
                    <a:pt x="0" y="50"/>
                  </a:lnTo>
                  <a:lnTo>
                    <a:pt x="0" y="60"/>
                  </a:lnTo>
                  <a:cubicBezTo>
                    <a:pt x="8" y="44"/>
                    <a:pt x="21" y="27"/>
                    <a:pt x="21" y="0"/>
                  </a:cubicBezTo>
                  <a:cubicBezTo>
                    <a:pt x="19" y="10"/>
                    <a:pt x="15" y="18"/>
                    <a:pt x="10" y="26"/>
                  </a:cubicBezTo>
                  <a:cubicBezTo>
                    <a:pt x="8" y="30"/>
                    <a:pt x="2" y="35"/>
                    <a:pt x="1" y="41"/>
                  </a:cubicBezTo>
                  <a:cubicBezTo>
                    <a:pt x="0" y="44"/>
                    <a:pt x="1" y="47"/>
                    <a:pt x="0" y="5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7" name="Freeform 1544"/>
            <p:cNvSpPr>
              <a:spLocks/>
            </p:cNvSpPr>
            <p:nvPr userDrawn="1"/>
          </p:nvSpPr>
          <p:spPr bwMode="auto">
            <a:xfrm>
              <a:off x="367" y="369"/>
              <a:ext cx="12" cy="11"/>
            </a:xfrm>
            <a:custGeom>
              <a:avLst/>
              <a:gdLst>
                <a:gd name="T0" fmla="*/ 5 w 25"/>
                <a:gd name="T1" fmla="*/ 0 h 24"/>
                <a:gd name="T2" fmla="*/ 5 w 25"/>
                <a:gd name="T3" fmla="*/ 0 h 24"/>
                <a:gd name="T4" fmla="*/ 17 w 25"/>
                <a:gd name="T5" fmla="*/ 12 h 24"/>
                <a:gd name="T6" fmla="*/ 0 w 25"/>
                <a:gd name="T7" fmla="*/ 3 h 24"/>
                <a:gd name="T8" fmla="*/ 9 w 25"/>
                <a:gd name="T9" fmla="*/ 15 h 24"/>
                <a:gd name="T10" fmla="*/ 25 w 25"/>
                <a:gd name="T11" fmla="*/ 24 h 24"/>
                <a:gd name="T12" fmla="*/ 5 w 2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0"/>
                  </a:moveTo>
                  <a:lnTo>
                    <a:pt x="5" y="0"/>
                  </a:lnTo>
                  <a:cubicBezTo>
                    <a:pt x="7" y="2"/>
                    <a:pt x="14" y="8"/>
                    <a:pt x="17" y="12"/>
                  </a:cubicBezTo>
                  <a:cubicBezTo>
                    <a:pt x="12" y="10"/>
                    <a:pt x="6" y="5"/>
                    <a:pt x="0" y="3"/>
                  </a:cubicBezTo>
                  <a:cubicBezTo>
                    <a:pt x="1" y="4"/>
                    <a:pt x="8" y="14"/>
                    <a:pt x="9" y="15"/>
                  </a:cubicBezTo>
                  <a:cubicBezTo>
                    <a:pt x="15" y="17"/>
                    <a:pt x="21" y="20"/>
                    <a:pt x="25" y="24"/>
                  </a:cubicBezTo>
                  <a:cubicBezTo>
                    <a:pt x="25" y="7"/>
                    <a:pt x="18" y="2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8" name="Freeform 1545"/>
            <p:cNvSpPr>
              <a:spLocks/>
            </p:cNvSpPr>
            <p:nvPr userDrawn="1"/>
          </p:nvSpPr>
          <p:spPr bwMode="auto">
            <a:xfrm>
              <a:off x="376" y="369"/>
              <a:ext cx="4" cy="3"/>
            </a:xfrm>
            <a:custGeom>
              <a:avLst/>
              <a:gdLst>
                <a:gd name="T0" fmla="*/ 5 w 8"/>
                <a:gd name="T1" fmla="*/ 1 h 6"/>
                <a:gd name="T2" fmla="*/ 5 w 8"/>
                <a:gd name="T3" fmla="*/ 1 h 6"/>
                <a:gd name="T4" fmla="*/ 0 w 8"/>
                <a:gd name="T5" fmla="*/ 0 h 6"/>
                <a:gd name="T6" fmla="*/ 8 w 8"/>
                <a:gd name="T7" fmla="*/ 6 h 6"/>
                <a:gd name="T8" fmla="*/ 5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8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9" name="Freeform 1546"/>
            <p:cNvSpPr>
              <a:spLocks/>
            </p:cNvSpPr>
            <p:nvPr userDrawn="1"/>
          </p:nvSpPr>
          <p:spPr bwMode="auto">
            <a:xfrm>
              <a:off x="375" y="370"/>
              <a:ext cx="11" cy="12"/>
            </a:xfrm>
            <a:custGeom>
              <a:avLst/>
              <a:gdLst>
                <a:gd name="T0" fmla="*/ 20 w 24"/>
                <a:gd name="T1" fmla="*/ 3 h 27"/>
                <a:gd name="T2" fmla="*/ 20 w 24"/>
                <a:gd name="T3" fmla="*/ 3 h 27"/>
                <a:gd name="T4" fmla="*/ 10 w 24"/>
                <a:gd name="T5" fmla="*/ 0 h 27"/>
                <a:gd name="T6" fmla="*/ 16 w 24"/>
                <a:gd name="T7" fmla="*/ 10 h 27"/>
                <a:gd name="T8" fmla="*/ 5 w 24"/>
                <a:gd name="T9" fmla="*/ 0 h 27"/>
                <a:gd name="T10" fmla="*/ 0 w 24"/>
                <a:gd name="T11" fmla="*/ 1 h 27"/>
                <a:gd name="T12" fmla="*/ 16 w 24"/>
                <a:gd name="T13" fmla="*/ 27 h 27"/>
                <a:gd name="T14" fmla="*/ 20 w 24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0" y="3"/>
                  </a:moveTo>
                  <a:lnTo>
                    <a:pt x="20" y="3"/>
                  </a:lnTo>
                  <a:cubicBezTo>
                    <a:pt x="17" y="2"/>
                    <a:pt x="10" y="0"/>
                    <a:pt x="10" y="0"/>
                  </a:cubicBezTo>
                  <a:cubicBezTo>
                    <a:pt x="12" y="1"/>
                    <a:pt x="14" y="5"/>
                    <a:pt x="16" y="10"/>
                  </a:cubicBezTo>
                  <a:cubicBezTo>
                    <a:pt x="13" y="6"/>
                    <a:pt x="7" y="2"/>
                    <a:pt x="5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0" y="9"/>
                    <a:pt x="14" y="18"/>
                    <a:pt x="16" y="27"/>
                  </a:cubicBezTo>
                  <a:cubicBezTo>
                    <a:pt x="24" y="19"/>
                    <a:pt x="23" y="11"/>
                    <a:pt x="2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0" name="Freeform 1547"/>
            <p:cNvSpPr>
              <a:spLocks/>
            </p:cNvSpPr>
            <p:nvPr userDrawn="1"/>
          </p:nvSpPr>
          <p:spPr bwMode="auto">
            <a:xfrm>
              <a:off x="380" y="368"/>
              <a:ext cx="10" cy="24"/>
            </a:xfrm>
            <a:custGeom>
              <a:avLst/>
              <a:gdLst>
                <a:gd name="T0" fmla="*/ 11 w 22"/>
                <a:gd name="T1" fmla="*/ 0 h 53"/>
                <a:gd name="T2" fmla="*/ 11 w 22"/>
                <a:gd name="T3" fmla="*/ 0 h 53"/>
                <a:gd name="T4" fmla="*/ 11 w 22"/>
                <a:gd name="T5" fmla="*/ 7 h 53"/>
                <a:gd name="T6" fmla="*/ 5 w 22"/>
                <a:gd name="T7" fmla="*/ 34 h 53"/>
                <a:gd name="T8" fmla="*/ 3 w 22"/>
                <a:gd name="T9" fmla="*/ 30 h 53"/>
                <a:gd name="T10" fmla="*/ 1 w 22"/>
                <a:gd name="T11" fmla="*/ 41 h 53"/>
                <a:gd name="T12" fmla="*/ 11 w 22"/>
                <a:gd name="T13" fmla="*/ 53 h 53"/>
                <a:gd name="T14" fmla="*/ 13 w 22"/>
                <a:gd name="T15" fmla="*/ 32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4"/>
                    <a:pt x="11" y="7"/>
                  </a:cubicBezTo>
                  <a:cubicBezTo>
                    <a:pt x="13" y="15"/>
                    <a:pt x="15" y="26"/>
                    <a:pt x="5" y="34"/>
                  </a:cubicBezTo>
                  <a:cubicBezTo>
                    <a:pt x="4" y="32"/>
                    <a:pt x="4" y="31"/>
                    <a:pt x="3" y="30"/>
                  </a:cubicBezTo>
                  <a:cubicBezTo>
                    <a:pt x="1" y="32"/>
                    <a:pt x="0" y="38"/>
                    <a:pt x="1" y="41"/>
                  </a:cubicBezTo>
                  <a:cubicBezTo>
                    <a:pt x="3" y="47"/>
                    <a:pt x="6" y="51"/>
                    <a:pt x="11" y="53"/>
                  </a:cubicBezTo>
                  <a:cubicBezTo>
                    <a:pt x="7" y="45"/>
                    <a:pt x="12" y="33"/>
                    <a:pt x="13" y="32"/>
                  </a:cubicBezTo>
                  <a:cubicBezTo>
                    <a:pt x="17" y="21"/>
                    <a:pt x="22" y="9"/>
                    <a:pt x="1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1" name="Freeform 1548"/>
            <p:cNvSpPr>
              <a:spLocks/>
            </p:cNvSpPr>
            <p:nvPr userDrawn="1"/>
          </p:nvSpPr>
          <p:spPr bwMode="auto">
            <a:xfrm>
              <a:off x="331" y="368"/>
              <a:ext cx="9" cy="19"/>
            </a:xfrm>
            <a:custGeom>
              <a:avLst/>
              <a:gdLst>
                <a:gd name="T0" fmla="*/ 0 w 20"/>
                <a:gd name="T1" fmla="*/ 32 h 42"/>
                <a:gd name="T2" fmla="*/ 0 w 20"/>
                <a:gd name="T3" fmla="*/ 32 h 42"/>
                <a:gd name="T4" fmla="*/ 0 w 20"/>
                <a:gd name="T5" fmla="*/ 42 h 42"/>
                <a:gd name="T6" fmla="*/ 20 w 20"/>
                <a:gd name="T7" fmla="*/ 0 h 42"/>
                <a:gd name="T8" fmla="*/ 0 w 20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0" y="32"/>
                  </a:moveTo>
                  <a:lnTo>
                    <a:pt x="0" y="32"/>
                  </a:lnTo>
                  <a:lnTo>
                    <a:pt x="0" y="42"/>
                  </a:lnTo>
                  <a:cubicBezTo>
                    <a:pt x="8" y="31"/>
                    <a:pt x="18" y="17"/>
                    <a:pt x="20" y="0"/>
                  </a:cubicBezTo>
                  <a:cubicBezTo>
                    <a:pt x="6" y="3"/>
                    <a:pt x="1" y="14"/>
                    <a:pt x="0" y="3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2" name="Freeform 1549"/>
            <p:cNvSpPr>
              <a:spLocks/>
            </p:cNvSpPr>
            <p:nvPr userDrawn="1"/>
          </p:nvSpPr>
          <p:spPr bwMode="auto">
            <a:xfrm>
              <a:off x="365" y="368"/>
              <a:ext cx="7" cy="5"/>
            </a:xfrm>
            <a:custGeom>
              <a:avLst/>
              <a:gdLst>
                <a:gd name="T0" fmla="*/ 9 w 16"/>
                <a:gd name="T1" fmla="*/ 4 h 11"/>
                <a:gd name="T2" fmla="*/ 9 w 16"/>
                <a:gd name="T3" fmla="*/ 4 h 11"/>
                <a:gd name="T4" fmla="*/ 0 w 16"/>
                <a:gd name="T5" fmla="*/ 0 h 11"/>
                <a:gd name="T6" fmla="*/ 5 w 16"/>
                <a:gd name="T7" fmla="*/ 5 h 11"/>
                <a:gd name="T8" fmla="*/ 16 w 16"/>
                <a:gd name="T9" fmla="*/ 11 h 11"/>
                <a:gd name="T10" fmla="*/ 9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lnTo>
                    <a:pt x="9" y="4"/>
                  </a:lnTo>
                  <a:cubicBezTo>
                    <a:pt x="6" y="3"/>
                    <a:pt x="3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ubicBezTo>
                    <a:pt x="8" y="6"/>
                    <a:pt x="14" y="9"/>
                    <a:pt x="16" y="11"/>
                  </a:cubicBezTo>
                  <a:cubicBezTo>
                    <a:pt x="16" y="10"/>
                    <a:pt x="10" y="5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3" name="Freeform 1550"/>
            <p:cNvSpPr>
              <a:spLocks/>
            </p:cNvSpPr>
            <p:nvPr userDrawn="1"/>
          </p:nvSpPr>
          <p:spPr bwMode="auto">
            <a:xfrm>
              <a:off x="344" y="368"/>
              <a:ext cx="1" cy="2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1 w 3"/>
                <a:gd name="T5" fmla="*/ 0 h 5"/>
                <a:gd name="T6" fmla="*/ 0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4" name="Freeform 1551"/>
            <p:cNvSpPr>
              <a:spLocks/>
            </p:cNvSpPr>
            <p:nvPr userDrawn="1"/>
          </p:nvSpPr>
          <p:spPr bwMode="auto">
            <a:xfrm>
              <a:off x="341" y="367"/>
              <a:ext cx="6" cy="11"/>
            </a:xfrm>
            <a:custGeom>
              <a:avLst/>
              <a:gdLst>
                <a:gd name="T0" fmla="*/ 15 w 15"/>
                <a:gd name="T1" fmla="*/ 1 h 23"/>
                <a:gd name="T2" fmla="*/ 15 w 15"/>
                <a:gd name="T3" fmla="*/ 1 h 23"/>
                <a:gd name="T4" fmla="*/ 11 w 15"/>
                <a:gd name="T5" fmla="*/ 1 h 23"/>
                <a:gd name="T6" fmla="*/ 5 w 15"/>
                <a:gd name="T7" fmla="*/ 12 h 23"/>
                <a:gd name="T8" fmla="*/ 7 w 15"/>
                <a:gd name="T9" fmla="*/ 1 h 23"/>
                <a:gd name="T10" fmla="*/ 1 w 15"/>
                <a:gd name="T11" fmla="*/ 1 h 23"/>
                <a:gd name="T12" fmla="*/ 0 w 15"/>
                <a:gd name="T13" fmla="*/ 23 h 23"/>
                <a:gd name="T14" fmla="*/ 8 w 15"/>
                <a:gd name="T15" fmla="*/ 15 h 23"/>
                <a:gd name="T16" fmla="*/ 15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5" y="1"/>
                  </a:lnTo>
                  <a:lnTo>
                    <a:pt x="11" y="1"/>
                  </a:lnTo>
                  <a:cubicBezTo>
                    <a:pt x="10" y="3"/>
                    <a:pt x="9" y="6"/>
                    <a:pt x="5" y="12"/>
                  </a:cubicBezTo>
                  <a:cubicBezTo>
                    <a:pt x="6" y="6"/>
                    <a:pt x="7" y="1"/>
                    <a:pt x="7" y="1"/>
                  </a:cubicBezTo>
                  <a:cubicBezTo>
                    <a:pt x="7" y="1"/>
                    <a:pt x="3" y="0"/>
                    <a:pt x="1" y="1"/>
                  </a:cubicBezTo>
                  <a:cubicBezTo>
                    <a:pt x="2" y="10"/>
                    <a:pt x="1" y="16"/>
                    <a:pt x="0" y="23"/>
                  </a:cubicBezTo>
                  <a:cubicBezTo>
                    <a:pt x="3" y="22"/>
                    <a:pt x="7" y="16"/>
                    <a:pt x="8" y="15"/>
                  </a:cubicBezTo>
                  <a:cubicBezTo>
                    <a:pt x="11" y="11"/>
                    <a:pt x="14" y="5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5" name="Freeform 1552"/>
            <p:cNvSpPr>
              <a:spLocks/>
            </p:cNvSpPr>
            <p:nvPr userDrawn="1"/>
          </p:nvSpPr>
          <p:spPr bwMode="auto">
            <a:xfrm>
              <a:off x="345" y="367"/>
              <a:ext cx="9" cy="12"/>
            </a:xfrm>
            <a:custGeom>
              <a:avLst/>
              <a:gdLst>
                <a:gd name="T0" fmla="*/ 22 w 22"/>
                <a:gd name="T1" fmla="*/ 0 h 27"/>
                <a:gd name="T2" fmla="*/ 22 w 22"/>
                <a:gd name="T3" fmla="*/ 0 h 27"/>
                <a:gd name="T4" fmla="*/ 17 w 22"/>
                <a:gd name="T5" fmla="*/ 1 h 27"/>
                <a:gd name="T6" fmla="*/ 9 w 22"/>
                <a:gd name="T7" fmla="*/ 12 h 27"/>
                <a:gd name="T8" fmla="*/ 13 w 22"/>
                <a:gd name="T9" fmla="*/ 1 h 27"/>
                <a:gd name="T10" fmla="*/ 9 w 22"/>
                <a:gd name="T11" fmla="*/ 1 h 27"/>
                <a:gd name="T12" fmla="*/ 0 w 22"/>
                <a:gd name="T13" fmla="*/ 27 h 27"/>
                <a:gd name="T14" fmla="*/ 22 w 2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lnTo>
                    <a:pt x="22" y="0"/>
                  </a:lnTo>
                  <a:cubicBezTo>
                    <a:pt x="20" y="1"/>
                    <a:pt x="17" y="1"/>
                    <a:pt x="17" y="1"/>
                  </a:cubicBezTo>
                  <a:cubicBezTo>
                    <a:pt x="17" y="2"/>
                    <a:pt x="11" y="11"/>
                    <a:pt x="9" y="12"/>
                  </a:cubicBezTo>
                  <a:cubicBezTo>
                    <a:pt x="11" y="7"/>
                    <a:pt x="12" y="3"/>
                    <a:pt x="13" y="1"/>
                  </a:cubicBezTo>
                  <a:lnTo>
                    <a:pt x="9" y="1"/>
                  </a:lnTo>
                  <a:cubicBezTo>
                    <a:pt x="8" y="2"/>
                    <a:pt x="1" y="27"/>
                    <a:pt x="0" y="27"/>
                  </a:cubicBezTo>
                  <a:cubicBezTo>
                    <a:pt x="4" y="24"/>
                    <a:pt x="19" y="7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6" name="Freeform 1553"/>
            <p:cNvSpPr>
              <a:spLocks/>
            </p:cNvSpPr>
            <p:nvPr userDrawn="1"/>
          </p:nvSpPr>
          <p:spPr bwMode="auto">
            <a:xfrm>
              <a:off x="355" y="367"/>
              <a:ext cx="4" cy="1"/>
            </a:xfrm>
            <a:custGeom>
              <a:avLst/>
              <a:gdLst>
                <a:gd name="T0" fmla="*/ 2 w 10"/>
                <a:gd name="T1" fmla="*/ 0 h 3"/>
                <a:gd name="T2" fmla="*/ 2 w 10"/>
                <a:gd name="T3" fmla="*/ 0 h 3"/>
                <a:gd name="T4" fmla="*/ 0 w 10"/>
                <a:gd name="T5" fmla="*/ 0 h 3"/>
                <a:gd name="T6" fmla="*/ 0 w 10"/>
                <a:gd name="T7" fmla="*/ 1 h 3"/>
                <a:gd name="T8" fmla="*/ 10 w 10"/>
                <a:gd name="T9" fmla="*/ 3 h 3"/>
                <a:gd name="T10" fmla="*/ 2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7" name="Freeform 1554"/>
            <p:cNvSpPr>
              <a:spLocks/>
            </p:cNvSpPr>
            <p:nvPr userDrawn="1"/>
          </p:nvSpPr>
          <p:spPr bwMode="auto">
            <a:xfrm>
              <a:off x="352" y="365"/>
              <a:ext cx="18" cy="11"/>
            </a:xfrm>
            <a:custGeom>
              <a:avLst/>
              <a:gdLst>
                <a:gd name="T0" fmla="*/ 19 w 41"/>
                <a:gd name="T1" fmla="*/ 0 h 24"/>
                <a:gd name="T2" fmla="*/ 19 w 41"/>
                <a:gd name="T3" fmla="*/ 0 h 24"/>
                <a:gd name="T4" fmla="*/ 11 w 41"/>
                <a:gd name="T5" fmla="*/ 4 h 24"/>
                <a:gd name="T6" fmla="*/ 25 w 41"/>
                <a:gd name="T7" fmla="*/ 10 h 24"/>
                <a:gd name="T8" fmla="*/ 6 w 41"/>
                <a:gd name="T9" fmla="*/ 7 h 24"/>
                <a:gd name="T10" fmla="*/ 0 w 41"/>
                <a:gd name="T11" fmla="*/ 17 h 24"/>
                <a:gd name="T12" fmla="*/ 41 w 41"/>
                <a:gd name="T13" fmla="*/ 24 h 24"/>
                <a:gd name="T14" fmla="*/ 19 w 4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4">
                  <a:moveTo>
                    <a:pt x="19" y="0"/>
                  </a:moveTo>
                  <a:lnTo>
                    <a:pt x="19" y="0"/>
                  </a:lnTo>
                  <a:cubicBezTo>
                    <a:pt x="18" y="1"/>
                    <a:pt x="14" y="3"/>
                    <a:pt x="11" y="4"/>
                  </a:cubicBezTo>
                  <a:cubicBezTo>
                    <a:pt x="15" y="5"/>
                    <a:pt x="21" y="7"/>
                    <a:pt x="25" y="10"/>
                  </a:cubicBezTo>
                  <a:cubicBezTo>
                    <a:pt x="22" y="10"/>
                    <a:pt x="11" y="7"/>
                    <a:pt x="6" y="7"/>
                  </a:cubicBezTo>
                  <a:cubicBezTo>
                    <a:pt x="5" y="10"/>
                    <a:pt x="1" y="16"/>
                    <a:pt x="0" y="17"/>
                  </a:cubicBezTo>
                  <a:cubicBezTo>
                    <a:pt x="12" y="10"/>
                    <a:pt x="28" y="12"/>
                    <a:pt x="41" y="24"/>
                  </a:cubicBezTo>
                  <a:cubicBezTo>
                    <a:pt x="37" y="15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8" name="Freeform 1555"/>
            <p:cNvSpPr>
              <a:spLocks/>
            </p:cNvSpPr>
            <p:nvPr userDrawn="1"/>
          </p:nvSpPr>
          <p:spPr bwMode="auto">
            <a:xfrm>
              <a:off x="369" y="362"/>
              <a:ext cx="6" cy="2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5 w 14"/>
                <a:gd name="T5" fmla="*/ 4 h 5"/>
                <a:gd name="T6" fmla="*/ 14 w 14"/>
                <a:gd name="T7" fmla="*/ 5 h 5"/>
                <a:gd name="T8" fmla="*/ 8 w 14"/>
                <a:gd name="T9" fmla="*/ 2 h 5"/>
                <a:gd name="T10" fmla="*/ 0 w 1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3" y="3"/>
                    <a:pt x="5" y="4"/>
                  </a:cubicBezTo>
                  <a:cubicBezTo>
                    <a:pt x="7" y="4"/>
                    <a:pt x="10" y="5"/>
                    <a:pt x="14" y="5"/>
                  </a:cubicBezTo>
                  <a:cubicBezTo>
                    <a:pt x="13" y="5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9" name="Freeform 1556"/>
            <p:cNvSpPr>
              <a:spLocks/>
            </p:cNvSpPr>
            <p:nvPr userDrawn="1"/>
          </p:nvSpPr>
          <p:spPr bwMode="auto">
            <a:xfrm>
              <a:off x="371" y="362"/>
              <a:ext cx="13" cy="8"/>
            </a:xfrm>
            <a:custGeom>
              <a:avLst/>
              <a:gdLst>
                <a:gd name="T0" fmla="*/ 15 w 29"/>
                <a:gd name="T1" fmla="*/ 0 h 18"/>
                <a:gd name="T2" fmla="*/ 15 w 29"/>
                <a:gd name="T3" fmla="*/ 0 h 18"/>
                <a:gd name="T4" fmla="*/ 4 w 29"/>
                <a:gd name="T5" fmla="*/ 2 h 18"/>
                <a:gd name="T6" fmla="*/ 19 w 29"/>
                <a:gd name="T7" fmla="*/ 9 h 18"/>
                <a:gd name="T8" fmla="*/ 0 w 29"/>
                <a:gd name="T9" fmla="*/ 5 h 18"/>
                <a:gd name="T10" fmla="*/ 8 w 29"/>
                <a:gd name="T11" fmla="*/ 11 h 18"/>
                <a:gd name="T12" fmla="*/ 29 w 29"/>
                <a:gd name="T13" fmla="*/ 18 h 18"/>
                <a:gd name="T14" fmla="*/ 15 w 2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8">
                  <a:moveTo>
                    <a:pt x="15" y="0"/>
                  </a:moveTo>
                  <a:lnTo>
                    <a:pt x="15" y="0"/>
                  </a:lnTo>
                  <a:cubicBezTo>
                    <a:pt x="12" y="1"/>
                    <a:pt x="9" y="2"/>
                    <a:pt x="4" y="2"/>
                  </a:cubicBezTo>
                  <a:cubicBezTo>
                    <a:pt x="10" y="4"/>
                    <a:pt x="14" y="5"/>
                    <a:pt x="19" y="9"/>
                  </a:cubicBezTo>
                  <a:cubicBezTo>
                    <a:pt x="12" y="6"/>
                    <a:pt x="6" y="6"/>
                    <a:pt x="0" y="5"/>
                  </a:cubicBezTo>
                  <a:cubicBezTo>
                    <a:pt x="3" y="7"/>
                    <a:pt x="6" y="10"/>
                    <a:pt x="8" y="11"/>
                  </a:cubicBezTo>
                  <a:cubicBezTo>
                    <a:pt x="15" y="15"/>
                    <a:pt x="22" y="17"/>
                    <a:pt x="29" y="18"/>
                  </a:cubicBezTo>
                  <a:cubicBezTo>
                    <a:pt x="28" y="10"/>
                    <a:pt x="24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0" name="Freeform 1557"/>
            <p:cNvSpPr>
              <a:spLocks/>
            </p:cNvSpPr>
            <p:nvPr userDrawn="1"/>
          </p:nvSpPr>
          <p:spPr bwMode="auto">
            <a:xfrm>
              <a:off x="379" y="360"/>
              <a:ext cx="16" cy="27"/>
            </a:xfrm>
            <a:custGeom>
              <a:avLst/>
              <a:gdLst>
                <a:gd name="T0" fmla="*/ 3 w 36"/>
                <a:gd name="T1" fmla="*/ 0 h 59"/>
                <a:gd name="T2" fmla="*/ 3 w 36"/>
                <a:gd name="T3" fmla="*/ 0 h 59"/>
                <a:gd name="T4" fmla="*/ 0 w 36"/>
                <a:gd name="T5" fmla="*/ 3 h 59"/>
                <a:gd name="T6" fmla="*/ 12 w 36"/>
                <a:gd name="T7" fmla="*/ 14 h 59"/>
                <a:gd name="T8" fmla="*/ 21 w 36"/>
                <a:gd name="T9" fmla="*/ 25 h 59"/>
                <a:gd name="T10" fmla="*/ 19 w 36"/>
                <a:gd name="T11" fmla="*/ 43 h 59"/>
                <a:gd name="T12" fmla="*/ 30 w 36"/>
                <a:gd name="T13" fmla="*/ 55 h 59"/>
                <a:gd name="T14" fmla="*/ 18 w 36"/>
                <a:gd name="T15" fmla="*/ 46 h 59"/>
                <a:gd name="T16" fmla="*/ 23 w 36"/>
                <a:gd name="T17" fmla="*/ 58 h 59"/>
                <a:gd name="T18" fmla="*/ 36 w 36"/>
                <a:gd name="T19" fmla="*/ 55 h 59"/>
                <a:gd name="T20" fmla="*/ 27 w 36"/>
                <a:gd name="T21" fmla="*/ 15 h 59"/>
                <a:gd name="T22" fmla="*/ 3 w 36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9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2" y="2"/>
                    <a:pt x="0" y="3"/>
                  </a:cubicBezTo>
                  <a:cubicBezTo>
                    <a:pt x="7" y="5"/>
                    <a:pt x="11" y="12"/>
                    <a:pt x="12" y="14"/>
                  </a:cubicBezTo>
                  <a:cubicBezTo>
                    <a:pt x="15" y="15"/>
                    <a:pt x="19" y="19"/>
                    <a:pt x="21" y="25"/>
                  </a:cubicBezTo>
                  <a:cubicBezTo>
                    <a:pt x="23" y="31"/>
                    <a:pt x="22" y="36"/>
                    <a:pt x="19" y="43"/>
                  </a:cubicBezTo>
                  <a:cubicBezTo>
                    <a:pt x="19" y="49"/>
                    <a:pt x="23" y="55"/>
                    <a:pt x="30" y="55"/>
                  </a:cubicBezTo>
                  <a:cubicBezTo>
                    <a:pt x="23" y="56"/>
                    <a:pt x="19" y="52"/>
                    <a:pt x="18" y="46"/>
                  </a:cubicBezTo>
                  <a:cubicBezTo>
                    <a:pt x="16" y="51"/>
                    <a:pt x="19" y="56"/>
                    <a:pt x="23" y="58"/>
                  </a:cubicBezTo>
                  <a:cubicBezTo>
                    <a:pt x="28" y="59"/>
                    <a:pt x="33" y="59"/>
                    <a:pt x="36" y="55"/>
                  </a:cubicBezTo>
                  <a:cubicBezTo>
                    <a:pt x="18" y="52"/>
                    <a:pt x="34" y="29"/>
                    <a:pt x="27" y="15"/>
                  </a:cubicBezTo>
                  <a:cubicBezTo>
                    <a:pt x="23" y="9"/>
                    <a:pt x="16" y="2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1" name="Freeform 1558"/>
            <p:cNvSpPr>
              <a:spLocks/>
            </p:cNvSpPr>
            <p:nvPr userDrawn="1"/>
          </p:nvSpPr>
          <p:spPr bwMode="auto">
            <a:xfrm>
              <a:off x="361" y="360"/>
              <a:ext cx="15" cy="9"/>
            </a:xfrm>
            <a:custGeom>
              <a:avLst/>
              <a:gdLst>
                <a:gd name="T0" fmla="*/ 7 w 34"/>
                <a:gd name="T1" fmla="*/ 0 h 20"/>
                <a:gd name="T2" fmla="*/ 7 w 34"/>
                <a:gd name="T3" fmla="*/ 0 h 20"/>
                <a:gd name="T4" fmla="*/ 6 w 34"/>
                <a:gd name="T5" fmla="*/ 4 h 20"/>
                <a:gd name="T6" fmla="*/ 18 w 34"/>
                <a:gd name="T7" fmla="*/ 13 h 20"/>
                <a:gd name="T8" fmla="*/ 3 w 34"/>
                <a:gd name="T9" fmla="*/ 7 h 20"/>
                <a:gd name="T10" fmla="*/ 0 w 34"/>
                <a:gd name="T11" fmla="*/ 10 h 20"/>
                <a:gd name="T12" fmla="*/ 34 w 34"/>
                <a:gd name="T13" fmla="*/ 20 h 20"/>
                <a:gd name="T14" fmla="*/ 7 w 34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7" y="0"/>
                  </a:moveTo>
                  <a:lnTo>
                    <a:pt x="7" y="0"/>
                  </a:lnTo>
                  <a:cubicBezTo>
                    <a:pt x="7" y="1"/>
                    <a:pt x="6" y="2"/>
                    <a:pt x="6" y="4"/>
                  </a:cubicBezTo>
                  <a:cubicBezTo>
                    <a:pt x="9" y="6"/>
                    <a:pt x="14" y="10"/>
                    <a:pt x="18" y="13"/>
                  </a:cubicBezTo>
                  <a:cubicBezTo>
                    <a:pt x="13" y="11"/>
                    <a:pt x="8" y="8"/>
                    <a:pt x="3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4" y="19"/>
                    <a:pt x="27" y="20"/>
                    <a:pt x="34" y="20"/>
                  </a:cubicBezTo>
                  <a:cubicBezTo>
                    <a:pt x="28" y="11"/>
                    <a:pt x="14" y="3"/>
                    <a:pt x="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2" name="Freeform 1559"/>
            <p:cNvSpPr>
              <a:spLocks/>
            </p:cNvSpPr>
            <p:nvPr userDrawn="1"/>
          </p:nvSpPr>
          <p:spPr bwMode="auto">
            <a:xfrm>
              <a:off x="364" y="348"/>
              <a:ext cx="16" cy="16"/>
            </a:xfrm>
            <a:custGeom>
              <a:avLst/>
              <a:gdLst>
                <a:gd name="T0" fmla="*/ 1 w 35"/>
                <a:gd name="T1" fmla="*/ 0 h 35"/>
                <a:gd name="T2" fmla="*/ 1 w 35"/>
                <a:gd name="T3" fmla="*/ 0 h 35"/>
                <a:gd name="T4" fmla="*/ 1 w 35"/>
                <a:gd name="T5" fmla="*/ 7 h 35"/>
                <a:gd name="T6" fmla="*/ 9 w 35"/>
                <a:gd name="T7" fmla="*/ 19 h 35"/>
                <a:gd name="T8" fmla="*/ 1 w 35"/>
                <a:gd name="T9" fmla="*/ 11 h 35"/>
                <a:gd name="T10" fmla="*/ 0 w 35"/>
                <a:gd name="T11" fmla="*/ 25 h 35"/>
                <a:gd name="T12" fmla="*/ 7 w 35"/>
                <a:gd name="T13" fmla="*/ 29 h 35"/>
                <a:gd name="T14" fmla="*/ 35 w 35"/>
                <a:gd name="T15" fmla="*/ 23 h 35"/>
                <a:gd name="T16" fmla="*/ 9 w 35"/>
                <a:gd name="T17" fmla="*/ 26 h 35"/>
                <a:gd name="T18" fmla="*/ 30 w 35"/>
                <a:gd name="T19" fmla="*/ 24 h 35"/>
                <a:gd name="T20" fmla="*/ 8 w 35"/>
                <a:gd name="T21" fmla="*/ 8 h 35"/>
                <a:gd name="T22" fmla="*/ 1 w 35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1" y="0"/>
                  </a:moveTo>
                  <a:lnTo>
                    <a:pt x="1" y="0"/>
                  </a:lnTo>
                  <a:lnTo>
                    <a:pt x="1" y="7"/>
                  </a:lnTo>
                  <a:cubicBezTo>
                    <a:pt x="2" y="12"/>
                    <a:pt x="7" y="17"/>
                    <a:pt x="9" y="19"/>
                  </a:cubicBezTo>
                  <a:cubicBezTo>
                    <a:pt x="6" y="18"/>
                    <a:pt x="2" y="13"/>
                    <a:pt x="1" y="11"/>
                  </a:cubicBezTo>
                  <a:cubicBezTo>
                    <a:pt x="1" y="18"/>
                    <a:pt x="1" y="21"/>
                    <a:pt x="0" y="25"/>
                  </a:cubicBezTo>
                  <a:cubicBezTo>
                    <a:pt x="1" y="26"/>
                    <a:pt x="5" y="28"/>
                    <a:pt x="7" y="29"/>
                  </a:cubicBezTo>
                  <a:cubicBezTo>
                    <a:pt x="20" y="35"/>
                    <a:pt x="32" y="30"/>
                    <a:pt x="35" y="23"/>
                  </a:cubicBezTo>
                  <a:cubicBezTo>
                    <a:pt x="30" y="27"/>
                    <a:pt x="19" y="32"/>
                    <a:pt x="9" y="26"/>
                  </a:cubicBezTo>
                  <a:cubicBezTo>
                    <a:pt x="17" y="29"/>
                    <a:pt x="25" y="28"/>
                    <a:pt x="30" y="24"/>
                  </a:cubicBezTo>
                  <a:cubicBezTo>
                    <a:pt x="23" y="24"/>
                    <a:pt x="11" y="21"/>
                    <a:pt x="8" y="8"/>
                  </a:cubicBezTo>
                  <a:cubicBezTo>
                    <a:pt x="6" y="6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3" name="Freeform 1560"/>
            <p:cNvSpPr>
              <a:spLocks/>
            </p:cNvSpPr>
            <p:nvPr userDrawn="1"/>
          </p:nvSpPr>
          <p:spPr bwMode="auto">
            <a:xfrm>
              <a:off x="365" y="332"/>
              <a:ext cx="6" cy="19"/>
            </a:xfrm>
            <a:custGeom>
              <a:avLst/>
              <a:gdLst>
                <a:gd name="T0" fmla="*/ 0 w 13"/>
                <a:gd name="T1" fmla="*/ 0 h 41"/>
                <a:gd name="T2" fmla="*/ 0 w 13"/>
                <a:gd name="T3" fmla="*/ 0 h 41"/>
                <a:gd name="T4" fmla="*/ 0 w 13"/>
                <a:gd name="T5" fmla="*/ 30 h 41"/>
                <a:gd name="T6" fmla="*/ 11 w 13"/>
                <a:gd name="T7" fmla="*/ 41 h 41"/>
                <a:gd name="T8" fmla="*/ 13 w 13"/>
                <a:gd name="T9" fmla="*/ 1 h 41"/>
                <a:gd name="T10" fmla="*/ 6 w 13"/>
                <a:gd name="T11" fmla="*/ 5 h 41"/>
                <a:gd name="T12" fmla="*/ 4 w 13"/>
                <a:gd name="T13" fmla="*/ 25 h 41"/>
                <a:gd name="T14" fmla="*/ 4 w 13"/>
                <a:gd name="T15" fmla="*/ 5 h 41"/>
                <a:gd name="T16" fmla="*/ 0 w 13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cubicBezTo>
                    <a:pt x="2" y="34"/>
                    <a:pt x="6" y="40"/>
                    <a:pt x="11" y="41"/>
                  </a:cubicBezTo>
                  <a:cubicBezTo>
                    <a:pt x="7" y="30"/>
                    <a:pt x="6" y="15"/>
                    <a:pt x="13" y="1"/>
                  </a:cubicBezTo>
                  <a:cubicBezTo>
                    <a:pt x="12" y="2"/>
                    <a:pt x="7" y="4"/>
                    <a:pt x="6" y="5"/>
                  </a:cubicBezTo>
                  <a:cubicBezTo>
                    <a:pt x="6" y="8"/>
                    <a:pt x="4" y="18"/>
                    <a:pt x="4" y="25"/>
                  </a:cubicBezTo>
                  <a:cubicBezTo>
                    <a:pt x="2" y="18"/>
                    <a:pt x="3" y="7"/>
                    <a:pt x="4" y="5"/>
                  </a:cubicBezTo>
                  <a:cubicBezTo>
                    <a:pt x="3" y="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4" name="Freeform 1561"/>
            <p:cNvSpPr>
              <a:spLocks/>
            </p:cNvSpPr>
            <p:nvPr userDrawn="1"/>
          </p:nvSpPr>
          <p:spPr bwMode="auto">
            <a:xfrm>
              <a:off x="383" y="331"/>
              <a:ext cx="11" cy="20"/>
            </a:xfrm>
            <a:custGeom>
              <a:avLst/>
              <a:gdLst>
                <a:gd name="T0" fmla="*/ 11 w 26"/>
                <a:gd name="T1" fmla="*/ 1 h 44"/>
                <a:gd name="T2" fmla="*/ 11 w 26"/>
                <a:gd name="T3" fmla="*/ 1 h 44"/>
                <a:gd name="T4" fmla="*/ 12 w 26"/>
                <a:gd name="T5" fmla="*/ 28 h 44"/>
                <a:gd name="T6" fmla="*/ 6 w 26"/>
                <a:gd name="T7" fmla="*/ 0 h 44"/>
                <a:gd name="T8" fmla="*/ 0 w 26"/>
                <a:gd name="T9" fmla="*/ 5 h 44"/>
                <a:gd name="T10" fmla="*/ 0 w 26"/>
                <a:gd name="T11" fmla="*/ 32 h 44"/>
                <a:gd name="T12" fmla="*/ 13 w 26"/>
                <a:gd name="T13" fmla="*/ 44 h 44"/>
                <a:gd name="T14" fmla="*/ 25 w 26"/>
                <a:gd name="T15" fmla="*/ 33 h 44"/>
                <a:gd name="T16" fmla="*/ 21 w 26"/>
                <a:gd name="T17" fmla="*/ 4 h 44"/>
                <a:gd name="T18" fmla="*/ 11 w 26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4">
                  <a:moveTo>
                    <a:pt x="11" y="1"/>
                  </a:moveTo>
                  <a:lnTo>
                    <a:pt x="11" y="1"/>
                  </a:lnTo>
                  <a:cubicBezTo>
                    <a:pt x="11" y="6"/>
                    <a:pt x="13" y="20"/>
                    <a:pt x="12" y="28"/>
                  </a:cubicBezTo>
                  <a:cubicBezTo>
                    <a:pt x="10" y="23"/>
                    <a:pt x="6" y="2"/>
                    <a:pt x="6" y="0"/>
                  </a:cubicBezTo>
                  <a:cubicBezTo>
                    <a:pt x="5" y="3"/>
                    <a:pt x="2" y="3"/>
                    <a:pt x="0" y="5"/>
                  </a:cubicBezTo>
                  <a:cubicBezTo>
                    <a:pt x="0" y="9"/>
                    <a:pt x="0" y="30"/>
                    <a:pt x="0" y="32"/>
                  </a:cubicBezTo>
                  <a:cubicBezTo>
                    <a:pt x="2" y="43"/>
                    <a:pt x="10" y="41"/>
                    <a:pt x="13" y="44"/>
                  </a:cubicBezTo>
                  <a:cubicBezTo>
                    <a:pt x="18" y="41"/>
                    <a:pt x="26" y="39"/>
                    <a:pt x="25" y="33"/>
                  </a:cubicBezTo>
                  <a:cubicBezTo>
                    <a:pt x="24" y="22"/>
                    <a:pt x="22" y="13"/>
                    <a:pt x="21" y="4"/>
                  </a:cubicBezTo>
                  <a:cubicBezTo>
                    <a:pt x="17" y="2"/>
                    <a:pt x="14" y="3"/>
                    <a:pt x="1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5" name="Freeform 1562"/>
            <p:cNvSpPr>
              <a:spLocks/>
            </p:cNvSpPr>
            <p:nvPr userDrawn="1"/>
          </p:nvSpPr>
          <p:spPr bwMode="auto">
            <a:xfrm>
              <a:off x="395" y="327"/>
              <a:ext cx="16" cy="26"/>
            </a:xfrm>
            <a:custGeom>
              <a:avLst/>
              <a:gdLst>
                <a:gd name="T0" fmla="*/ 9 w 37"/>
                <a:gd name="T1" fmla="*/ 0 h 57"/>
                <a:gd name="T2" fmla="*/ 9 w 37"/>
                <a:gd name="T3" fmla="*/ 0 h 57"/>
                <a:gd name="T4" fmla="*/ 19 w 37"/>
                <a:gd name="T5" fmla="*/ 36 h 57"/>
                <a:gd name="T6" fmla="*/ 4 w 37"/>
                <a:gd name="T7" fmla="*/ 1 h 57"/>
                <a:gd name="T8" fmla="*/ 0 w 37"/>
                <a:gd name="T9" fmla="*/ 8 h 57"/>
                <a:gd name="T10" fmla="*/ 12 w 37"/>
                <a:gd name="T11" fmla="*/ 50 h 57"/>
                <a:gd name="T12" fmla="*/ 27 w 37"/>
                <a:gd name="T13" fmla="*/ 57 h 57"/>
                <a:gd name="T14" fmla="*/ 35 w 37"/>
                <a:gd name="T15" fmla="*/ 43 h 57"/>
                <a:gd name="T16" fmla="*/ 16 w 37"/>
                <a:gd name="T17" fmla="*/ 1 h 57"/>
                <a:gd name="T18" fmla="*/ 9 w 37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7">
                  <a:moveTo>
                    <a:pt x="9" y="0"/>
                  </a:moveTo>
                  <a:lnTo>
                    <a:pt x="9" y="0"/>
                  </a:lnTo>
                  <a:cubicBezTo>
                    <a:pt x="11" y="8"/>
                    <a:pt x="18" y="32"/>
                    <a:pt x="19" y="36"/>
                  </a:cubicBezTo>
                  <a:cubicBezTo>
                    <a:pt x="15" y="29"/>
                    <a:pt x="7" y="8"/>
                    <a:pt x="4" y="1"/>
                  </a:cubicBezTo>
                  <a:cubicBezTo>
                    <a:pt x="3" y="4"/>
                    <a:pt x="1" y="6"/>
                    <a:pt x="0" y="8"/>
                  </a:cubicBezTo>
                  <a:cubicBezTo>
                    <a:pt x="2" y="19"/>
                    <a:pt x="11" y="46"/>
                    <a:pt x="12" y="50"/>
                  </a:cubicBezTo>
                  <a:cubicBezTo>
                    <a:pt x="14" y="56"/>
                    <a:pt x="23" y="54"/>
                    <a:pt x="27" y="57"/>
                  </a:cubicBezTo>
                  <a:cubicBezTo>
                    <a:pt x="29" y="54"/>
                    <a:pt x="37" y="50"/>
                    <a:pt x="35" y="43"/>
                  </a:cubicBezTo>
                  <a:cubicBezTo>
                    <a:pt x="32" y="34"/>
                    <a:pt x="21" y="9"/>
                    <a:pt x="16" y="1"/>
                  </a:cubicBezTo>
                  <a:cubicBezTo>
                    <a:pt x="15" y="1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6" name="Freeform 1563"/>
            <p:cNvSpPr>
              <a:spLocks/>
            </p:cNvSpPr>
            <p:nvPr userDrawn="1"/>
          </p:nvSpPr>
          <p:spPr bwMode="auto">
            <a:xfrm>
              <a:off x="405" y="320"/>
              <a:ext cx="21" cy="29"/>
            </a:xfrm>
            <a:custGeom>
              <a:avLst/>
              <a:gdLst>
                <a:gd name="T0" fmla="*/ 14 w 47"/>
                <a:gd name="T1" fmla="*/ 2 h 63"/>
                <a:gd name="T2" fmla="*/ 14 w 47"/>
                <a:gd name="T3" fmla="*/ 2 h 63"/>
                <a:gd name="T4" fmla="*/ 3 w 47"/>
                <a:gd name="T5" fmla="*/ 0 h 63"/>
                <a:gd name="T6" fmla="*/ 28 w 47"/>
                <a:gd name="T7" fmla="*/ 40 h 63"/>
                <a:gd name="T8" fmla="*/ 2 w 47"/>
                <a:gd name="T9" fmla="*/ 8 h 63"/>
                <a:gd name="T10" fmla="*/ 0 w 47"/>
                <a:gd name="T11" fmla="*/ 15 h 63"/>
                <a:gd name="T12" fmla="*/ 25 w 47"/>
                <a:gd name="T13" fmla="*/ 59 h 63"/>
                <a:gd name="T14" fmla="*/ 40 w 47"/>
                <a:gd name="T15" fmla="*/ 62 h 63"/>
                <a:gd name="T16" fmla="*/ 45 w 47"/>
                <a:gd name="T17" fmla="*/ 48 h 63"/>
                <a:gd name="T18" fmla="*/ 14 w 47"/>
                <a:gd name="T1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3">
                  <a:moveTo>
                    <a:pt x="14" y="2"/>
                  </a:moveTo>
                  <a:lnTo>
                    <a:pt x="14" y="2"/>
                  </a:lnTo>
                  <a:cubicBezTo>
                    <a:pt x="11" y="2"/>
                    <a:pt x="7" y="2"/>
                    <a:pt x="3" y="0"/>
                  </a:cubicBezTo>
                  <a:cubicBezTo>
                    <a:pt x="4" y="1"/>
                    <a:pt x="24" y="31"/>
                    <a:pt x="28" y="40"/>
                  </a:cubicBezTo>
                  <a:cubicBezTo>
                    <a:pt x="23" y="36"/>
                    <a:pt x="7" y="14"/>
                    <a:pt x="2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3" y="21"/>
                    <a:pt x="23" y="57"/>
                    <a:pt x="25" y="59"/>
                  </a:cubicBezTo>
                  <a:cubicBezTo>
                    <a:pt x="30" y="63"/>
                    <a:pt x="35" y="60"/>
                    <a:pt x="40" y="62"/>
                  </a:cubicBezTo>
                  <a:cubicBezTo>
                    <a:pt x="42" y="58"/>
                    <a:pt x="47" y="55"/>
                    <a:pt x="45" y="48"/>
                  </a:cubicBezTo>
                  <a:cubicBezTo>
                    <a:pt x="44" y="42"/>
                    <a:pt x="18" y="7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7" name="Freeform 1564"/>
            <p:cNvSpPr>
              <a:spLocks/>
            </p:cNvSpPr>
            <p:nvPr userDrawn="1"/>
          </p:nvSpPr>
          <p:spPr bwMode="auto">
            <a:xfrm>
              <a:off x="363" y="314"/>
              <a:ext cx="11" cy="19"/>
            </a:xfrm>
            <a:custGeom>
              <a:avLst/>
              <a:gdLst>
                <a:gd name="T0" fmla="*/ 1 w 24"/>
                <a:gd name="T1" fmla="*/ 30 h 43"/>
                <a:gd name="T2" fmla="*/ 1 w 24"/>
                <a:gd name="T3" fmla="*/ 30 h 43"/>
                <a:gd name="T4" fmla="*/ 9 w 24"/>
                <a:gd name="T5" fmla="*/ 43 h 43"/>
                <a:gd name="T6" fmla="*/ 21 w 24"/>
                <a:gd name="T7" fmla="*/ 35 h 43"/>
                <a:gd name="T8" fmla="*/ 24 w 24"/>
                <a:gd name="T9" fmla="*/ 4 h 43"/>
                <a:gd name="T10" fmla="*/ 19 w 24"/>
                <a:gd name="T11" fmla="*/ 6 h 43"/>
                <a:gd name="T12" fmla="*/ 11 w 24"/>
                <a:gd name="T13" fmla="*/ 27 h 43"/>
                <a:gd name="T14" fmla="*/ 14 w 24"/>
                <a:gd name="T15" fmla="*/ 4 h 43"/>
                <a:gd name="T16" fmla="*/ 10 w 24"/>
                <a:gd name="T17" fmla="*/ 0 h 43"/>
                <a:gd name="T18" fmla="*/ 1 w 24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3">
                  <a:moveTo>
                    <a:pt x="1" y="30"/>
                  </a:moveTo>
                  <a:lnTo>
                    <a:pt x="1" y="30"/>
                  </a:lnTo>
                  <a:cubicBezTo>
                    <a:pt x="0" y="37"/>
                    <a:pt x="6" y="38"/>
                    <a:pt x="9" y="43"/>
                  </a:cubicBezTo>
                  <a:cubicBezTo>
                    <a:pt x="13" y="40"/>
                    <a:pt x="21" y="39"/>
                    <a:pt x="21" y="35"/>
                  </a:cubicBezTo>
                  <a:cubicBezTo>
                    <a:pt x="22" y="29"/>
                    <a:pt x="24" y="11"/>
                    <a:pt x="24" y="4"/>
                  </a:cubicBezTo>
                  <a:cubicBezTo>
                    <a:pt x="22" y="5"/>
                    <a:pt x="20" y="5"/>
                    <a:pt x="19" y="6"/>
                  </a:cubicBezTo>
                  <a:cubicBezTo>
                    <a:pt x="17" y="11"/>
                    <a:pt x="13" y="23"/>
                    <a:pt x="11" y="27"/>
                  </a:cubicBezTo>
                  <a:cubicBezTo>
                    <a:pt x="12" y="21"/>
                    <a:pt x="14" y="4"/>
                    <a:pt x="14" y="4"/>
                  </a:cubicBezTo>
                  <a:cubicBezTo>
                    <a:pt x="14" y="4"/>
                    <a:pt x="11" y="1"/>
                    <a:pt x="10" y="0"/>
                  </a:cubicBezTo>
                  <a:cubicBezTo>
                    <a:pt x="7" y="8"/>
                    <a:pt x="4" y="19"/>
                    <a:pt x="1" y="3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8" name="Freeform 1565"/>
            <p:cNvSpPr>
              <a:spLocks/>
            </p:cNvSpPr>
            <p:nvPr userDrawn="1"/>
          </p:nvSpPr>
          <p:spPr bwMode="auto">
            <a:xfrm>
              <a:off x="375" y="313"/>
              <a:ext cx="10" cy="20"/>
            </a:xfrm>
            <a:custGeom>
              <a:avLst/>
              <a:gdLst>
                <a:gd name="T0" fmla="*/ 8 w 23"/>
                <a:gd name="T1" fmla="*/ 3 h 46"/>
                <a:gd name="T2" fmla="*/ 8 w 23"/>
                <a:gd name="T3" fmla="*/ 3 h 46"/>
                <a:gd name="T4" fmla="*/ 6 w 23"/>
                <a:gd name="T5" fmla="*/ 0 h 46"/>
                <a:gd name="T6" fmla="*/ 2 w 23"/>
                <a:gd name="T7" fmla="*/ 6 h 46"/>
                <a:gd name="T8" fmla="*/ 0 w 23"/>
                <a:gd name="T9" fmla="*/ 36 h 46"/>
                <a:gd name="T10" fmla="*/ 11 w 23"/>
                <a:gd name="T11" fmla="*/ 46 h 46"/>
                <a:gd name="T12" fmla="*/ 23 w 23"/>
                <a:gd name="T13" fmla="*/ 35 h 46"/>
                <a:gd name="T14" fmla="*/ 19 w 23"/>
                <a:gd name="T15" fmla="*/ 8 h 46"/>
                <a:gd name="T16" fmla="*/ 17 w 23"/>
                <a:gd name="T17" fmla="*/ 10 h 46"/>
                <a:gd name="T18" fmla="*/ 13 w 23"/>
                <a:gd name="T19" fmla="*/ 6 h 46"/>
                <a:gd name="T20" fmla="*/ 11 w 23"/>
                <a:gd name="T21" fmla="*/ 29 h 46"/>
                <a:gd name="T22" fmla="*/ 8 w 23"/>
                <a:gd name="T2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6">
                  <a:moveTo>
                    <a:pt x="8" y="3"/>
                  </a:moveTo>
                  <a:lnTo>
                    <a:pt x="8" y="3"/>
                  </a:lnTo>
                  <a:cubicBezTo>
                    <a:pt x="7" y="2"/>
                    <a:pt x="6" y="2"/>
                    <a:pt x="6" y="0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11"/>
                    <a:pt x="0" y="33"/>
                    <a:pt x="0" y="36"/>
                  </a:cubicBezTo>
                  <a:cubicBezTo>
                    <a:pt x="0" y="42"/>
                    <a:pt x="6" y="43"/>
                    <a:pt x="11" y="46"/>
                  </a:cubicBezTo>
                  <a:cubicBezTo>
                    <a:pt x="16" y="42"/>
                    <a:pt x="23" y="41"/>
                    <a:pt x="23" y="35"/>
                  </a:cubicBezTo>
                  <a:cubicBezTo>
                    <a:pt x="22" y="27"/>
                    <a:pt x="20" y="14"/>
                    <a:pt x="19" y="8"/>
                  </a:cubicBezTo>
                  <a:cubicBezTo>
                    <a:pt x="19" y="8"/>
                    <a:pt x="18" y="9"/>
                    <a:pt x="17" y="10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2" y="9"/>
                    <a:pt x="12" y="21"/>
                    <a:pt x="11" y="29"/>
                  </a:cubicBezTo>
                  <a:cubicBezTo>
                    <a:pt x="9" y="21"/>
                    <a:pt x="9" y="11"/>
                    <a:pt x="8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9" name="Freeform 1566"/>
            <p:cNvSpPr>
              <a:spLocks/>
            </p:cNvSpPr>
            <p:nvPr userDrawn="1"/>
          </p:nvSpPr>
          <p:spPr bwMode="auto">
            <a:xfrm>
              <a:off x="387" y="313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0 h 12"/>
                <a:gd name="T4" fmla="*/ 0 w 4"/>
                <a:gd name="T5" fmla="*/ 1 h 12"/>
                <a:gd name="T6" fmla="*/ 4 w 4"/>
                <a:gd name="T7" fmla="*/ 12 h 12"/>
                <a:gd name="T8" fmla="*/ 1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0" name="Freeform 1567"/>
            <p:cNvSpPr>
              <a:spLocks/>
            </p:cNvSpPr>
            <p:nvPr userDrawn="1"/>
          </p:nvSpPr>
          <p:spPr bwMode="auto">
            <a:xfrm>
              <a:off x="384" y="312"/>
              <a:ext cx="13" cy="19"/>
            </a:xfrm>
            <a:custGeom>
              <a:avLst/>
              <a:gdLst>
                <a:gd name="T0" fmla="*/ 8 w 29"/>
                <a:gd name="T1" fmla="*/ 0 h 42"/>
                <a:gd name="T2" fmla="*/ 8 w 29"/>
                <a:gd name="T3" fmla="*/ 0 h 42"/>
                <a:gd name="T4" fmla="*/ 13 w 29"/>
                <a:gd name="T5" fmla="*/ 24 h 42"/>
                <a:gd name="T6" fmla="*/ 4 w 29"/>
                <a:gd name="T7" fmla="*/ 4 h 42"/>
                <a:gd name="T8" fmla="*/ 0 w 29"/>
                <a:gd name="T9" fmla="*/ 7 h 42"/>
                <a:gd name="T10" fmla="*/ 5 w 29"/>
                <a:gd name="T11" fmla="*/ 35 h 42"/>
                <a:gd name="T12" fmla="*/ 19 w 29"/>
                <a:gd name="T13" fmla="*/ 42 h 42"/>
                <a:gd name="T14" fmla="*/ 25 w 29"/>
                <a:gd name="T15" fmla="*/ 25 h 42"/>
                <a:gd name="T16" fmla="*/ 15 w 29"/>
                <a:gd name="T17" fmla="*/ 3 h 42"/>
                <a:gd name="T18" fmla="*/ 8 w 29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2">
                  <a:moveTo>
                    <a:pt x="8" y="0"/>
                  </a:moveTo>
                  <a:lnTo>
                    <a:pt x="8" y="0"/>
                  </a:lnTo>
                  <a:cubicBezTo>
                    <a:pt x="10" y="7"/>
                    <a:pt x="13" y="19"/>
                    <a:pt x="13" y="24"/>
                  </a:cubicBezTo>
                  <a:cubicBezTo>
                    <a:pt x="10" y="18"/>
                    <a:pt x="6" y="9"/>
                    <a:pt x="4" y="4"/>
                  </a:cubicBezTo>
                  <a:lnTo>
                    <a:pt x="0" y="7"/>
                  </a:lnTo>
                  <a:cubicBezTo>
                    <a:pt x="1" y="14"/>
                    <a:pt x="4" y="31"/>
                    <a:pt x="5" y="35"/>
                  </a:cubicBezTo>
                  <a:cubicBezTo>
                    <a:pt x="7" y="41"/>
                    <a:pt x="14" y="40"/>
                    <a:pt x="19" y="42"/>
                  </a:cubicBezTo>
                  <a:cubicBezTo>
                    <a:pt x="22" y="37"/>
                    <a:pt x="29" y="34"/>
                    <a:pt x="25" y="25"/>
                  </a:cubicBezTo>
                  <a:cubicBezTo>
                    <a:pt x="23" y="20"/>
                    <a:pt x="16" y="6"/>
                    <a:pt x="15" y="3"/>
                  </a:cubicBezTo>
                  <a:cubicBezTo>
                    <a:pt x="13" y="2"/>
                    <a:pt x="11" y="3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1" name="Freeform 1568"/>
            <p:cNvSpPr>
              <a:spLocks/>
            </p:cNvSpPr>
            <p:nvPr userDrawn="1"/>
          </p:nvSpPr>
          <p:spPr bwMode="auto">
            <a:xfrm>
              <a:off x="365" y="311"/>
              <a:ext cx="2" cy="9"/>
            </a:xfrm>
            <a:custGeom>
              <a:avLst/>
              <a:gdLst>
                <a:gd name="T0" fmla="*/ 5 w 5"/>
                <a:gd name="T1" fmla="*/ 3 h 20"/>
                <a:gd name="T2" fmla="*/ 5 w 5"/>
                <a:gd name="T3" fmla="*/ 3 h 20"/>
                <a:gd name="T4" fmla="*/ 5 w 5"/>
                <a:gd name="T5" fmla="*/ 0 h 20"/>
                <a:gd name="T6" fmla="*/ 0 w 5"/>
                <a:gd name="T7" fmla="*/ 2 h 20"/>
                <a:gd name="T8" fmla="*/ 0 w 5"/>
                <a:gd name="T9" fmla="*/ 20 h 20"/>
                <a:gd name="T10" fmla="*/ 5 w 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3"/>
                  </a:moveTo>
                  <a:lnTo>
                    <a:pt x="5" y="3"/>
                  </a:lnTo>
                  <a:cubicBezTo>
                    <a:pt x="5" y="2"/>
                    <a:pt x="4" y="1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lnTo>
                    <a:pt x="0" y="2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2" name="Freeform 1569"/>
            <p:cNvSpPr>
              <a:spLocks/>
            </p:cNvSpPr>
            <p:nvPr userDrawn="1"/>
          </p:nvSpPr>
          <p:spPr bwMode="auto">
            <a:xfrm>
              <a:off x="392" y="309"/>
              <a:ext cx="14" cy="18"/>
            </a:xfrm>
            <a:custGeom>
              <a:avLst/>
              <a:gdLst>
                <a:gd name="T0" fmla="*/ 13 w 32"/>
                <a:gd name="T1" fmla="*/ 0 h 39"/>
                <a:gd name="T2" fmla="*/ 13 w 32"/>
                <a:gd name="T3" fmla="*/ 0 h 39"/>
                <a:gd name="T4" fmla="*/ 9 w 32"/>
                <a:gd name="T5" fmla="*/ 5 h 39"/>
                <a:gd name="T6" fmla="*/ 18 w 32"/>
                <a:gd name="T7" fmla="*/ 25 h 39"/>
                <a:gd name="T8" fmla="*/ 6 w 32"/>
                <a:gd name="T9" fmla="*/ 8 h 39"/>
                <a:gd name="T10" fmla="*/ 0 w 32"/>
                <a:gd name="T11" fmla="*/ 9 h 39"/>
                <a:gd name="T12" fmla="*/ 11 w 32"/>
                <a:gd name="T13" fmla="*/ 34 h 39"/>
                <a:gd name="T14" fmla="*/ 26 w 32"/>
                <a:gd name="T15" fmla="*/ 39 h 39"/>
                <a:gd name="T16" fmla="*/ 29 w 32"/>
                <a:gd name="T17" fmla="*/ 25 h 39"/>
                <a:gd name="T18" fmla="*/ 13 w 3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9">
                  <a:moveTo>
                    <a:pt x="13" y="0"/>
                  </a:moveTo>
                  <a:lnTo>
                    <a:pt x="13" y="0"/>
                  </a:lnTo>
                  <a:cubicBezTo>
                    <a:pt x="12" y="2"/>
                    <a:pt x="10" y="3"/>
                    <a:pt x="9" y="5"/>
                  </a:cubicBezTo>
                  <a:cubicBezTo>
                    <a:pt x="12" y="11"/>
                    <a:pt x="16" y="20"/>
                    <a:pt x="18" y="25"/>
                  </a:cubicBezTo>
                  <a:cubicBezTo>
                    <a:pt x="15" y="23"/>
                    <a:pt x="8" y="11"/>
                    <a:pt x="6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2" y="15"/>
                    <a:pt x="6" y="24"/>
                    <a:pt x="11" y="34"/>
                  </a:cubicBezTo>
                  <a:cubicBezTo>
                    <a:pt x="14" y="39"/>
                    <a:pt x="21" y="38"/>
                    <a:pt x="26" y="39"/>
                  </a:cubicBezTo>
                  <a:cubicBezTo>
                    <a:pt x="28" y="33"/>
                    <a:pt x="32" y="30"/>
                    <a:pt x="29" y="25"/>
                  </a:cubicBezTo>
                  <a:cubicBezTo>
                    <a:pt x="26" y="18"/>
                    <a:pt x="17" y="6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3" name="Freeform 1570"/>
            <p:cNvSpPr>
              <a:spLocks/>
            </p:cNvSpPr>
            <p:nvPr userDrawn="1"/>
          </p:nvSpPr>
          <p:spPr bwMode="auto">
            <a:xfrm>
              <a:off x="397" y="305"/>
              <a:ext cx="18" cy="15"/>
            </a:xfrm>
            <a:custGeom>
              <a:avLst/>
              <a:gdLst>
                <a:gd name="T0" fmla="*/ 14 w 40"/>
                <a:gd name="T1" fmla="*/ 0 h 33"/>
                <a:gd name="T2" fmla="*/ 14 w 40"/>
                <a:gd name="T3" fmla="*/ 0 h 33"/>
                <a:gd name="T4" fmla="*/ 10 w 40"/>
                <a:gd name="T5" fmla="*/ 2 h 33"/>
                <a:gd name="T6" fmla="*/ 24 w 40"/>
                <a:gd name="T7" fmla="*/ 19 h 33"/>
                <a:gd name="T8" fmla="*/ 5 w 40"/>
                <a:gd name="T9" fmla="*/ 3 h 33"/>
                <a:gd name="T10" fmla="*/ 0 w 40"/>
                <a:gd name="T11" fmla="*/ 1 h 33"/>
                <a:gd name="T12" fmla="*/ 1 w 40"/>
                <a:gd name="T13" fmla="*/ 6 h 33"/>
                <a:gd name="T14" fmla="*/ 18 w 40"/>
                <a:gd name="T15" fmla="*/ 28 h 33"/>
                <a:gd name="T16" fmla="*/ 35 w 40"/>
                <a:gd name="T17" fmla="*/ 33 h 33"/>
                <a:gd name="T18" fmla="*/ 35 w 40"/>
                <a:gd name="T19" fmla="*/ 15 h 33"/>
                <a:gd name="T20" fmla="*/ 14 w 4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3">
                  <a:moveTo>
                    <a:pt x="14" y="0"/>
                  </a:moveTo>
                  <a:lnTo>
                    <a:pt x="14" y="0"/>
                  </a:lnTo>
                  <a:cubicBezTo>
                    <a:pt x="12" y="1"/>
                    <a:pt x="11" y="1"/>
                    <a:pt x="10" y="2"/>
                  </a:cubicBezTo>
                  <a:cubicBezTo>
                    <a:pt x="15" y="6"/>
                    <a:pt x="19" y="13"/>
                    <a:pt x="24" y="19"/>
                  </a:cubicBezTo>
                  <a:cubicBezTo>
                    <a:pt x="19" y="15"/>
                    <a:pt x="6" y="4"/>
                    <a:pt x="5" y="3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4" y="11"/>
                    <a:pt x="14" y="24"/>
                    <a:pt x="18" y="28"/>
                  </a:cubicBezTo>
                  <a:cubicBezTo>
                    <a:pt x="22" y="32"/>
                    <a:pt x="28" y="32"/>
                    <a:pt x="35" y="33"/>
                  </a:cubicBezTo>
                  <a:cubicBezTo>
                    <a:pt x="37" y="26"/>
                    <a:pt x="40" y="20"/>
                    <a:pt x="35" y="15"/>
                  </a:cubicBezTo>
                  <a:cubicBezTo>
                    <a:pt x="32" y="1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4" name="Freeform 1571"/>
            <p:cNvSpPr>
              <a:spLocks/>
            </p:cNvSpPr>
            <p:nvPr userDrawn="1"/>
          </p:nvSpPr>
          <p:spPr bwMode="auto">
            <a:xfrm>
              <a:off x="405" y="299"/>
              <a:ext cx="18" cy="13"/>
            </a:xfrm>
            <a:custGeom>
              <a:avLst/>
              <a:gdLst>
                <a:gd name="T0" fmla="*/ 31 w 40"/>
                <a:gd name="T1" fmla="*/ 6 h 27"/>
                <a:gd name="T2" fmla="*/ 31 w 40"/>
                <a:gd name="T3" fmla="*/ 6 h 27"/>
                <a:gd name="T4" fmla="*/ 4 w 40"/>
                <a:gd name="T5" fmla="*/ 0 h 27"/>
                <a:gd name="T6" fmla="*/ 5 w 40"/>
                <a:gd name="T7" fmla="*/ 5 h 27"/>
                <a:gd name="T8" fmla="*/ 25 w 40"/>
                <a:gd name="T9" fmla="*/ 14 h 27"/>
                <a:gd name="T10" fmla="*/ 5 w 40"/>
                <a:gd name="T11" fmla="*/ 10 h 27"/>
                <a:gd name="T12" fmla="*/ 0 w 40"/>
                <a:gd name="T13" fmla="*/ 12 h 27"/>
                <a:gd name="T14" fmla="*/ 21 w 40"/>
                <a:gd name="T15" fmla="*/ 23 h 27"/>
                <a:gd name="T16" fmla="*/ 40 w 40"/>
                <a:gd name="T17" fmla="*/ 21 h 27"/>
                <a:gd name="T18" fmla="*/ 31 w 40"/>
                <a:gd name="T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7">
                  <a:moveTo>
                    <a:pt x="31" y="6"/>
                  </a:moveTo>
                  <a:lnTo>
                    <a:pt x="31" y="6"/>
                  </a:lnTo>
                  <a:cubicBezTo>
                    <a:pt x="28" y="5"/>
                    <a:pt x="4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ubicBezTo>
                    <a:pt x="12" y="8"/>
                    <a:pt x="19" y="12"/>
                    <a:pt x="25" y="14"/>
                  </a:cubicBezTo>
                  <a:cubicBezTo>
                    <a:pt x="17" y="14"/>
                    <a:pt x="6" y="10"/>
                    <a:pt x="5" y="10"/>
                  </a:cubicBezTo>
                  <a:cubicBezTo>
                    <a:pt x="3" y="10"/>
                    <a:pt x="0" y="12"/>
                    <a:pt x="0" y="12"/>
                  </a:cubicBezTo>
                  <a:cubicBezTo>
                    <a:pt x="5" y="14"/>
                    <a:pt x="13" y="20"/>
                    <a:pt x="21" y="23"/>
                  </a:cubicBezTo>
                  <a:cubicBezTo>
                    <a:pt x="28" y="27"/>
                    <a:pt x="37" y="23"/>
                    <a:pt x="40" y="21"/>
                  </a:cubicBezTo>
                  <a:cubicBezTo>
                    <a:pt x="40" y="15"/>
                    <a:pt x="38" y="8"/>
                    <a:pt x="3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5" name="Freeform 1572"/>
            <p:cNvSpPr>
              <a:spLocks/>
            </p:cNvSpPr>
            <p:nvPr userDrawn="1"/>
          </p:nvSpPr>
          <p:spPr bwMode="auto">
            <a:xfrm>
              <a:off x="429" y="298"/>
              <a:ext cx="10" cy="1"/>
            </a:xfrm>
            <a:custGeom>
              <a:avLst/>
              <a:gdLst>
                <a:gd name="T0" fmla="*/ 23 w 23"/>
                <a:gd name="T1" fmla="*/ 2 h 3"/>
                <a:gd name="T2" fmla="*/ 23 w 23"/>
                <a:gd name="T3" fmla="*/ 2 h 3"/>
                <a:gd name="T4" fmla="*/ 0 w 23"/>
                <a:gd name="T5" fmla="*/ 0 h 3"/>
                <a:gd name="T6" fmla="*/ 0 w 23"/>
                <a:gd name="T7" fmla="*/ 2 h 3"/>
                <a:gd name="T8" fmla="*/ 23 w 2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3" y="2"/>
                  </a:moveTo>
                  <a:lnTo>
                    <a:pt x="23" y="2"/>
                  </a:lnTo>
                  <a:cubicBezTo>
                    <a:pt x="12" y="0"/>
                    <a:pt x="4" y="0"/>
                    <a:pt x="0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7" y="3"/>
                    <a:pt x="12" y="2"/>
                    <a:pt x="23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6" name="Freeform 1573"/>
            <p:cNvSpPr>
              <a:spLocks/>
            </p:cNvSpPr>
            <p:nvPr userDrawn="1"/>
          </p:nvSpPr>
          <p:spPr bwMode="auto">
            <a:xfrm>
              <a:off x="424" y="293"/>
              <a:ext cx="38" cy="12"/>
            </a:xfrm>
            <a:custGeom>
              <a:avLst/>
              <a:gdLst>
                <a:gd name="T0" fmla="*/ 84 w 84"/>
                <a:gd name="T1" fmla="*/ 12 h 27"/>
                <a:gd name="T2" fmla="*/ 84 w 84"/>
                <a:gd name="T3" fmla="*/ 12 h 27"/>
                <a:gd name="T4" fmla="*/ 49 w 84"/>
                <a:gd name="T5" fmla="*/ 0 h 27"/>
                <a:gd name="T6" fmla="*/ 5 w 84"/>
                <a:gd name="T7" fmla="*/ 2 h 27"/>
                <a:gd name="T8" fmla="*/ 10 w 84"/>
                <a:gd name="T9" fmla="*/ 9 h 27"/>
                <a:gd name="T10" fmla="*/ 50 w 84"/>
                <a:gd name="T11" fmla="*/ 13 h 27"/>
                <a:gd name="T12" fmla="*/ 9 w 84"/>
                <a:gd name="T13" fmla="*/ 14 h 27"/>
                <a:gd name="T14" fmla="*/ 0 w 84"/>
                <a:gd name="T15" fmla="*/ 20 h 27"/>
                <a:gd name="T16" fmla="*/ 50 w 84"/>
                <a:gd name="T17" fmla="*/ 26 h 27"/>
                <a:gd name="T18" fmla="*/ 84 w 84"/>
                <a:gd name="T1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4" y="12"/>
                  </a:moveTo>
                  <a:lnTo>
                    <a:pt x="84" y="12"/>
                  </a:lnTo>
                  <a:cubicBezTo>
                    <a:pt x="77" y="5"/>
                    <a:pt x="64" y="0"/>
                    <a:pt x="49" y="0"/>
                  </a:cubicBezTo>
                  <a:cubicBezTo>
                    <a:pt x="34" y="1"/>
                    <a:pt x="20" y="1"/>
                    <a:pt x="5" y="2"/>
                  </a:cubicBezTo>
                  <a:cubicBezTo>
                    <a:pt x="7" y="4"/>
                    <a:pt x="9" y="7"/>
                    <a:pt x="10" y="9"/>
                  </a:cubicBezTo>
                  <a:cubicBezTo>
                    <a:pt x="24" y="10"/>
                    <a:pt x="34" y="10"/>
                    <a:pt x="50" y="13"/>
                  </a:cubicBezTo>
                  <a:cubicBezTo>
                    <a:pt x="36" y="15"/>
                    <a:pt x="13" y="15"/>
                    <a:pt x="9" y="14"/>
                  </a:cubicBezTo>
                  <a:cubicBezTo>
                    <a:pt x="7" y="17"/>
                    <a:pt x="4" y="19"/>
                    <a:pt x="0" y="20"/>
                  </a:cubicBezTo>
                  <a:cubicBezTo>
                    <a:pt x="21" y="23"/>
                    <a:pt x="36" y="25"/>
                    <a:pt x="50" y="26"/>
                  </a:cubicBezTo>
                  <a:cubicBezTo>
                    <a:pt x="66" y="27"/>
                    <a:pt x="77" y="23"/>
                    <a:pt x="84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7" name="Freeform 1574"/>
            <p:cNvSpPr>
              <a:spLocks/>
            </p:cNvSpPr>
            <p:nvPr userDrawn="1"/>
          </p:nvSpPr>
          <p:spPr bwMode="auto">
            <a:xfrm>
              <a:off x="405" y="292"/>
              <a:ext cx="22" cy="10"/>
            </a:xfrm>
            <a:custGeom>
              <a:avLst/>
              <a:gdLst>
                <a:gd name="T0" fmla="*/ 38 w 51"/>
                <a:gd name="T1" fmla="*/ 2 h 22"/>
                <a:gd name="T2" fmla="*/ 38 w 51"/>
                <a:gd name="T3" fmla="*/ 2 h 22"/>
                <a:gd name="T4" fmla="*/ 9 w 51"/>
                <a:gd name="T5" fmla="*/ 1 h 22"/>
                <a:gd name="T6" fmla="*/ 5 w 51"/>
                <a:gd name="T7" fmla="*/ 5 h 22"/>
                <a:gd name="T8" fmla="*/ 28 w 51"/>
                <a:gd name="T9" fmla="*/ 10 h 22"/>
                <a:gd name="T10" fmla="*/ 0 w 51"/>
                <a:gd name="T11" fmla="*/ 9 h 22"/>
                <a:gd name="T12" fmla="*/ 4 w 51"/>
                <a:gd name="T13" fmla="*/ 15 h 22"/>
                <a:gd name="T14" fmla="*/ 33 w 51"/>
                <a:gd name="T15" fmla="*/ 20 h 22"/>
                <a:gd name="T16" fmla="*/ 51 w 51"/>
                <a:gd name="T17" fmla="*/ 13 h 22"/>
                <a:gd name="T18" fmla="*/ 38 w 5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8" y="2"/>
                  </a:moveTo>
                  <a:lnTo>
                    <a:pt x="38" y="2"/>
                  </a:lnTo>
                  <a:cubicBezTo>
                    <a:pt x="31" y="1"/>
                    <a:pt x="15" y="0"/>
                    <a:pt x="9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10" y="7"/>
                    <a:pt x="21" y="8"/>
                    <a:pt x="28" y="10"/>
                  </a:cubicBezTo>
                  <a:cubicBezTo>
                    <a:pt x="21" y="11"/>
                    <a:pt x="7" y="9"/>
                    <a:pt x="0" y="9"/>
                  </a:cubicBezTo>
                  <a:cubicBezTo>
                    <a:pt x="2" y="11"/>
                    <a:pt x="3" y="13"/>
                    <a:pt x="4" y="15"/>
                  </a:cubicBezTo>
                  <a:cubicBezTo>
                    <a:pt x="10" y="17"/>
                    <a:pt x="33" y="20"/>
                    <a:pt x="33" y="20"/>
                  </a:cubicBezTo>
                  <a:cubicBezTo>
                    <a:pt x="44" y="22"/>
                    <a:pt x="48" y="18"/>
                    <a:pt x="51" y="13"/>
                  </a:cubicBezTo>
                  <a:cubicBezTo>
                    <a:pt x="49" y="7"/>
                    <a:pt x="44" y="2"/>
                    <a:pt x="38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8" name="Freeform 1575"/>
            <p:cNvSpPr>
              <a:spLocks/>
            </p:cNvSpPr>
            <p:nvPr userDrawn="1"/>
          </p:nvSpPr>
          <p:spPr bwMode="auto">
            <a:xfrm>
              <a:off x="298" y="287"/>
              <a:ext cx="66" cy="89"/>
            </a:xfrm>
            <a:custGeom>
              <a:avLst/>
              <a:gdLst>
                <a:gd name="T0" fmla="*/ 73 w 146"/>
                <a:gd name="T1" fmla="*/ 0 h 196"/>
                <a:gd name="T2" fmla="*/ 73 w 146"/>
                <a:gd name="T3" fmla="*/ 0 h 196"/>
                <a:gd name="T4" fmla="*/ 0 w 146"/>
                <a:gd name="T5" fmla="*/ 0 h 196"/>
                <a:gd name="T6" fmla="*/ 0 w 146"/>
                <a:gd name="T7" fmla="*/ 148 h 196"/>
                <a:gd name="T8" fmla="*/ 24 w 146"/>
                <a:gd name="T9" fmla="*/ 175 h 196"/>
                <a:gd name="T10" fmla="*/ 48 w 146"/>
                <a:gd name="T11" fmla="*/ 175 h 196"/>
                <a:gd name="T12" fmla="*/ 73 w 146"/>
                <a:gd name="T13" fmla="*/ 196 h 196"/>
                <a:gd name="T14" fmla="*/ 98 w 146"/>
                <a:gd name="T15" fmla="*/ 175 h 196"/>
                <a:gd name="T16" fmla="*/ 122 w 146"/>
                <a:gd name="T17" fmla="*/ 175 h 196"/>
                <a:gd name="T18" fmla="*/ 146 w 146"/>
                <a:gd name="T19" fmla="*/ 148 h 196"/>
                <a:gd name="T20" fmla="*/ 146 w 146"/>
                <a:gd name="T21" fmla="*/ 0 h 196"/>
                <a:gd name="T22" fmla="*/ 73 w 146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96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48"/>
                  </a:lnTo>
                  <a:cubicBezTo>
                    <a:pt x="0" y="166"/>
                    <a:pt x="8" y="175"/>
                    <a:pt x="24" y="175"/>
                  </a:cubicBezTo>
                  <a:lnTo>
                    <a:pt x="48" y="175"/>
                  </a:lnTo>
                  <a:cubicBezTo>
                    <a:pt x="61" y="175"/>
                    <a:pt x="69" y="184"/>
                    <a:pt x="73" y="196"/>
                  </a:cubicBezTo>
                  <a:cubicBezTo>
                    <a:pt x="76" y="184"/>
                    <a:pt x="85" y="175"/>
                    <a:pt x="98" y="175"/>
                  </a:cubicBezTo>
                  <a:lnTo>
                    <a:pt x="122" y="175"/>
                  </a:lnTo>
                  <a:cubicBezTo>
                    <a:pt x="138" y="175"/>
                    <a:pt x="146" y="166"/>
                    <a:pt x="146" y="148"/>
                  </a:cubicBezTo>
                  <a:lnTo>
                    <a:pt x="14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793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9" name="Freeform 1576"/>
            <p:cNvSpPr>
              <a:spLocks/>
            </p:cNvSpPr>
            <p:nvPr userDrawn="1"/>
          </p:nvSpPr>
          <p:spPr bwMode="auto">
            <a:xfrm>
              <a:off x="410" y="286"/>
              <a:ext cx="7" cy="2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1 h 3"/>
                <a:gd name="T6" fmla="*/ 2 w 15"/>
                <a:gd name="T7" fmla="*/ 3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cubicBezTo>
                    <a:pt x="10" y="0"/>
                    <a:pt x="5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7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0" name="Freeform 1577"/>
            <p:cNvSpPr>
              <a:spLocks/>
            </p:cNvSpPr>
            <p:nvPr userDrawn="1"/>
          </p:nvSpPr>
          <p:spPr bwMode="auto">
            <a:xfrm>
              <a:off x="431" y="286"/>
              <a:ext cx="9" cy="2"/>
            </a:xfrm>
            <a:custGeom>
              <a:avLst/>
              <a:gdLst>
                <a:gd name="T0" fmla="*/ 21 w 21"/>
                <a:gd name="T1" fmla="*/ 0 h 4"/>
                <a:gd name="T2" fmla="*/ 21 w 21"/>
                <a:gd name="T3" fmla="*/ 0 h 4"/>
                <a:gd name="T4" fmla="*/ 2 w 21"/>
                <a:gd name="T5" fmla="*/ 2 h 4"/>
                <a:gd name="T6" fmla="*/ 0 w 21"/>
                <a:gd name="T7" fmla="*/ 4 h 4"/>
                <a:gd name="T8" fmla="*/ 2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lnTo>
                    <a:pt x="21" y="0"/>
                  </a:lnTo>
                  <a:cubicBezTo>
                    <a:pt x="17" y="0"/>
                    <a:pt x="2" y="2"/>
                    <a:pt x="2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8" y="1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1" name="Freeform 1578"/>
            <p:cNvSpPr>
              <a:spLocks/>
            </p:cNvSpPr>
            <p:nvPr userDrawn="1"/>
          </p:nvSpPr>
          <p:spPr bwMode="auto">
            <a:xfrm>
              <a:off x="365" y="284"/>
              <a:ext cx="12" cy="11"/>
            </a:xfrm>
            <a:custGeom>
              <a:avLst/>
              <a:gdLst>
                <a:gd name="T0" fmla="*/ 20 w 27"/>
                <a:gd name="T1" fmla="*/ 0 h 24"/>
                <a:gd name="T2" fmla="*/ 20 w 27"/>
                <a:gd name="T3" fmla="*/ 0 h 24"/>
                <a:gd name="T4" fmla="*/ 0 w 27"/>
                <a:gd name="T5" fmla="*/ 3 h 24"/>
                <a:gd name="T6" fmla="*/ 0 w 27"/>
                <a:gd name="T7" fmla="*/ 22 h 24"/>
                <a:gd name="T8" fmla="*/ 20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0" y="0"/>
                  </a:moveTo>
                  <a:lnTo>
                    <a:pt x="20" y="0"/>
                  </a:lnTo>
                  <a:cubicBezTo>
                    <a:pt x="14" y="5"/>
                    <a:pt x="8" y="5"/>
                    <a:pt x="0" y="3"/>
                  </a:cubicBezTo>
                  <a:lnTo>
                    <a:pt x="0" y="22"/>
                  </a:lnTo>
                  <a:cubicBezTo>
                    <a:pt x="14" y="24"/>
                    <a:pt x="27" y="14"/>
                    <a:pt x="2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2" name="Freeform 1579"/>
            <p:cNvSpPr>
              <a:spLocks/>
            </p:cNvSpPr>
            <p:nvPr userDrawn="1"/>
          </p:nvSpPr>
          <p:spPr bwMode="auto">
            <a:xfrm>
              <a:off x="337" y="280"/>
              <a:ext cx="1" cy="5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1 h 11"/>
                <a:gd name="T6" fmla="*/ 4 w 4"/>
                <a:gd name="T7" fmla="*/ 11 h 11"/>
                <a:gd name="T8" fmla="*/ 0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cubicBezTo>
                    <a:pt x="0" y="3"/>
                    <a:pt x="0" y="7"/>
                    <a:pt x="0" y="11"/>
                  </a:cubicBezTo>
                  <a:lnTo>
                    <a:pt x="4" y="11"/>
                  </a:lnTo>
                  <a:cubicBezTo>
                    <a:pt x="3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3" name="Freeform 1580"/>
            <p:cNvSpPr>
              <a:spLocks/>
            </p:cNvSpPr>
            <p:nvPr userDrawn="1"/>
          </p:nvSpPr>
          <p:spPr bwMode="auto">
            <a:xfrm>
              <a:off x="407" y="280"/>
              <a:ext cx="23" cy="11"/>
            </a:xfrm>
            <a:custGeom>
              <a:avLst/>
              <a:gdLst>
                <a:gd name="T0" fmla="*/ 52 w 52"/>
                <a:gd name="T1" fmla="*/ 11 h 24"/>
                <a:gd name="T2" fmla="*/ 52 w 52"/>
                <a:gd name="T3" fmla="*/ 11 h 24"/>
                <a:gd name="T4" fmla="*/ 28 w 52"/>
                <a:gd name="T5" fmla="*/ 2 h 24"/>
                <a:gd name="T6" fmla="*/ 0 w 52"/>
                <a:gd name="T7" fmla="*/ 8 h 24"/>
                <a:gd name="T8" fmla="*/ 6 w 52"/>
                <a:gd name="T9" fmla="*/ 13 h 24"/>
                <a:gd name="T10" fmla="*/ 31 w 52"/>
                <a:gd name="T11" fmla="*/ 13 h 24"/>
                <a:gd name="T12" fmla="*/ 9 w 52"/>
                <a:gd name="T13" fmla="*/ 17 h 24"/>
                <a:gd name="T14" fmla="*/ 6 w 52"/>
                <a:gd name="T15" fmla="*/ 23 h 24"/>
                <a:gd name="T16" fmla="*/ 35 w 52"/>
                <a:gd name="T17" fmla="*/ 23 h 24"/>
                <a:gd name="T18" fmla="*/ 52 w 52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52" y="11"/>
                  </a:moveTo>
                  <a:lnTo>
                    <a:pt x="52" y="11"/>
                  </a:lnTo>
                  <a:cubicBezTo>
                    <a:pt x="48" y="2"/>
                    <a:pt x="39" y="0"/>
                    <a:pt x="28" y="2"/>
                  </a:cubicBezTo>
                  <a:cubicBezTo>
                    <a:pt x="18" y="5"/>
                    <a:pt x="10" y="6"/>
                    <a:pt x="0" y="8"/>
                  </a:cubicBezTo>
                  <a:cubicBezTo>
                    <a:pt x="2" y="9"/>
                    <a:pt x="3" y="10"/>
                    <a:pt x="6" y="13"/>
                  </a:cubicBezTo>
                  <a:cubicBezTo>
                    <a:pt x="12" y="13"/>
                    <a:pt x="22" y="11"/>
                    <a:pt x="31" y="13"/>
                  </a:cubicBezTo>
                  <a:cubicBezTo>
                    <a:pt x="25" y="15"/>
                    <a:pt x="15" y="17"/>
                    <a:pt x="9" y="17"/>
                  </a:cubicBezTo>
                  <a:cubicBezTo>
                    <a:pt x="8" y="19"/>
                    <a:pt x="6" y="23"/>
                    <a:pt x="6" y="23"/>
                  </a:cubicBezTo>
                  <a:cubicBezTo>
                    <a:pt x="12" y="23"/>
                    <a:pt x="27" y="24"/>
                    <a:pt x="35" y="23"/>
                  </a:cubicBezTo>
                  <a:cubicBezTo>
                    <a:pt x="44" y="22"/>
                    <a:pt x="50" y="16"/>
                    <a:pt x="52" y="1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4" name="Freeform 1581"/>
            <p:cNvSpPr>
              <a:spLocks/>
            </p:cNvSpPr>
            <p:nvPr userDrawn="1"/>
          </p:nvSpPr>
          <p:spPr bwMode="auto">
            <a:xfrm>
              <a:off x="345" y="278"/>
              <a:ext cx="3" cy="7"/>
            </a:xfrm>
            <a:custGeom>
              <a:avLst/>
              <a:gdLst>
                <a:gd name="T0" fmla="*/ 0 w 6"/>
                <a:gd name="T1" fmla="*/ 0 h 16"/>
                <a:gd name="T2" fmla="*/ 0 w 6"/>
                <a:gd name="T3" fmla="*/ 0 h 16"/>
                <a:gd name="T4" fmla="*/ 1 w 6"/>
                <a:gd name="T5" fmla="*/ 16 h 16"/>
                <a:gd name="T6" fmla="*/ 6 w 6"/>
                <a:gd name="T7" fmla="*/ 16 h 16"/>
                <a:gd name="T8" fmla="*/ 0 w 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lnTo>
                    <a:pt x="0" y="0"/>
                  </a:lnTo>
                  <a:cubicBezTo>
                    <a:pt x="0" y="6"/>
                    <a:pt x="1" y="12"/>
                    <a:pt x="1" y="16"/>
                  </a:cubicBezTo>
                  <a:lnTo>
                    <a:pt x="6" y="16"/>
                  </a:lnTo>
                  <a:cubicBezTo>
                    <a:pt x="4" y="1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5" name="Freeform 1582"/>
            <p:cNvSpPr>
              <a:spLocks/>
            </p:cNvSpPr>
            <p:nvPr userDrawn="1"/>
          </p:nvSpPr>
          <p:spPr bwMode="auto">
            <a:xfrm>
              <a:off x="350" y="276"/>
              <a:ext cx="5" cy="9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0 h 20"/>
                <a:gd name="T4" fmla="*/ 5 w 11"/>
                <a:gd name="T5" fmla="*/ 20 h 20"/>
                <a:gd name="T6" fmla="*/ 1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0"/>
                  </a:lnTo>
                  <a:cubicBezTo>
                    <a:pt x="1" y="7"/>
                    <a:pt x="4" y="16"/>
                    <a:pt x="5" y="20"/>
                  </a:cubicBezTo>
                  <a:lnTo>
                    <a:pt x="11" y="20"/>
                  </a:lnTo>
                  <a:cubicBezTo>
                    <a:pt x="9" y="16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6" name="Freeform 1583"/>
            <p:cNvSpPr>
              <a:spLocks/>
            </p:cNvSpPr>
            <p:nvPr userDrawn="1"/>
          </p:nvSpPr>
          <p:spPr bwMode="auto">
            <a:xfrm>
              <a:off x="425" y="278"/>
              <a:ext cx="40" cy="14"/>
            </a:xfrm>
            <a:custGeom>
              <a:avLst/>
              <a:gdLst>
                <a:gd name="T0" fmla="*/ 89 w 89"/>
                <a:gd name="T1" fmla="*/ 6 h 32"/>
                <a:gd name="T2" fmla="*/ 89 w 89"/>
                <a:gd name="T3" fmla="*/ 6 h 32"/>
                <a:gd name="T4" fmla="*/ 47 w 89"/>
                <a:gd name="T5" fmla="*/ 4 h 32"/>
                <a:gd name="T6" fmla="*/ 13 w 89"/>
                <a:gd name="T7" fmla="*/ 12 h 32"/>
                <a:gd name="T8" fmla="*/ 16 w 89"/>
                <a:gd name="T9" fmla="*/ 17 h 32"/>
                <a:gd name="T10" fmla="*/ 16 w 89"/>
                <a:gd name="T11" fmla="*/ 19 h 32"/>
                <a:gd name="T12" fmla="*/ 56 w 89"/>
                <a:gd name="T13" fmla="*/ 15 h 32"/>
                <a:gd name="T14" fmla="*/ 12 w 89"/>
                <a:gd name="T15" fmla="*/ 24 h 32"/>
                <a:gd name="T16" fmla="*/ 0 w 89"/>
                <a:gd name="T17" fmla="*/ 31 h 32"/>
                <a:gd name="T18" fmla="*/ 52 w 89"/>
                <a:gd name="T19" fmla="*/ 30 h 32"/>
                <a:gd name="T20" fmla="*/ 89 w 89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32">
                  <a:moveTo>
                    <a:pt x="89" y="6"/>
                  </a:moveTo>
                  <a:lnTo>
                    <a:pt x="89" y="6"/>
                  </a:lnTo>
                  <a:cubicBezTo>
                    <a:pt x="78" y="0"/>
                    <a:pt x="59" y="1"/>
                    <a:pt x="47" y="4"/>
                  </a:cubicBezTo>
                  <a:cubicBezTo>
                    <a:pt x="38" y="6"/>
                    <a:pt x="20" y="10"/>
                    <a:pt x="13" y="12"/>
                  </a:cubicBezTo>
                  <a:cubicBezTo>
                    <a:pt x="15" y="13"/>
                    <a:pt x="16" y="15"/>
                    <a:pt x="16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42" y="14"/>
                    <a:pt x="56" y="15"/>
                  </a:cubicBezTo>
                  <a:cubicBezTo>
                    <a:pt x="42" y="20"/>
                    <a:pt x="13" y="24"/>
                    <a:pt x="12" y="24"/>
                  </a:cubicBezTo>
                  <a:cubicBezTo>
                    <a:pt x="8" y="28"/>
                    <a:pt x="4" y="30"/>
                    <a:pt x="0" y="31"/>
                  </a:cubicBezTo>
                  <a:cubicBezTo>
                    <a:pt x="3" y="32"/>
                    <a:pt x="43" y="31"/>
                    <a:pt x="52" y="30"/>
                  </a:cubicBezTo>
                  <a:cubicBezTo>
                    <a:pt x="65" y="28"/>
                    <a:pt x="85" y="20"/>
                    <a:pt x="89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7" name="Freeform 1584"/>
            <p:cNvSpPr>
              <a:spLocks/>
            </p:cNvSpPr>
            <p:nvPr userDrawn="1"/>
          </p:nvSpPr>
          <p:spPr bwMode="auto">
            <a:xfrm>
              <a:off x="341" y="277"/>
              <a:ext cx="4" cy="8"/>
            </a:xfrm>
            <a:custGeom>
              <a:avLst/>
              <a:gdLst>
                <a:gd name="T0" fmla="*/ 1 w 8"/>
                <a:gd name="T1" fmla="*/ 0 h 19"/>
                <a:gd name="T2" fmla="*/ 1 w 8"/>
                <a:gd name="T3" fmla="*/ 0 h 19"/>
                <a:gd name="T4" fmla="*/ 1 w 8"/>
                <a:gd name="T5" fmla="*/ 19 h 19"/>
                <a:gd name="T6" fmla="*/ 8 w 8"/>
                <a:gd name="T7" fmla="*/ 19 h 19"/>
                <a:gd name="T8" fmla="*/ 1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lnTo>
                    <a:pt x="1" y="0"/>
                  </a:lnTo>
                  <a:cubicBezTo>
                    <a:pt x="0" y="5"/>
                    <a:pt x="0" y="13"/>
                    <a:pt x="1" y="19"/>
                  </a:cubicBezTo>
                  <a:lnTo>
                    <a:pt x="8" y="19"/>
                  </a:lnTo>
                  <a:cubicBezTo>
                    <a:pt x="8" y="12"/>
                    <a:pt x="4" y="6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986" name="Group 1786"/>
          <p:cNvGrpSpPr>
            <a:grpSpLocks/>
          </p:cNvGrpSpPr>
          <p:nvPr/>
        </p:nvGrpSpPr>
        <p:grpSpPr bwMode="auto">
          <a:xfrm>
            <a:off x="525463" y="287340"/>
            <a:ext cx="212725" cy="417513"/>
            <a:chOff x="331" y="181"/>
            <a:chExt cx="134" cy="263"/>
          </a:xfrm>
        </p:grpSpPr>
        <p:sp>
          <p:nvSpPr>
            <p:cNvPr id="1158" name="Freeform 1586"/>
            <p:cNvSpPr>
              <a:spLocks/>
            </p:cNvSpPr>
            <p:nvPr userDrawn="1"/>
          </p:nvSpPr>
          <p:spPr bwMode="auto">
            <a:xfrm>
              <a:off x="331" y="276"/>
              <a:ext cx="4" cy="9"/>
            </a:xfrm>
            <a:custGeom>
              <a:avLst/>
              <a:gdLst>
                <a:gd name="T0" fmla="*/ 1 w 9"/>
                <a:gd name="T1" fmla="*/ 0 h 20"/>
                <a:gd name="T2" fmla="*/ 1 w 9"/>
                <a:gd name="T3" fmla="*/ 0 h 20"/>
                <a:gd name="T4" fmla="*/ 1 w 9"/>
                <a:gd name="T5" fmla="*/ 20 h 20"/>
                <a:gd name="T6" fmla="*/ 9 w 9"/>
                <a:gd name="T7" fmla="*/ 20 h 20"/>
                <a:gd name="T8" fmla="*/ 1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lnTo>
                    <a:pt x="1" y="0"/>
                  </a:lnTo>
                  <a:cubicBezTo>
                    <a:pt x="0" y="6"/>
                    <a:pt x="2" y="15"/>
                    <a:pt x="1" y="20"/>
                  </a:cubicBezTo>
                  <a:lnTo>
                    <a:pt x="9" y="20"/>
                  </a:lnTo>
                  <a:cubicBezTo>
                    <a:pt x="7" y="13"/>
                    <a:pt x="3" y="8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9" name="Freeform 1587"/>
            <p:cNvSpPr>
              <a:spLocks/>
            </p:cNvSpPr>
            <p:nvPr userDrawn="1"/>
          </p:nvSpPr>
          <p:spPr bwMode="auto">
            <a:xfrm>
              <a:off x="430" y="274"/>
              <a:ext cx="10" cy="4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0 h 9"/>
                <a:gd name="T4" fmla="*/ 1 w 23"/>
                <a:gd name="T5" fmla="*/ 6 h 9"/>
                <a:gd name="T6" fmla="*/ 0 w 23"/>
                <a:gd name="T7" fmla="*/ 9 h 9"/>
                <a:gd name="T8" fmla="*/ 23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0"/>
                  </a:lnTo>
                  <a:cubicBezTo>
                    <a:pt x="16" y="2"/>
                    <a:pt x="4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8"/>
                    <a:pt x="17" y="3"/>
                    <a:pt x="2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0" name="Freeform 1588"/>
            <p:cNvSpPr>
              <a:spLocks/>
            </p:cNvSpPr>
            <p:nvPr userDrawn="1"/>
          </p:nvSpPr>
          <p:spPr bwMode="auto">
            <a:xfrm>
              <a:off x="337" y="268"/>
              <a:ext cx="4" cy="17"/>
            </a:xfrm>
            <a:custGeom>
              <a:avLst/>
              <a:gdLst>
                <a:gd name="T0" fmla="*/ 5 w 11"/>
                <a:gd name="T1" fmla="*/ 0 h 38"/>
                <a:gd name="T2" fmla="*/ 5 w 11"/>
                <a:gd name="T3" fmla="*/ 0 h 38"/>
                <a:gd name="T4" fmla="*/ 1 w 11"/>
                <a:gd name="T5" fmla="*/ 24 h 38"/>
                <a:gd name="T6" fmla="*/ 6 w 11"/>
                <a:gd name="T7" fmla="*/ 38 h 38"/>
                <a:gd name="T8" fmla="*/ 10 w 11"/>
                <a:gd name="T9" fmla="*/ 38 h 38"/>
                <a:gd name="T10" fmla="*/ 11 w 11"/>
                <a:gd name="T11" fmla="*/ 17 h 38"/>
                <a:gd name="T12" fmla="*/ 9 w 11"/>
                <a:gd name="T13" fmla="*/ 6 h 38"/>
                <a:gd name="T14" fmla="*/ 7 w 11"/>
                <a:gd name="T15" fmla="*/ 25 h 38"/>
                <a:gd name="T16" fmla="*/ 5 w 1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0" y="18"/>
                    <a:pt x="1" y="24"/>
                  </a:cubicBezTo>
                  <a:cubicBezTo>
                    <a:pt x="3" y="29"/>
                    <a:pt x="4" y="34"/>
                    <a:pt x="6" y="38"/>
                  </a:cubicBezTo>
                  <a:lnTo>
                    <a:pt x="10" y="38"/>
                  </a:lnTo>
                  <a:cubicBezTo>
                    <a:pt x="10" y="33"/>
                    <a:pt x="10" y="24"/>
                    <a:pt x="11" y="17"/>
                  </a:cubicBezTo>
                  <a:cubicBezTo>
                    <a:pt x="10" y="13"/>
                    <a:pt x="10" y="9"/>
                    <a:pt x="9" y="6"/>
                  </a:cubicBezTo>
                  <a:cubicBezTo>
                    <a:pt x="7" y="13"/>
                    <a:pt x="7" y="16"/>
                    <a:pt x="7" y="25"/>
                  </a:cubicBezTo>
                  <a:cubicBezTo>
                    <a:pt x="6" y="16"/>
                    <a:pt x="5" y="7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1" name="Freeform 1589"/>
            <p:cNvSpPr>
              <a:spLocks/>
            </p:cNvSpPr>
            <p:nvPr userDrawn="1"/>
          </p:nvSpPr>
          <p:spPr bwMode="auto">
            <a:xfrm>
              <a:off x="345" y="269"/>
              <a:ext cx="6" cy="16"/>
            </a:xfrm>
            <a:custGeom>
              <a:avLst/>
              <a:gdLst>
                <a:gd name="T0" fmla="*/ 5 w 15"/>
                <a:gd name="T1" fmla="*/ 0 h 36"/>
                <a:gd name="T2" fmla="*/ 5 w 15"/>
                <a:gd name="T3" fmla="*/ 0 h 36"/>
                <a:gd name="T4" fmla="*/ 10 w 15"/>
                <a:gd name="T5" fmla="*/ 36 h 36"/>
                <a:gd name="T6" fmla="*/ 15 w 15"/>
                <a:gd name="T7" fmla="*/ 36 h 36"/>
                <a:gd name="T8" fmla="*/ 9 w 15"/>
                <a:gd name="T9" fmla="*/ 1 h 36"/>
                <a:gd name="T10" fmla="*/ 8 w 15"/>
                <a:gd name="T11" fmla="*/ 21 h 36"/>
                <a:gd name="T12" fmla="*/ 5 w 15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5" y="0"/>
                  </a:lnTo>
                  <a:cubicBezTo>
                    <a:pt x="0" y="20"/>
                    <a:pt x="4" y="27"/>
                    <a:pt x="10" y="36"/>
                  </a:cubicBezTo>
                  <a:lnTo>
                    <a:pt x="15" y="36"/>
                  </a:lnTo>
                  <a:cubicBezTo>
                    <a:pt x="12" y="30"/>
                    <a:pt x="9" y="12"/>
                    <a:pt x="9" y="1"/>
                  </a:cubicBezTo>
                  <a:cubicBezTo>
                    <a:pt x="9" y="2"/>
                    <a:pt x="8" y="13"/>
                    <a:pt x="8" y="21"/>
                  </a:cubicBezTo>
                  <a:cubicBezTo>
                    <a:pt x="6" y="13"/>
                    <a:pt x="5" y="8"/>
                    <a:pt x="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2" name="Freeform 1590"/>
            <p:cNvSpPr>
              <a:spLocks/>
            </p:cNvSpPr>
            <p:nvPr userDrawn="1"/>
          </p:nvSpPr>
          <p:spPr bwMode="auto">
            <a:xfrm>
              <a:off x="354" y="267"/>
              <a:ext cx="13" cy="14"/>
            </a:xfrm>
            <a:custGeom>
              <a:avLst/>
              <a:gdLst>
                <a:gd name="T0" fmla="*/ 0 w 29"/>
                <a:gd name="T1" fmla="*/ 0 h 31"/>
                <a:gd name="T2" fmla="*/ 0 w 29"/>
                <a:gd name="T3" fmla="*/ 0 h 31"/>
                <a:gd name="T4" fmla="*/ 12 w 29"/>
                <a:gd name="T5" fmla="*/ 23 h 31"/>
                <a:gd name="T6" fmla="*/ 1 w 29"/>
                <a:gd name="T7" fmla="*/ 13 h 31"/>
                <a:gd name="T8" fmla="*/ 4 w 29"/>
                <a:gd name="T9" fmla="*/ 24 h 31"/>
                <a:gd name="T10" fmla="*/ 29 w 29"/>
                <a:gd name="T11" fmla="*/ 20 h 31"/>
                <a:gd name="T12" fmla="*/ 0 w 2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0"/>
                  </a:moveTo>
                  <a:lnTo>
                    <a:pt x="0" y="0"/>
                  </a:lnTo>
                  <a:cubicBezTo>
                    <a:pt x="0" y="10"/>
                    <a:pt x="5" y="20"/>
                    <a:pt x="12" y="23"/>
                  </a:cubicBezTo>
                  <a:cubicBezTo>
                    <a:pt x="5" y="21"/>
                    <a:pt x="1" y="13"/>
                    <a:pt x="1" y="13"/>
                  </a:cubicBezTo>
                  <a:cubicBezTo>
                    <a:pt x="2" y="15"/>
                    <a:pt x="3" y="21"/>
                    <a:pt x="4" y="24"/>
                  </a:cubicBezTo>
                  <a:cubicBezTo>
                    <a:pt x="12" y="31"/>
                    <a:pt x="26" y="29"/>
                    <a:pt x="29" y="20"/>
                  </a:cubicBezTo>
                  <a:cubicBezTo>
                    <a:pt x="14" y="26"/>
                    <a:pt x="4" y="15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3" name="Freeform 1591"/>
            <p:cNvSpPr>
              <a:spLocks/>
            </p:cNvSpPr>
            <p:nvPr userDrawn="1"/>
          </p:nvSpPr>
          <p:spPr bwMode="auto">
            <a:xfrm>
              <a:off x="405" y="268"/>
              <a:ext cx="26" cy="15"/>
            </a:xfrm>
            <a:custGeom>
              <a:avLst/>
              <a:gdLst>
                <a:gd name="T0" fmla="*/ 59 w 59"/>
                <a:gd name="T1" fmla="*/ 7 h 34"/>
                <a:gd name="T2" fmla="*/ 59 w 59"/>
                <a:gd name="T3" fmla="*/ 7 h 34"/>
                <a:gd name="T4" fmla="*/ 34 w 59"/>
                <a:gd name="T5" fmla="*/ 4 h 34"/>
                <a:gd name="T6" fmla="*/ 12 w 59"/>
                <a:gd name="T7" fmla="*/ 15 h 34"/>
                <a:gd name="T8" fmla="*/ 10 w 59"/>
                <a:gd name="T9" fmla="*/ 21 h 34"/>
                <a:gd name="T10" fmla="*/ 34 w 59"/>
                <a:gd name="T11" fmla="*/ 15 h 34"/>
                <a:gd name="T12" fmla="*/ 8 w 59"/>
                <a:gd name="T13" fmla="*/ 25 h 34"/>
                <a:gd name="T14" fmla="*/ 0 w 59"/>
                <a:gd name="T15" fmla="*/ 34 h 34"/>
                <a:gd name="T16" fmla="*/ 45 w 59"/>
                <a:gd name="T17" fmla="*/ 24 h 34"/>
                <a:gd name="T18" fmla="*/ 59 w 59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4">
                  <a:moveTo>
                    <a:pt x="59" y="7"/>
                  </a:moveTo>
                  <a:lnTo>
                    <a:pt x="59" y="7"/>
                  </a:lnTo>
                  <a:cubicBezTo>
                    <a:pt x="52" y="2"/>
                    <a:pt x="43" y="0"/>
                    <a:pt x="34" y="4"/>
                  </a:cubicBezTo>
                  <a:cubicBezTo>
                    <a:pt x="32" y="5"/>
                    <a:pt x="18" y="12"/>
                    <a:pt x="12" y="15"/>
                  </a:cubicBezTo>
                  <a:cubicBezTo>
                    <a:pt x="11" y="17"/>
                    <a:pt x="11" y="20"/>
                    <a:pt x="10" y="21"/>
                  </a:cubicBezTo>
                  <a:cubicBezTo>
                    <a:pt x="16" y="19"/>
                    <a:pt x="25" y="16"/>
                    <a:pt x="34" y="15"/>
                  </a:cubicBezTo>
                  <a:cubicBezTo>
                    <a:pt x="25" y="21"/>
                    <a:pt x="13" y="24"/>
                    <a:pt x="8" y="25"/>
                  </a:cubicBezTo>
                  <a:cubicBezTo>
                    <a:pt x="7" y="28"/>
                    <a:pt x="4" y="31"/>
                    <a:pt x="0" y="34"/>
                  </a:cubicBezTo>
                  <a:cubicBezTo>
                    <a:pt x="14" y="31"/>
                    <a:pt x="33" y="29"/>
                    <a:pt x="45" y="24"/>
                  </a:cubicBezTo>
                  <a:cubicBezTo>
                    <a:pt x="49" y="22"/>
                    <a:pt x="58" y="15"/>
                    <a:pt x="59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4" name="Freeform 1592"/>
            <p:cNvSpPr>
              <a:spLocks/>
            </p:cNvSpPr>
            <p:nvPr userDrawn="1"/>
          </p:nvSpPr>
          <p:spPr bwMode="auto">
            <a:xfrm>
              <a:off x="406" y="268"/>
              <a:ext cx="6" cy="3"/>
            </a:xfrm>
            <a:custGeom>
              <a:avLst/>
              <a:gdLst>
                <a:gd name="T0" fmla="*/ 14 w 14"/>
                <a:gd name="T1" fmla="*/ 0 h 8"/>
                <a:gd name="T2" fmla="*/ 14 w 14"/>
                <a:gd name="T3" fmla="*/ 0 h 8"/>
                <a:gd name="T4" fmla="*/ 0 w 14"/>
                <a:gd name="T5" fmla="*/ 8 h 8"/>
                <a:gd name="T6" fmla="*/ 2 w 14"/>
                <a:gd name="T7" fmla="*/ 8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lnTo>
                    <a:pt x="14" y="0"/>
                  </a:lnTo>
                  <a:cubicBezTo>
                    <a:pt x="9" y="2"/>
                    <a:pt x="4" y="6"/>
                    <a:pt x="0" y="8"/>
                  </a:cubicBezTo>
                  <a:lnTo>
                    <a:pt x="2" y="8"/>
                  </a:lnTo>
                  <a:cubicBezTo>
                    <a:pt x="6" y="6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5" name="Freeform 1593"/>
            <p:cNvSpPr>
              <a:spLocks/>
            </p:cNvSpPr>
            <p:nvPr userDrawn="1"/>
          </p:nvSpPr>
          <p:spPr bwMode="auto">
            <a:xfrm>
              <a:off x="348" y="263"/>
              <a:ext cx="17" cy="22"/>
            </a:xfrm>
            <a:custGeom>
              <a:avLst/>
              <a:gdLst>
                <a:gd name="T0" fmla="*/ 3 w 37"/>
                <a:gd name="T1" fmla="*/ 0 h 50"/>
                <a:gd name="T2" fmla="*/ 3 w 37"/>
                <a:gd name="T3" fmla="*/ 0 h 50"/>
                <a:gd name="T4" fmla="*/ 18 w 37"/>
                <a:gd name="T5" fmla="*/ 50 h 50"/>
                <a:gd name="T6" fmla="*/ 37 w 37"/>
                <a:gd name="T7" fmla="*/ 50 h 50"/>
                <a:gd name="T8" fmla="*/ 34 w 37"/>
                <a:gd name="T9" fmla="*/ 49 h 50"/>
                <a:gd name="T10" fmla="*/ 5 w 37"/>
                <a:gd name="T11" fmla="*/ 0 h 50"/>
                <a:gd name="T12" fmla="*/ 6 w 37"/>
                <a:gd name="T13" fmla="*/ 19 h 50"/>
                <a:gd name="T14" fmla="*/ 3 w 3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0">
                  <a:moveTo>
                    <a:pt x="3" y="0"/>
                  </a:moveTo>
                  <a:lnTo>
                    <a:pt x="3" y="0"/>
                  </a:lnTo>
                  <a:cubicBezTo>
                    <a:pt x="0" y="21"/>
                    <a:pt x="5" y="38"/>
                    <a:pt x="18" y="50"/>
                  </a:cubicBezTo>
                  <a:lnTo>
                    <a:pt x="37" y="50"/>
                  </a:lnTo>
                  <a:lnTo>
                    <a:pt x="34" y="49"/>
                  </a:lnTo>
                  <a:cubicBezTo>
                    <a:pt x="15" y="42"/>
                    <a:pt x="8" y="25"/>
                    <a:pt x="5" y="0"/>
                  </a:cubicBezTo>
                  <a:cubicBezTo>
                    <a:pt x="4" y="5"/>
                    <a:pt x="4" y="14"/>
                    <a:pt x="6" y="19"/>
                  </a:cubicBezTo>
                  <a:cubicBezTo>
                    <a:pt x="3" y="13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6" name="Freeform 1594"/>
            <p:cNvSpPr>
              <a:spLocks/>
            </p:cNvSpPr>
            <p:nvPr userDrawn="1"/>
          </p:nvSpPr>
          <p:spPr bwMode="auto">
            <a:xfrm>
              <a:off x="426" y="261"/>
              <a:ext cx="39" cy="21"/>
            </a:xfrm>
            <a:custGeom>
              <a:avLst/>
              <a:gdLst>
                <a:gd name="T0" fmla="*/ 87 w 87"/>
                <a:gd name="T1" fmla="*/ 3 h 45"/>
                <a:gd name="T2" fmla="*/ 87 w 87"/>
                <a:gd name="T3" fmla="*/ 3 h 45"/>
                <a:gd name="T4" fmla="*/ 47 w 87"/>
                <a:gd name="T5" fmla="*/ 8 h 45"/>
                <a:gd name="T6" fmla="*/ 15 w 87"/>
                <a:gd name="T7" fmla="*/ 23 h 45"/>
                <a:gd name="T8" fmla="*/ 11 w 87"/>
                <a:gd name="T9" fmla="*/ 31 h 45"/>
                <a:gd name="T10" fmla="*/ 59 w 87"/>
                <a:gd name="T11" fmla="*/ 17 h 45"/>
                <a:gd name="T12" fmla="*/ 4 w 87"/>
                <a:gd name="T13" fmla="*/ 38 h 45"/>
                <a:gd name="T14" fmla="*/ 0 w 87"/>
                <a:gd name="T15" fmla="*/ 42 h 45"/>
                <a:gd name="T16" fmla="*/ 8 w 87"/>
                <a:gd name="T17" fmla="*/ 45 h 45"/>
                <a:gd name="T18" fmla="*/ 44 w 87"/>
                <a:gd name="T19" fmla="*/ 37 h 45"/>
                <a:gd name="T20" fmla="*/ 87 w 87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5">
                  <a:moveTo>
                    <a:pt x="87" y="3"/>
                  </a:moveTo>
                  <a:lnTo>
                    <a:pt x="87" y="3"/>
                  </a:lnTo>
                  <a:cubicBezTo>
                    <a:pt x="77" y="0"/>
                    <a:pt x="58" y="4"/>
                    <a:pt x="47" y="8"/>
                  </a:cubicBezTo>
                  <a:cubicBezTo>
                    <a:pt x="41" y="11"/>
                    <a:pt x="21" y="19"/>
                    <a:pt x="15" y="23"/>
                  </a:cubicBezTo>
                  <a:cubicBezTo>
                    <a:pt x="14" y="26"/>
                    <a:pt x="13" y="28"/>
                    <a:pt x="11" y="31"/>
                  </a:cubicBezTo>
                  <a:cubicBezTo>
                    <a:pt x="20" y="28"/>
                    <a:pt x="38" y="21"/>
                    <a:pt x="59" y="17"/>
                  </a:cubicBezTo>
                  <a:cubicBezTo>
                    <a:pt x="44" y="24"/>
                    <a:pt x="19" y="33"/>
                    <a:pt x="4" y="38"/>
                  </a:cubicBezTo>
                  <a:cubicBezTo>
                    <a:pt x="4" y="39"/>
                    <a:pt x="2" y="41"/>
                    <a:pt x="0" y="42"/>
                  </a:cubicBezTo>
                  <a:cubicBezTo>
                    <a:pt x="3" y="42"/>
                    <a:pt x="5" y="44"/>
                    <a:pt x="8" y="45"/>
                  </a:cubicBezTo>
                  <a:cubicBezTo>
                    <a:pt x="12" y="45"/>
                    <a:pt x="38" y="39"/>
                    <a:pt x="44" y="37"/>
                  </a:cubicBezTo>
                  <a:cubicBezTo>
                    <a:pt x="64" y="31"/>
                    <a:pt x="85" y="18"/>
                    <a:pt x="87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7" name="Freeform 1595"/>
            <p:cNvSpPr>
              <a:spLocks/>
            </p:cNvSpPr>
            <p:nvPr userDrawn="1"/>
          </p:nvSpPr>
          <p:spPr bwMode="auto">
            <a:xfrm>
              <a:off x="427" y="260"/>
              <a:ext cx="13" cy="8"/>
            </a:xfrm>
            <a:custGeom>
              <a:avLst/>
              <a:gdLst>
                <a:gd name="T0" fmla="*/ 29 w 29"/>
                <a:gd name="T1" fmla="*/ 0 h 16"/>
                <a:gd name="T2" fmla="*/ 29 w 29"/>
                <a:gd name="T3" fmla="*/ 0 h 16"/>
                <a:gd name="T4" fmla="*/ 0 w 29"/>
                <a:gd name="T5" fmla="*/ 15 h 16"/>
                <a:gd name="T6" fmla="*/ 4 w 29"/>
                <a:gd name="T7" fmla="*/ 16 h 16"/>
                <a:gd name="T8" fmla="*/ 29 w 2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9" y="0"/>
                  </a:lnTo>
                  <a:cubicBezTo>
                    <a:pt x="20" y="5"/>
                    <a:pt x="3" y="14"/>
                    <a:pt x="0" y="15"/>
                  </a:cubicBezTo>
                  <a:cubicBezTo>
                    <a:pt x="2" y="15"/>
                    <a:pt x="2" y="15"/>
                    <a:pt x="4" y="16"/>
                  </a:cubicBezTo>
                  <a:cubicBezTo>
                    <a:pt x="5" y="16"/>
                    <a:pt x="22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8" name="Freeform 1596"/>
            <p:cNvSpPr>
              <a:spLocks/>
            </p:cNvSpPr>
            <p:nvPr userDrawn="1"/>
          </p:nvSpPr>
          <p:spPr bwMode="auto">
            <a:xfrm>
              <a:off x="341" y="257"/>
              <a:ext cx="5" cy="25"/>
            </a:xfrm>
            <a:custGeom>
              <a:avLst/>
              <a:gdLst>
                <a:gd name="T0" fmla="*/ 9 w 12"/>
                <a:gd name="T1" fmla="*/ 0 h 55"/>
                <a:gd name="T2" fmla="*/ 9 w 12"/>
                <a:gd name="T3" fmla="*/ 0 h 55"/>
                <a:gd name="T4" fmla="*/ 0 w 12"/>
                <a:gd name="T5" fmla="*/ 27 h 55"/>
                <a:gd name="T6" fmla="*/ 9 w 12"/>
                <a:gd name="T7" fmla="*/ 55 h 55"/>
                <a:gd name="T8" fmla="*/ 12 w 12"/>
                <a:gd name="T9" fmla="*/ 24 h 55"/>
                <a:gd name="T10" fmla="*/ 11 w 12"/>
                <a:gd name="T11" fmla="*/ 1 h 55"/>
                <a:gd name="T12" fmla="*/ 6 w 12"/>
                <a:gd name="T13" fmla="*/ 28 h 55"/>
                <a:gd name="T14" fmla="*/ 9 w 1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5">
                  <a:moveTo>
                    <a:pt x="9" y="0"/>
                  </a:moveTo>
                  <a:lnTo>
                    <a:pt x="9" y="0"/>
                  </a:lnTo>
                  <a:cubicBezTo>
                    <a:pt x="6" y="6"/>
                    <a:pt x="1" y="22"/>
                    <a:pt x="0" y="27"/>
                  </a:cubicBezTo>
                  <a:cubicBezTo>
                    <a:pt x="1" y="39"/>
                    <a:pt x="6" y="48"/>
                    <a:pt x="9" y="55"/>
                  </a:cubicBezTo>
                  <a:cubicBezTo>
                    <a:pt x="9" y="45"/>
                    <a:pt x="10" y="33"/>
                    <a:pt x="12" y="24"/>
                  </a:cubicBezTo>
                  <a:cubicBezTo>
                    <a:pt x="11" y="17"/>
                    <a:pt x="11" y="8"/>
                    <a:pt x="11" y="1"/>
                  </a:cubicBezTo>
                  <a:cubicBezTo>
                    <a:pt x="10" y="4"/>
                    <a:pt x="6" y="19"/>
                    <a:pt x="6" y="28"/>
                  </a:cubicBezTo>
                  <a:cubicBezTo>
                    <a:pt x="6" y="20"/>
                    <a:pt x="8" y="6"/>
                    <a:pt x="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9" name="Freeform 1597"/>
            <p:cNvSpPr>
              <a:spLocks/>
            </p:cNvSpPr>
            <p:nvPr userDrawn="1"/>
          </p:nvSpPr>
          <p:spPr bwMode="auto">
            <a:xfrm>
              <a:off x="333" y="257"/>
              <a:ext cx="6" cy="27"/>
            </a:xfrm>
            <a:custGeom>
              <a:avLst/>
              <a:gdLst>
                <a:gd name="T0" fmla="*/ 15 w 15"/>
                <a:gd name="T1" fmla="*/ 0 h 60"/>
                <a:gd name="T2" fmla="*/ 15 w 15"/>
                <a:gd name="T3" fmla="*/ 0 h 60"/>
                <a:gd name="T4" fmla="*/ 7 w 15"/>
                <a:gd name="T5" fmla="*/ 29 h 60"/>
                <a:gd name="T6" fmla="*/ 13 w 15"/>
                <a:gd name="T7" fmla="*/ 1 h 60"/>
                <a:gd name="T8" fmla="*/ 7 w 15"/>
                <a:gd name="T9" fmla="*/ 15 h 60"/>
                <a:gd name="T10" fmla="*/ 0 w 15"/>
                <a:gd name="T11" fmla="*/ 42 h 60"/>
                <a:gd name="T12" fmla="*/ 7 w 15"/>
                <a:gd name="T13" fmla="*/ 60 h 60"/>
                <a:gd name="T14" fmla="*/ 11 w 15"/>
                <a:gd name="T15" fmla="*/ 31 h 60"/>
                <a:gd name="T16" fmla="*/ 14 w 15"/>
                <a:gd name="T17" fmla="*/ 20 h 60"/>
                <a:gd name="T18" fmla="*/ 15 w 15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lnTo>
                    <a:pt x="15" y="0"/>
                  </a:lnTo>
                  <a:cubicBezTo>
                    <a:pt x="13" y="6"/>
                    <a:pt x="8" y="26"/>
                    <a:pt x="7" y="29"/>
                  </a:cubicBezTo>
                  <a:cubicBezTo>
                    <a:pt x="9" y="19"/>
                    <a:pt x="10" y="10"/>
                    <a:pt x="13" y="1"/>
                  </a:cubicBezTo>
                  <a:cubicBezTo>
                    <a:pt x="13" y="1"/>
                    <a:pt x="8" y="12"/>
                    <a:pt x="7" y="15"/>
                  </a:cubicBezTo>
                  <a:cubicBezTo>
                    <a:pt x="6" y="22"/>
                    <a:pt x="1" y="35"/>
                    <a:pt x="0" y="42"/>
                  </a:cubicBezTo>
                  <a:cubicBezTo>
                    <a:pt x="1" y="49"/>
                    <a:pt x="5" y="54"/>
                    <a:pt x="7" y="60"/>
                  </a:cubicBezTo>
                  <a:cubicBezTo>
                    <a:pt x="7" y="50"/>
                    <a:pt x="9" y="41"/>
                    <a:pt x="11" y="31"/>
                  </a:cubicBezTo>
                  <a:cubicBezTo>
                    <a:pt x="11" y="28"/>
                    <a:pt x="13" y="24"/>
                    <a:pt x="14" y="20"/>
                  </a:cubicBezTo>
                  <a:cubicBezTo>
                    <a:pt x="14" y="14"/>
                    <a:pt x="15" y="4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0" name="Freeform 1598"/>
            <p:cNvSpPr>
              <a:spLocks/>
            </p:cNvSpPr>
            <p:nvPr userDrawn="1"/>
          </p:nvSpPr>
          <p:spPr bwMode="auto">
            <a:xfrm>
              <a:off x="401" y="256"/>
              <a:ext cx="26" cy="18"/>
            </a:xfrm>
            <a:custGeom>
              <a:avLst/>
              <a:gdLst>
                <a:gd name="T0" fmla="*/ 58 w 59"/>
                <a:gd name="T1" fmla="*/ 0 h 39"/>
                <a:gd name="T2" fmla="*/ 58 w 59"/>
                <a:gd name="T3" fmla="*/ 0 h 39"/>
                <a:gd name="T4" fmla="*/ 0 w 59"/>
                <a:gd name="T5" fmla="*/ 34 h 39"/>
                <a:gd name="T6" fmla="*/ 7 w 59"/>
                <a:gd name="T7" fmla="*/ 34 h 39"/>
                <a:gd name="T8" fmla="*/ 36 w 59"/>
                <a:gd name="T9" fmla="*/ 18 h 39"/>
                <a:gd name="T10" fmla="*/ 14 w 59"/>
                <a:gd name="T11" fmla="*/ 35 h 39"/>
                <a:gd name="T12" fmla="*/ 20 w 59"/>
                <a:gd name="T13" fmla="*/ 39 h 39"/>
                <a:gd name="T14" fmla="*/ 46 w 59"/>
                <a:gd name="T15" fmla="*/ 26 h 39"/>
                <a:gd name="T16" fmla="*/ 58 w 5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lnTo>
                    <a:pt x="58" y="0"/>
                  </a:lnTo>
                  <a:cubicBezTo>
                    <a:pt x="31" y="2"/>
                    <a:pt x="18" y="22"/>
                    <a:pt x="0" y="34"/>
                  </a:cubicBezTo>
                  <a:cubicBezTo>
                    <a:pt x="2" y="34"/>
                    <a:pt x="5" y="34"/>
                    <a:pt x="7" y="34"/>
                  </a:cubicBezTo>
                  <a:cubicBezTo>
                    <a:pt x="10" y="33"/>
                    <a:pt x="25" y="22"/>
                    <a:pt x="36" y="18"/>
                  </a:cubicBezTo>
                  <a:cubicBezTo>
                    <a:pt x="31" y="25"/>
                    <a:pt x="21" y="29"/>
                    <a:pt x="14" y="35"/>
                  </a:cubicBezTo>
                  <a:cubicBezTo>
                    <a:pt x="16" y="36"/>
                    <a:pt x="18" y="37"/>
                    <a:pt x="20" y="39"/>
                  </a:cubicBezTo>
                  <a:cubicBezTo>
                    <a:pt x="24" y="37"/>
                    <a:pt x="40" y="28"/>
                    <a:pt x="46" y="26"/>
                  </a:cubicBezTo>
                  <a:cubicBezTo>
                    <a:pt x="53" y="18"/>
                    <a:pt x="59" y="8"/>
                    <a:pt x="5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1" name="Freeform 1599"/>
            <p:cNvSpPr>
              <a:spLocks/>
            </p:cNvSpPr>
            <p:nvPr userDrawn="1"/>
          </p:nvSpPr>
          <p:spPr bwMode="auto">
            <a:xfrm>
              <a:off x="408" y="255"/>
              <a:ext cx="4" cy="4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7 h 10"/>
                <a:gd name="T6" fmla="*/ 0 w 8"/>
                <a:gd name="T7" fmla="*/ 10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5" y="2"/>
                    <a:pt x="3" y="5"/>
                    <a:pt x="0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7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2" name="Freeform 1600"/>
            <p:cNvSpPr>
              <a:spLocks/>
            </p:cNvSpPr>
            <p:nvPr userDrawn="1"/>
          </p:nvSpPr>
          <p:spPr bwMode="auto">
            <a:xfrm>
              <a:off x="365" y="251"/>
              <a:ext cx="45" cy="64"/>
            </a:xfrm>
            <a:custGeom>
              <a:avLst/>
              <a:gdLst>
                <a:gd name="T0" fmla="*/ 88 w 100"/>
                <a:gd name="T1" fmla="*/ 95 h 142"/>
                <a:gd name="T2" fmla="*/ 88 w 100"/>
                <a:gd name="T3" fmla="*/ 95 h 142"/>
                <a:gd name="T4" fmla="*/ 100 w 100"/>
                <a:gd name="T5" fmla="*/ 82 h 142"/>
                <a:gd name="T6" fmla="*/ 85 w 100"/>
                <a:gd name="T7" fmla="*/ 74 h 142"/>
                <a:gd name="T8" fmla="*/ 70 w 100"/>
                <a:gd name="T9" fmla="*/ 78 h 142"/>
                <a:gd name="T10" fmla="*/ 69 w 100"/>
                <a:gd name="T11" fmla="*/ 76 h 142"/>
                <a:gd name="T12" fmla="*/ 98 w 100"/>
                <a:gd name="T13" fmla="*/ 51 h 142"/>
                <a:gd name="T14" fmla="*/ 64 w 100"/>
                <a:gd name="T15" fmla="*/ 61 h 142"/>
                <a:gd name="T16" fmla="*/ 63 w 100"/>
                <a:gd name="T17" fmla="*/ 60 h 142"/>
                <a:gd name="T18" fmla="*/ 87 w 100"/>
                <a:gd name="T19" fmla="*/ 36 h 142"/>
                <a:gd name="T20" fmla="*/ 92 w 100"/>
                <a:gd name="T21" fmla="*/ 0 h 142"/>
                <a:gd name="T22" fmla="*/ 45 w 100"/>
                <a:gd name="T23" fmla="*/ 52 h 142"/>
                <a:gd name="T24" fmla="*/ 58 w 100"/>
                <a:gd name="T25" fmla="*/ 83 h 142"/>
                <a:gd name="T26" fmla="*/ 38 w 100"/>
                <a:gd name="T27" fmla="*/ 110 h 142"/>
                <a:gd name="T28" fmla="*/ 7 w 100"/>
                <a:gd name="T29" fmla="*/ 98 h 142"/>
                <a:gd name="T30" fmla="*/ 0 w 100"/>
                <a:gd name="T31" fmla="*/ 98 h 142"/>
                <a:gd name="T32" fmla="*/ 0 w 100"/>
                <a:gd name="T33" fmla="*/ 110 h 142"/>
                <a:gd name="T34" fmla="*/ 2 w 100"/>
                <a:gd name="T35" fmla="*/ 112 h 142"/>
                <a:gd name="T36" fmla="*/ 0 w 100"/>
                <a:gd name="T37" fmla="*/ 120 h 142"/>
                <a:gd name="T38" fmla="*/ 0 w 100"/>
                <a:gd name="T39" fmla="*/ 129 h 142"/>
                <a:gd name="T40" fmla="*/ 4 w 100"/>
                <a:gd name="T41" fmla="*/ 126 h 142"/>
                <a:gd name="T42" fmla="*/ 0 w 100"/>
                <a:gd name="T43" fmla="*/ 131 h 142"/>
                <a:gd name="T44" fmla="*/ 0 w 100"/>
                <a:gd name="T45" fmla="*/ 133 h 142"/>
                <a:gd name="T46" fmla="*/ 4 w 100"/>
                <a:gd name="T47" fmla="*/ 131 h 142"/>
                <a:gd name="T48" fmla="*/ 9 w 100"/>
                <a:gd name="T49" fmla="*/ 115 h 142"/>
                <a:gd name="T50" fmla="*/ 11 w 100"/>
                <a:gd name="T51" fmla="*/ 116 h 142"/>
                <a:gd name="T52" fmla="*/ 7 w 100"/>
                <a:gd name="T53" fmla="*/ 130 h 142"/>
                <a:gd name="T54" fmla="*/ 14 w 100"/>
                <a:gd name="T55" fmla="*/ 142 h 142"/>
                <a:gd name="T56" fmla="*/ 27 w 100"/>
                <a:gd name="T57" fmla="*/ 134 h 142"/>
                <a:gd name="T58" fmla="*/ 29 w 100"/>
                <a:gd name="T59" fmla="*/ 120 h 142"/>
                <a:gd name="T60" fmla="*/ 30 w 100"/>
                <a:gd name="T61" fmla="*/ 120 h 142"/>
                <a:gd name="T62" fmla="*/ 29 w 100"/>
                <a:gd name="T63" fmla="*/ 133 h 142"/>
                <a:gd name="T64" fmla="*/ 39 w 100"/>
                <a:gd name="T65" fmla="*/ 142 h 142"/>
                <a:gd name="T66" fmla="*/ 49 w 100"/>
                <a:gd name="T67" fmla="*/ 132 h 142"/>
                <a:gd name="T68" fmla="*/ 45 w 100"/>
                <a:gd name="T69" fmla="*/ 119 h 142"/>
                <a:gd name="T70" fmla="*/ 46 w 100"/>
                <a:gd name="T71" fmla="*/ 118 h 142"/>
                <a:gd name="T72" fmla="*/ 52 w 100"/>
                <a:gd name="T73" fmla="*/ 133 h 142"/>
                <a:gd name="T74" fmla="*/ 67 w 100"/>
                <a:gd name="T75" fmla="*/ 134 h 142"/>
                <a:gd name="T76" fmla="*/ 71 w 100"/>
                <a:gd name="T77" fmla="*/ 121 h 142"/>
                <a:gd name="T78" fmla="*/ 62 w 100"/>
                <a:gd name="T79" fmla="*/ 111 h 142"/>
                <a:gd name="T80" fmla="*/ 64 w 100"/>
                <a:gd name="T81" fmla="*/ 110 h 142"/>
                <a:gd name="T82" fmla="*/ 75 w 100"/>
                <a:gd name="T83" fmla="*/ 120 h 142"/>
                <a:gd name="T84" fmla="*/ 92 w 100"/>
                <a:gd name="T85" fmla="*/ 116 h 142"/>
                <a:gd name="T86" fmla="*/ 86 w 100"/>
                <a:gd name="T87" fmla="*/ 100 h 142"/>
                <a:gd name="T88" fmla="*/ 73 w 100"/>
                <a:gd name="T89" fmla="*/ 97 h 142"/>
                <a:gd name="T90" fmla="*/ 73 w 100"/>
                <a:gd name="T91" fmla="*/ 95 h 142"/>
                <a:gd name="T92" fmla="*/ 88 w 100"/>
                <a:gd name="T93" fmla="*/ 9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142">
                  <a:moveTo>
                    <a:pt x="88" y="95"/>
                  </a:moveTo>
                  <a:lnTo>
                    <a:pt x="88" y="95"/>
                  </a:lnTo>
                  <a:cubicBezTo>
                    <a:pt x="96" y="94"/>
                    <a:pt x="98" y="86"/>
                    <a:pt x="100" y="82"/>
                  </a:cubicBezTo>
                  <a:cubicBezTo>
                    <a:pt x="98" y="80"/>
                    <a:pt x="92" y="72"/>
                    <a:pt x="85" y="74"/>
                  </a:cubicBezTo>
                  <a:cubicBezTo>
                    <a:pt x="80" y="75"/>
                    <a:pt x="75" y="76"/>
                    <a:pt x="70" y="78"/>
                  </a:cubicBezTo>
                  <a:cubicBezTo>
                    <a:pt x="70" y="77"/>
                    <a:pt x="69" y="77"/>
                    <a:pt x="69" y="76"/>
                  </a:cubicBezTo>
                  <a:cubicBezTo>
                    <a:pt x="86" y="72"/>
                    <a:pt x="98" y="65"/>
                    <a:pt x="98" y="51"/>
                  </a:cubicBezTo>
                  <a:cubicBezTo>
                    <a:pt x="86" y="42"/>
                    <a:pt x="73" y="50"/>
                    <a:pt x="64" y="61"/>
                  </a:cubicBezTo>
                  <a:lnTo>
                    <a:pt x="63" y="60"/>
                  </a:lnTo>
                  <a:cubicBezTo>
                    <a:pt x="69" y="49"/>
                    <a:pt x="79" y="44"/>
                    <a:pt x="87" y="36"/>
                  </a:cubicBezTo>
                  <a:cubicBezTo>
                    <a:pt x="94" y="28"/>
                    <a:pt x="96" y="12"/>
                    <a:pt x="92" y="0"/>
                  </a:cubicBezTo>
                  <a:cubicBezTo>
                    <a:pt x="77" y="19"/>
                    <a:pt x="52" y="37"/>
                    <a:pt x="45" y="52"/>
                  </a:cubicBezTo>
                  <a:cubicBezTo>
                    <a:pt x="38" y="68"/>
                    <a:pt x="55" y="72"/>
                    <a:pt x="58" y="83"/>
                  </a:cubicBezTo>
                  <a:cubicBezTo>
                    <a:pt x="62" y="96"/>
                    <a:pt x="53" y="105"/>
                    <a:pt x="38" y="110"/>
                  </a:cubicBezTo>
                  <a:cubicBezTo>
                    <a:pt x="26" y="114"/>
                    <a:pt x="12" y="110"/>
                    <a:pt x="7" y="98"/>
                  </a:cubicBezTo>
                  <a:cubicBezTo>
                    <a:pt x="4" y="98"/>
                    <a:pt x="3" y="99"/>
                    <a:pt x="0" y="98"/>
                  </a:cubicBezTo>
                  <a:lnTo>
                    <a:pt x="0" y="110"/>
                  </a:lnTo>
                  <a:cubicBezTo>
                    <a:pt x="3" y="111"/>
                    <a:pt x="1" y="110"/>
                    <a:pt x="2" y="112"/>
                  </a:cubicBezTo>
                  <a:cubicBezTo>
                    <a:pt x="1" y="115"/>
                    <a:pt x="0" y="118"/>
                    <a:pt x="0" y="120"/>
                  </a:cubicBezTo>
                  <a:lnTo>
                    <a:pt x="0" y="129"/>
                  </a:lnTo>
                  <a:cubicBezTo>
                    <a:pt x="2" y="129"/>
                    <a:pt x="3" y="129"/>
                    <a:pt x="4" y="126"/>
                  </a:cubicBezTo>
                  <a:cubicBezTo>
                    <a:pt x="4" y="129"/>
                    <a:pt x="2" y="130"/>
                    <a:pt x="0" y="131"/>
                  </a:cubicBezTo>
                  <a:lnTo>
                    <a:pt x="0" y="133"/>
                  </a:lnTo>
                  <a:cubicBezTo>
                    <a:pt x="1" y="133"/>
                    <a:pt x="4" y="132"/>
                    <a:pt x="4" y="131"/>
                  </a:cubicBezTo>
                  <a:cubicBezTo>
                    <a:pt x="6" y="127"/>
                    <a:pt x="8" y="119"/>
                    <a:pt x="9" y="115"/>
                  </a:cubicBezTo>
                  <a:cubicBezTo>
                    <a:pt x="10" y="114"/>
                    <a:pt x="12" y="114"/>
                    <a:pt x="11" y="116"/>
                  </a:cubicBezTo>
                  <a:cubicBezTo>
                    <a:pt x="10" y="118"/>
                    <a:pt x="7" y="128"/>
                    <a:pt x="7" y="130"/>
                  </a:cubicBezTo>
                  <a:cubicBezTo>
                    <a:pt x="5" y="137"/>
                    <a:pt x="11" y="138"/>
                    <a:pt x="14" y="142"/>
                  </a:cubicBezTo>
                  <a:cubicBezTo>
                    <a:pt x="19" y="139"/>
                    <a:pt x="25" y="141"/>
                    <a:pt x="27" y="134"/>
                  </a:cubicBezTo>
                  <a:cubicBezTo>
                    <a:pt x="28" y="129"/>
                    <a:pt x="28" y="125"/>
                    <a:pt x="29" y="120"/>
                  </a:cubicBezTo>
                  <a:cubicBezTo>
                    <a:pt x="29" y="119"/>
                    <a:pt x="31" y="119"/>
                    <a:pt x="30" y="120"/>
                  </a:cubicBezTo>
                  <a:cubicBezTo>
                    <a:pt x="30" y="125"/>
                    <a:pt x="29" y="132"/>
                    <a:pt x="29" y="133"/>
                  </a:cubicBezTo>
                  <a:cubicBezTo>
                    <a:pt x="29" y="139"/>
                    <a:pt x="36" y="139"/>
                    <a:pt x="39" y="142"/>
                  </a:cubicBezTo>
                  <a:cubicBezTo>
                    <a:pt x="43" y="139"/>
                    <a:pt x="50" y="138"/>
                    <a:pt x="49" y="132"/>
                  </a:cubicBezTo>
                  <a:cubicBezTo>
                    <a:pt x="48" y="130"/>
                    <a:pt x="46" y="122"/>
                    <a:pt x="45" y="119"/>
                  </a:cubicBezTo>
                  <a:cubicBezTo>
                    <a:pt x="45" y="118"/>
                    <a:pt x="46" y="118"/>
                    <a:pt x="46" y="118"/>
                  </a:cubicBezTo>
                  <a:cubicBezTo>
                    <a:pt x="48" y="122"/>
                    <a:pt x="50" y="129"/>
                    <a:pt x="52" y="133"/>
                  </a:cubicBezTo>
                  <a:cubicBezTo>
                    <a:pt x="55" y="138"/>
                    <a:pt x="61" y="134"/>
                    <a:pt x="67" y="134"/>
                  </a:cubicBezTo>
                  <a:cubicBezTo>
                    <a:pt x="68" y="130"/>
                    <a:pt x="74" y="126"/>
                    <a:pt x="71" y="121"/>
                  </a:cubicBezTo>
                  <a:cubicBezTo>
                    <a:pt x="70" y="119"/>
                    <a:pt x="63" y="111"/>
                    <a:pt x="62" y="111"/>
                  </a:cubicBezTo>
                  <a:cubicBezTo>
                    <a:pt x="62" y="110"/>
                    <a:pt x="63" y="109"/>
                    <a:pt x="64" y="110"/>
                  </a:cubicBezTo>
                  <a:cubicBezTo>
                    <a:pt x="66" y="111"/>
                    <a:pt x="69" y="115"/>
                    <a:pt x="75" y="120"/>
                  </a:cubicBezTo>
                  <a:cubicBezTo>
                    <a:pt x="79" y="124"/>
                    <a:pt x="90" y="116"/>
                    <a:pt x="92" y="116"/>
                  </a:cubicBezTo>
                  <a:cubicBezTo>
                    <a:pt x="91" y="111"/>
                    <a:pt x="92" y="103"/>
                    <a:pt x="86" y="100"/>
                  </a:cubicBezTo>
                  <a:cubicBezTo>
                    <a:pt x="82" y="98"/>
                    <a:pt x="75" y="97"/>
                    <a:pt x="73" y="97"/>
                  </a:cubicBezTo>
                  <a:cubicBezTo>
                    <a:pt x="72" y="96"/>
                    <a:pt x="73" y="95"/>
                    <a:pt x="73" y="95"/>
                  </a:cubicBezTo>
                  <a:cubicBezTo>
                    <a:pt x="78" y="96"/>
                    <a:pt x="83" y="96"/>
                    <a:pt x="88" y="9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3" name="Freeform 1601"/>
            <p:cNvSpPr>
              <a:spLocks/>
            </p:cNvSpPr>
            <p:nvPr userDrawn="1"/>
          </p:nvSpPr>
          <p:spPr bwMode="auto">
            <a:xfrm>
              <a:off x="428" y="248"/>
              <a:ext cx="10" cy="7"/>
            </a:xfrm>
            <a:custGeom>
              <a:avLst/>
              <a:gdLst>
                <a:gd name="T0" fmla="*/ 21 w 21"/>
                <a:gd name="T1" fmla="*/ 0 h 16"/>
                <a:gd name="T2" fmla="*/ 21 w 21"/>
                <a:gd name="T3" fmla="*/ 0 h 16"/>
                <a:gd name="T4" fmla="*/ 0 w 21"/>
                <a:gd name="T5" fmla="*/ 14 h 16"/>
                <a:gd name="T6" fmla="*/ 1 w 21"/>
                <a:gd name="T7" fmla="*/ 14 h 16"/>
                <a:gd name="T8" fmla="*/ 1 w 21"/>
                <a:gd name="T9" fmla="*/ 16 h 16"/>
                <a:gd name="T10" fmla="*/ 21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lnTo>
                    <a:pt x="21" y="0"/>
                  </a:lnTo>
                  <a:cubicBezTo>
                    <a:pt x="16" y="3"/>
                    <a:pt x="3" y="11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12"/>
                    <a:pt x="17" y="4"/>
                    <a:pt x="2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4" name="Freeform 1602"/>
            <p:cNvSpPr>
              <a:spLocks/>
            </p:cNvSpPr>
            <p:nvPr userDrawn="1"/>
          </p:nvSpPr>
          <p:spPr bwMode="auto">
            <a:xfrm>
              <a:off x="339" y="243"/>
              <a:ext cx="8" cy="31"/>
            </a:xfrm>
            <a:custGeom>
              <a:avLst/>
              <a:gdLst>
                <a:gd name="T0" fmla="*/ 15 w 18"/>
                <a:gd name="T1" fmla="*/ 0 h 68"/>
                <a:gd name="T2" fmla="*/ 15 w 18"/>
                <a:gd name="T3" fmla="*/ 0 h 68"/>
                <a:gd name="T4" fmla="*/ 8 w 18"/>
                <a:gd name="T5" fmla="*/ 14 h 68"/>
                <a:gd name="T6" fmla="*/ 1 w 18"/>
                <a:gd name="T7" fmla="*/ 68 h 68"/>
                <a:gd name="T8" fmla="*/ 18 w 18"/>
                <a:gd name="T9" fmla="*/ 16 h 68"/>
                <a:gd name="T10" fmla="*/ 4 w 18"/>
                <a:gd name="T11" fmla="*/ 42 h 68"/>
                <a:gd name="T12" fmla="*/ 15 w 1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8"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9" y="12"/>
                    <a:pt x="8" y="14"/>
                  </a:cubicBezTo>
                  <a:cubicBezTo>
                    <a:pt x="2" y="25"/>
                    <a:pt x="0" y="44"/>
                    <a:pt x="1" y="68"/>
                  </a:cubicBezTo>
                  <a:cubicBezTo>
                    <a:pt x="5" y="44"/>
                    <a:pt x="16" y="26"/>
                    <a:pt x="18" y="16"/>
                  </a:cubicBezTo>
                  <a:cubicBezTo>
                    <a:pt x="12" y="22"/>
                    <a:pt x="7" y="31"/>
                    <a:pt x="4" y="42"/>
                  </a:cubicBezTo>
                  <a:cubicBezTo>
                    <a:pt x="4" y="36"/>
                    <a:pt x="13" y="7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5" name="Freeform 1603"/>
            <p:cNvSpPr>
              <a:spLocks/>
            </p:cNvSpPr>
            <p:nvPr userDrawn="1"/>
          </p:nvSpPr>
          <p:spPr bwMode="auto">
            <a:xfrm>
              <a:off x="423" y="245"/>
              <a:ext cx="40" cy="25"/>
            </a:xfrm>
            <a:custGeom>
              <a:avLst/>
              <a:gdLst>
                <a:gd name="T0" fmla="*/ 87 w 88"/>
                <a:gd name="T1" fmla="*/ 1 h 55"/>
                <a:gd name="T2" fmla="*/ 87 w 88"/>
                <a:gd name="T3" fmla="*/ 1 h 55"/>
                <a:gd name="T4" fmla="*/ 43 w 88"/>
                <a:gd name="T5" fmla="*/ 15 h 55"/>
                <a:gd name="T6" fmla="*/ 9 w 88"/>
                <a:gd name="T7" fmla="*/ 37 h 55"/>
                <a:gd name="T8" fmla="*/ 0 w 88"/>
                <a:gd name="T9" fmla="*/ 49 h 55"/>
                <a:gd name="T10" fmla="*/ 6 w 88"/>
                <a:gd name="T11" fmla="*/ 49 h 55"/>
                <a:gd name="T12" fmla="*/ 56 w 88"/>
                <a:gd name="T13" fmla="*/ 23 h 55"/>
                <a:gd name="T14" fmla="*/ 14 w 88"/>
                <a:gd name="T15" fmla="*/ 51 h 55"/>
                <a:gd name="T16" fmla="*/ 20 w 88"/>
                <a:gd name="T17" fmla="*/ 55 h 55"/>
                <a:gd name="T18" fmla="*/ 61 w 88"/>
                <a:gd name="T19" fmla="*/ 37 h 55"/>
                <a:gd name="T20" fmla="*/ 87 w 88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87" y="1"/>
                  </a:moveTo>
                  <a:lnTo>
                    <a:pt x="87" y="1"/>
                  </a:lnTo>
                  <a:cubicBezTo>
                    <a:pt x="72" y="0"/>
                    <a:pt x="55" y="8"/>
                    <a:pt x="43" y="15"/>
                  </a:cubicBezTo>
                  <a:cubicBezTo>
                    <a:pt x="35" y="20"/>
                    <a:pt x="20" y="29"/>
                    <a:pt x="9" y="37"/>
                  </a:cubicBezTo>
                  <a:cubicBezTo>
                    <a:pt x="6" y="42"/>
                    <a:pt x="5" y="41"/>
                    <a:pt x="0" y="49"/>
                  </a:cubicBezTo>
                  <a:cubicBezTo>
                    <a:pt x="4" y="48"/>
                    <a:pt x="4" y="49"/>
                    <a:pt x="6" y="49"/>
                  </a:cubicBezTo>
                  <a:cubicBezTo>
                    <a:pt x="12" y="45"/>
                    <a:pt x="41" y="29"/>
                    <a:pt x="56" y="23"/>
                  </a:cubicBezTo>
                  <a:cubicBezTo>
                    <a:pt x="43" y="34"/>
                    <a:pt x="20" y="48"/>
                    <a:pt x="14" y="51"/>
                  </a:cubicBezTo>
                  <a:cubicBezTo>
                    <a:pt x="18" y="52"/>
                    <a:pt x="19" y="54"/>
                    <a:pt x="20" y="55"/>
                  </a:cubicBezTo>
                  <a:cubicBezTo>
                    <a:pt x="30" y="52"/>
                    <a:pt x="53" y="43"/>
                    <a:pt x="61" y="37"/>
                  </a:cubicBezTo>
                  <a:cubicBezTo>
                    <a:pt x="73" y="29"/>
                    <a:pt x="88" y="18"/>
                    <a:pt x="87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6" name="Freeform 1604"/>
            <p:cNvSpPr>
              <a:spLocks/>
            </p:cNvSpPr>
            <p:nvPr userDrawn="1"/>
          </p:nvSpPr>
          <p:spPr bwMode="auto">
            <a:xfrm>
              <a:off x="331" y="243"/>
              <a:ext cx="14" cy="32"/>
            </a:xfrm>
            <a:custGeom>
              <a:avLst/>
              <a:gdLst>
                <a:gd name="T0" fmla="*/ 32 w 32"/>
                <a:gd name="T1" fmla="*/ 0 h 72"/>
                <a:gd name="T2" fmla="*/ 32 w 32"/>
                <a:gd name="T3" fmla="*/ 0 h 72"/>
                <a:gd name="T4" fmla="*/ 4 w 32"/>
                <a:gd name="T5" fmla="*/ 38 h 72"/>
                <a:gd name="T6" fmla="*/ 2 w 32"/>
                <a:gd name="T7" fmla="*/ 72 h 72"/>
                <a:gd name="T8" fmla="*/ 32 w 3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32" y="0"/>
                  </a:lnTo>
                  <a:cubicBezTo>
                    <a:pt x="21" y="12"/>
                    <a:pt x="8" y="29"/>
                    <a:pt x="4" y="38"/>
                  </a:cubicBezTo>
                  <a:cubicBezTo>
                    <a:pt x="0" y="52"/>
                    <a:pt x="1" y="64"/>
                    <a:pt x="2" y="72"/>
                  </a:cubicBezTo>
                  <a:cubicBezTo>
                    <a:pt x="6" y="46"/>
                    <a:pt x="16" y="23"/>
                    <a:pt x="3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7" name="Freeform 1605"/>
            <p:cNvSpPr>
              <a:spLocks/>
            </p:cNvSpPr>
            <p:nvPr userDrawn="1"/>
          </p:nvSpPr>
          <p:spPr bwMode="auto">
            <a:xfrm>
              <a:off x="346" y="243"/>
              <a:ext cx="11" cy="33"/>
            </a:xfrm>
            <a:custGeom>
              <a:avLst/>
              <a:gdLst>
                <a:gd name="T0" fmla="*/ 14 w 24"/>
                <a:gd name="T1" fmla="*/ 0 h 74"/>
                <a:gd name="T2" fmla="*/ 14 w 24"/>
                <a:gd name="T3" fmla="*/ 0 h 74"/>
                <a:gd name="T4" fmla="*/ 2 w 24"/>
                <a:gd name="T5" fmla="*/ 16 h 74"/>
                <a:gd name="T6" fmla="*/ 3 w 24"/>
                <a:gd name="T7" fmla="*/ 69 h 74"/>
                <a:gd name="T8" fmla="*/ 11 w 24"/>
                <a:gd name="T9" fmla="*/ 29 h 74"/>
                <a:gd name="T10" fmla="*/ 19 w 24"/>
                <a:gd name="T11" fmla="*/ 74 h 74"/>
                <a:gd name="T12" fmla="*/ 18 w 24"/>
                <a:gd name="T13" fmla="*/ 20 h 74"/>
                <a:gd name="T14" fmla="*/ 24 w 24"/>
                <a:gd name="T15" fmla="*/ 8 h 74"/>
                <a:gd name="T16" fmla="*/ 5 w 24"/>
                <a:gd name="T17" fmla="*/ 30 h 74"/>
                <a:gd name="T18" fmla="*/ 14 w 24"/>
                <a:gd name="T1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4">
                  <a:moveTo>
                    <a:pt x="14" y="0"/>
                  </a:moveTo>
                  <a:lnTo>
                    <a:pt x="14" y="0"/>
                  </a:lnTo>
                  <a:cubicBezTo>
                    <a:pt x="11" y="4"/>
                    <a:pt x="3" y="11"/>
                    <a:pt x="2" y="16"/>
                  </a:cubicBezTo>
                  <a:cubicBezTo>
                    <a:pt x="0" y="30"/>
                    <a:pt x="0" y="56"/>
                    <a:pt x="3" y="69"/>
                  </a:cubicBezTo>
                  <a:cubicBezTo>
                    <a:pt x="4" y="56"/>
                    <a:pt x="5" y="37"/>
                    <a:pt x="11" y="29"/>
                  </a:cubicBezTo>
                  <a:cubicBezTo>
                    <a:pt x="8" y="43"/>
                    <a:pt x="11" y="58"/>
                    <a:pt x="19" y="74"/>
                  </a:cubicBezTo>
                  <a:cubicBezTo>
                    <a:pt x="14" y="60"/>
                    <a:pt x="13" y="34"/>
                    <a:pt x="18" y="20"/>
                  </a:cubicBezTo>
                  <a:cubicBezTo>
                    <a:pt x="19" y="16"/>
                    <a:pt x="22" y="11"/>
                    <a:pt x="24" y="8"/>
                  </a:cubicBezTo>
                  <a:cubicBezTo>
                    <a:pt x="18" y="11"/>
                    <a:pt x="7" y="23"/>
                    <a:pt x="5" y="30"/>
                  </a:cubicBezTo>
                  <a:cubicBezTo>
                    <a:pt x="7" y="18"/>
                    <a:pt x="10" y="10"/>
                    <a:pt x="14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8" name="Freeform 1606"/>
            <p:cNvSpPr>
              <a:spLocks/>
            </p:cNvSpPr>
            <p:nvPr userDrawn="1"/>
          </p:nvSpPr>
          <p:spPr bwMode="auto">
            <a:xfrm>
              <a:off x="372" y="241"/>
              <a:ext cx="15" cy="8"/>
            </a:xfrm>
            <a:custGeom>
              <a:avLst/>
              <a:gdLst>
                <a:gd name="T0" fmla="*/ 26 w 32"/>
                <a:gd name="T1" fmla="*/ 6 h 16"/>
                <a:gd name="T2" fmla="*/ 26 w 32"/>
                <a:gd name="T3" fmla="*/ 6 h 16"/>
                <a:gd name="T4" fmla="*/ 0 w 32"/>
                <a:gd name="T5" fmla="*/ 2 h 16"/>
                <a:gd name="T6" fmla="*/ 29 w 32"/>
                <a:gd name="T7" fmla="*/ 16 h 16"/>
                <a:gd name="T8" fmla="*/ 26 w 32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26" y="6"/>
                  </a:moveTo>
                  <a:lnTo>
                    <a:pt x="26" y="6"/>
                  </a:lnTo>
                  <a:cubicBezTo>
                    <a:pt x="19" y="1"/>
                    <a:pt x="12" y="0"/>
                    <a:pt x="0" y="2"/>
                  </a:cubicBezTo>
                  <a:cubicBezTo>
                    <a:pt x="9" y="2"/>
                    <a:pt x="25" y="0"/>
                    <a:pt x="29" y="16"/>
                  </a:cubicBezTo>
                  <a:cubicBezTo>
                    <a:pt x="32" y="13"/>
                    <a:pt x="30" y="8"/>
                    <a:pt x="26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9" name="Freeform 1607"/>
            <p:cNvSpPr>
              <a:spLocks/>
            </p:cNvSpPr>
            <p:nvPr userDrawn="1"/>
          </p:nvSpPr>
          <p:spPr bwMode="auto">
            <a:xfrm>
              <a:off x="377" y="238"/>
              <a:ext cx="26" cy="9"/>
            </a:xfrm>
            <a:custGeom>
              <a:avLst/>
              <a:gdLst>
                <a:gd name="T0" fmla="*/ 14 w 58"/>
                <a:gd name="T1" fmla="*/ 2 h 20"/>
                <a:gd name="T2" fmla="*/ 14 w 58"/>
                <a:gd name="T3" fmla="*/ 2 h 20"/>
                <a:gd name="T4" fmla="*/ 0 w 58"/>
                <a:gd name="T5" fmla="*/ 3 h 20"/>
                <a:gd name="T6" fmla="*/ 37 w 58"/>
                <a:gd name="T7" fmla="*/ 18 h 20"/>
                <a:gd name="T8" fmla="*/ 58 w 58"/>
                <a:gd name="T9" fmla="*/ 9 h 20"/>
                <a:gd name="T10" fmla="*/ 39 w 58"/>
                <a:gd name="T11" fmla="*/ 10 h 20"/>
                <a:gd name="T12" fmla="*/ 14 w 58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0">
                  <a:moveTo>
                    <a:pt x="14" y="2"/>
                  </a:moveTo>
                  <a:lnTo>
                    <a:pt x="14" y="2"/>
                  </a:lnTo>
                  <a:cubicBezTo>
                    <a:pt x="11" y="1"/>
                    <a:pt x="5" y="0"/>
                    <a:pt x="0" y="3"/>
                  </a:cubicBezTo>
                  <a:cubicBezTo>
                    <a:pt x="25" y="3"/>
                    <a:pt x="26" y="15"/>
                    <a:pt x="37" y="18"/>
                  </a:cubicBezTo>
                  <a:cubicBezTo>
                    <a:pt x="44" y="20"/>
                    <a:pt x="55" y="17"/>
                    <a:pt x="58" y="9"/>
                  </a:cubicBezTo>
                  <a:cubicBezTo>
                    <a:pt x="53" y="12"/>
                    <a:pt x="46" y="12"/>
                    <a:pt x="39" y="10"/>
                  </a:cubicBezTo>
                  <a:cubicBezTo>
                    <a:pt x="31" y="8"/>
                    <a:pt x="24" y="3"/>
                    <a:pt x="1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0" name="Freeform 1608"/>
            <p:cNvSpPr>
              <a:spLocks/>
            </p:cNvSpPr>
            <p:nvPr userDrawn="1"/>
          </p:nvSpPr>
          <p:spPr bwMode="auto">
            <a:xfrm>
              <a:off x="343" y="236"/>
              <a:ext cx="11" cy="19"/>
            </a:xfrm>
            <a:custGeom>
              <a:avLst/>
              <a:gdLst>
                <a:gd name="T0" fmla="*/ 25 w 25"/>
                <a:gd name="T1" fmla="*/ 0 h 42"/>
                <a:gd name="T2" fmla="*/ 25 w 25"/>
                <a:gd name="T3" fmla="*/ 0 h 42"/>
                <a:gd name="T4" fmla="*/ 11 w 25"/>
                <a:gd name="T5" fmla="*/ 20 h 42"/>
                <a:gd name="T6" fmla="*/ 24 w 25"/>
                <a:gd name="T7" fmla="*/ 0 h 42"/>
                <a:gd name="T8" fmla="*/ 11 w 25"/>
                <a:gd name="T9" fmla="*/ 9 h 42"/>
                <a:gd name="T10" fmla="*/ 0 w 25"/>
                <a:gd name="T11" fmla="*/ 42 h 42"/>
                <a:gd name="T12" fmla="*/ 22 w 25"/>
                <a:gd name="T13" fmla="*/ 13 h 42"/>
                <a:gd name="T14" fmla="*/ 25 w 2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5" y="0"/>
                  </a:moveTo>
                  <a:lnTo>
                    <a:pt x="25" y="0"/>
                  </a:lnTo>
                  <a:cubicBezTo>
                    <a:pt x="22" y="4"/>
                    <a:pt x="14" y="16"/>
                    <a:pt x="11" y="20"/>
                  </a:cubicBezTo>
                  <a:cubicBezTo>
                    <a:pt x="14" y="13"/>
                    <a:pt x="20" y="6"/>
                    <a:pt x="24" y="0"/>
                  </a:cubicBezTo>
                  <a:cubicBezTo>
                    <a:pt x="21" y="3"/>
                    <a:pt x="14" y="7"/>
                    <a:pt x="11" y="9"/>
                  </a:cubicBezTo>
                  <a:cubicBezTo>
                    <a:pt x="7" y="16"/>
                    <a:pt x="2" y="33"/>
                    <a:pt x="0" y="42"/>
                  </a:cubicBezTo>
                  <a:cubicBezTo>
                    <a:pt x="7" y="30"/>
                    <a:pt x="17" y="18"/>
                    <a:pt x="22" y="13"/>
                  </a:cubicBezTo>
                  <a:cubicBezTo>
                    <a:pt x="22" y="9"/>
                    <a:pt x="24" y="4"/>
                    <a:pt x="2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1" name="Freeform 1609"/>
            <p:cNvSpPr>
              <a:spLocks/>
            </p:cNvSpPr>
            <p:nvPr userDrawn="1"/>
          </p:nvSpPr>
          <p:spPr bwMode="auto">
            <a:xfrm>
              <a:off x="407" y="237"/>
              <a:ext cx="17" cy="28"/>
            </a:xfrm>
            <a:custGeom>
              <a:avLst/>
              <a:gdLst>
                <a:gd name="T0" fmla="*/ 30 w 38"/>
                <a:gd name="T1" fmla="*/ 0 h 62"/>
                <a:gd name="T2" fmla="*/ 30 w 38"/>
                <a:gd name="T3" fmla="*/ 0 h 62"/>
                <a:gd name="T4" fmla="*/ 3 w 38"/>
                <a:gd name="T5" fmla="*/ 34 h 62"/>
                <a:gd name="T6" fmla="*/ 4 w 38"/>
                <a:gd name="T7" fmla="*/ 44 h 62"/>
                <a:gd name="T8" fmla="*/ 19 w 38"/>
                <a:gd name="T9" fmla="*/ 28 h 62"/>
                <a:gd name="T10" fmla="*/ 3 w 38"/>
                <a:gd name="T11" fmla="*/ 51 h 62"/>
                <a:gd name="T12" fmla="*/ 0 w 38"/>
                <a:gd name="T13" fmla="*/ 62 h 62"/>
                <a:gd name="T14" fmla="*/ 23 w 38"/>
                <a:gd name="T15" fmla="*/ 42 h 62"/>
                <a:gd name="T16" fmla="*/ 30 w 3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2">
                  <a:moveTo>
                    <a:pt x="30" y="0"/>
                  </a:moveTo>
                  <a:lnTo>
                    <a:pt x="30" y="0"/>
                  </a:lnTo>
                  <a:cubicBezTo>
                    <a:pt x="24" y="14"/>
                    <a:pt x="10" y="28"/>
                    <a:pt x="3" y="34"/>
                  </a:cubicBezTo>
                  <a:cubicBezTo>
                    <a:pt x="3" y="38"/>
                    <a:pt x="4" y="41"/>
                    <a:pt x="4" y="44"/>
                  </a:cubicBezTo>
                  <a:cubicBezTo>
                    <a:pt x="5" y="42"/>
                    <a:pt x="12" y="34"/>
                    <a:pt x="19" y="28"/>
                  </a:cubicBezTo>
                  <a:cubicBezTo>
                    <a:pt x="15" y="38"/>
                    <a:pt x="7" y="47"/>
                    <a:pt x="3" y="51"/>
                  </a:cubicBezTo>
                  <a:cubicBezTo>
                    <a:pt x="2" y="54"/>
                    <a:pt x="1" y="58"/>
                    <a:pt x="0" y="62"/>
                  </a:cubicBezTo>
                  <a:cubicBezTo>
                    <a:pt x="5" y="57"/>
                    <a:pt x="18" y="47"/>
                    <a:pt x="23" y="42"/>
                  </a:cubicBezTo>
                  <a:cubicBezTo>
                    <a:pt x="33" y="31"/>
                    <a:pt x="38" y="14"/>
                    <a:pt x="3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2" name="Freeform 1610"/>
            <p:cNvSpPr>
              <a:spLocks/>
            </p:cNvSpPr>
            <p:nvPr userDrawn="1"/>
          </p:nvSpPr>
          <p:spPr bwMode="auto">
            <a:xfrm>
              <a:off x="424" y="231"/>
              <a:ext cx="10" cy="14"/>
            </a:xfrm>
            <a:custGeom>
              <a:avLst/>
              <a:gdLst>
                <a:gd name="T0" fmla="*/ 22 w 22"/>
                <a:gd name="T1" fmla="*/ 0 h 30"/>
                <a:gd name="T2" fmla="*/ 22 w 22"/>
                <a:gd name="T3" fmla="*/ 0 h 30"/>
                <a:gd name="T4" fmla="*/ 0 w 22"/>
                <a:gd name="T5" fmla="*/ 26 h 30"/>
                <a:gd name="T6" fmla="*/ 0 w 22"/>
                <a:gd name="T7" fmla="*/ 30 h 30"/>
                <a:gd name="T8" fmla="*/ 22 w 2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2" y="0"/>
                  </a:moveTo>
                  <a:lnTo>
                    <a:pt x="22" y="0"/>
                  </a:lnTo>
                  <a:cubicBezTo>
                    <a:pt x="15" y="10"/>
                    <a:pt x="2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6" y="23"/>
                    <a:pt x="18" y="9"/>
                    <a:pt x="2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3" name="Freeform 1611"/>
            <p:cNvSpPr>
              <a:spLocks/>
            </p:cNvSpPr>
            <p:nvPr userDrawn="1"/>
          </p:nvSpPr>
          <p:spPr bwMode="auto">
            <a:xfrm>
              <a:off x="334" y="233"/>
              <a:ext cx="17" cy="24"/>
            </a:xfrm>
            <a:custGeom>
              <a:avLst/>
              <a:gdLst>
                <a:gd name="T0" fmla="*/ 39 w 39"/>
                <a:gd name="T1" fmla="*/ 0 h 52"/>
                <a:gd name="T2" fmla="*/ 39 w 39"/>
                <a:gd name="T3" fmla="*/ 0 h 52"/>
                <a:gd name="T4" fmla="*/ 20 w 39"/>
                <a:gd name="T5" fmla="*/ 19 h 52"/>
                <a:gd name="T6" fmla="*/ 37 w 39"/>
                <a:gd name="T7" fmla="*/ 0 h 52"/>
                <a:gd name="T8" fmla="*/ 23 w 39"/>
                <a:gd name="T9" fmla="*/ 6 h 52"/>
                <a:gd name="T10" fmla="*/ 0 w 39"/>
                <a:gd name="T11" fmla="*/ 52 h 52"/>
                <a:gd name="T12" fmla="*/ 39 w 39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2">
                  <a:moveTo>
                    <a:pt x="39" y="0"/>
                  </a:moveTo>
                  <a:lnTo>
                    <a:pt x="39" y="0"/>
                  </a:lnTo>
                  <a:cubicBezTo>
                    <a:pt x="35" y="3"/>
                    <a:pt x="23" y="17"/>
                    <a:pt x="20" y="19"/>
                  </a:cubicBezTo>
                  <a:cubicBezTo>
                    <a:pt x="22" y="13"/>
                    <a:pt x="34" y="4"/>
                    <a:pt x="37" y="0"/>
                  </a:cubicBezTo>
                  <a:cubicBezTo>
                    <a:pt x="33" y="2"/>
                    <a:pt x="27" y="5"/>
                    <a:pt x="23" y="6"/>
                  </a:cubicBezTo>
                  <a:cubicBezTo>
                    <a:pt x="20" y="10"/>
                    <a:pt x="4" y="34"/>
                    <a:pt x="0" y="52"/>
                  </a:cubicBezTo>
                  <a:cubicBezTo>
                    <a:pt x="14" y="29"/>
                    <a:pt x="29" y="21"/>
                    <a:pt x="3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4" name="Freeform 1612"/>
            <p:cNvSpPr>
              <a:spLocks/>
            </p:cNvSpPr>
            <p:nvPr userDrawn="1"/>
          </p:nvSpPr>
          <p:spPr bwMode="auto">
            <a:xfrm>
              <a:off x="350" y="231"/>
              <a:ext cx="20" cy="21"/>
            </a:xfrm>
            <a:custGeom>
              <a:avLst/>
              <a:gdLst>
                <a:gd name="T0" fmla="*/ 33 w 45"/>
                <a:gd name="T1" fmla="*/ 0 h 47"/>
                <a:gd name="T2" fmla="*/ 33 w 45"/>
                <a:gd name="T3" fmla="*/ 0 h 47"/>
                <a:gd name="T4" fmla="*/ 9 w 45"/>
                <a:gd name="T5" fmla="*/ 22 h 47"/>
                <a:gd name="T6" fmla="*/ 0 w 45"/>
                <a:gd name="T7" fmla="*/ 47 h 47"/>
                <a:gd name="T8" fmla="*/ 18 w 45"/>
                <a:gd name="T9" fmla="*/ 32 h 47"/>
                <a:gd name="T10" fmla="*/ 35 w 45"/>
                <a:gd name="T11" fmla="*/ 18 h 47"/>
                <a:gd name="T12" fmla="*/ 45 w 45"/>
                <a:gd name="T13" fmla="*/ 6 h 47"/>
                <a:gd name="T14" fmla="*/ 12 w 45"/>
                <a:gd name="T15" fmla="*/ 29 h 47"/>
                <a:gd name="T16" fmla="*/ 33 w 4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33" y="0"/>
                  </a:moveTo>
                  <a:lnTo>
                    <a:pt x="33" y="0"/>
                  </a:lnTo>
                  <a:cubicBezTo>
                    <a:pt x="26" y="4"/>
                    <a:pt x="13" y="15"/>
                    <a:pt x="9" y="22"/>
                  </a:cubicBezTo>
                  <a:cubicBezTo>
                    <a:pt x="6" y="28"/>
                    <a:pt x="1" y="45"/>
                    <a:pt x="0" y="47"/>
                  </a:cubicBezTo>
                  <a:cubicBezTo>
                    <a:pt x="5" y="41"/>
                    <a:pt x="11" y="35"/>
                    <a:pt x="18" y="32"/>
                  </a:cubicBezTo>
                  <a:cubicBezTo>
                    <a:pt x="22" y="27"/>
                    <a:pt x="30" y="21"/>
                    <a:pt x="35" y="18"/>
                  </a:cubicBezTo>
                  <a:cubicBezTo>
                    <a:pt x="38" y="15"/>
                    <a:pt x="43" y="9"/>
                    <a:pt x="45" y="6"/>
                  </a:cubicBezTo>
                  <a:cubicBezTo>
                    <a:pt x="39" y="11"/>
                    <a:pt x="22" y="24"/>
                    <a:pt x="12" y="29"/>
                  </a:cubicBezTo>
                  <a:cubicBezTo>
                    <a:pt x="18" y="18"/>
                    <a:pt x="27" y="7"/>
                    <a:pt x="3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5" name="Freeform 1613"/>
            <p:cNvSpPr>
              <a:spLocks/>
            </p:cNvSpPr>
            <p:nvPr userDrawn="1"/>
          </p:nvSpPr>
          <p:spPr bwMode="auto">
            <a:xfrm>
              <a:off x="348" y="227"/>
              <a:ext cx="13" cy="12"/>
            </a:xfrm>
            <a:custGeom>
              <a:avLst/>
              <a:gdLst>
                <a:gd name="T0" fmla="*/ 29 w 29"/>
                <a:gd name="T1" fmla="*/ 0 h 26"/>
                <a:gd name="T2" fmla="*/ 29 w 29"/>
                <a:gd name="T3" fmla="*/ 0 h 26"/>
                <a:gd name="T4" fmla="*/ 17 w 29"/>
                <a:gd name="T5" fmla="*/ 2 h 26"/>
                <a:gd name="T6" fmla="*/ 0 w 29"/>
                <a:gd name="T7" fmla="*/ 26 h 26"/>
                <a:gd name="T8" fmla="*/ 29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lnTo>
                    <a:pt x="29" y="0"/>
                  </a:lnTo>
                  <a:cubicBezTo>
                    <a:pt x="26" y="1"/>
                    <a:pt x="20" y="2"/>
                    <a:pt x="17" y="2"/>
                  </a:cubicBezTo>
                  <a:cubicBezTo>
                    <a:pt x="13" y="6"/>
                    <a:pt x="7" y="15"/>
                    <a:pt x="0" y="26"/>
                  </a:cubicBezTo>
                  <a:cubicBezTo>
                    <a:pt x="12" y="19"/>
                    <a:pt x="23" y="6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6" name="Freeform 1614"/>
            <p:cNvSpPr>
              <a:spLocks/>
            </p:cNvSpPr>
            <p:nvPr userDrawn="1"/>
          </p:nvSpPr>
          <p:spPr bwMode="auto">
            <a:xfrm>
              <a:off x="339" y="228"/>
              <a:ext cx="16" cy="8"/>
            </a:xfrm>
            <a:custGeom>
              <a:avLst/>
              <a:gdLst>
                <a:gd name="T0" fmla="*/ 29 w 35"/>
                <a:gd name="T1" fmla="*/ 0 h 18"/>
                <a:gd name="T2" fmla="*/ 29 w 35"/>
                <a:gd name="T3" fmla="*/ 0 h 18"/>
                <a:gd name="T4" fmla="*/ 0 w 35"/>
                <a:gd name="T5" fmla="*/ 15 h 18"/>
                <a:gd name="T6" fmla="*/ 35 w 35"/>
                <a:gd name="T7" fmla="*/ 0 h 18"/>
                <a:gd name="T8" fmla="*/ 29 w 3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29" y="0"/>
                  </a:moveTo>
                  <a:lnTo>
                    <a:pt x="29" y="0"/>
                  </a:lnTo>
                  <a:cubicBezTo>
                    <a:pt x="26" y="6"/>
                    <a:pt x="13" y="14"/>
                    <a:pt x="0" y="15"/>
                  </a:cubicBezTo>
                  <a:cubicBezTo>
                    <a:pt x="15" y="18"/>
                    <a:pt x="30" y="8"/>
                    <a:pt x="35" y="0"/>
                  </a:cubicBezTo>
                  <a:cubicBezTo>
                    <a:pt x="3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7" name="Freeform 1615"/>
            <p:cNvSpPr>
              <a:spLocks/>
            </p:cNvSpPr>
            <p:nvPr userDrawn="1"/>
          </p:nvSpPr>
          <p:spPr bwMode="auto">
            <a:xfrm>
              <a:off x="371" y="22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6 w 6"/>
                <a:gd name="T5" fmla="*/ 3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" y="3"/>
                    <a:pt x="6" y="3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8" name="Freeform 1616"/>
            <p:cNvSpPr>
              <a:spLocks/>
            </p:cNvSpPr>
            <p:nvPr userDrawn="1"/>
          </p:nvSpPr>
          <p:spPr bwMode="auto">
            <a:xfrm>
              <a:off x="372" y="223"/>
              <a:ext cx="3" cy="2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1 h 5"/>
                <a:gd name="T6" fmla="*/ 8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cubicBezTo>
                    <a:pt x="6" y="0"/>
                    <a:pt x="0" y="1"/>
                    <a:pt x="0" y="1"/>
                  </a:cubicBezTo>
                  <a:cubicBezTo>
                    <a:pt x="2" y="2"/>
                    <a:pt x="6" y="4"/>
                    <a:pt x="8" y="5"/>
                  </a:cubicBezTo>
                  <a:cubicBezTo>
                    <a:pt x="6" y="3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9" name="Freeform 1617"/>
            <p:cNvSpPr>
              <a:spLocks/>
            </p:cNvSpPr>
            <p:nvPr userDrawn="1"/>
          </p:nvSpPr>
          <p:spPr bwMode="auto">
            <a:xfrm>
              <a:off x="377" y="223"/>
              <a:ext cx="2" cy="3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1 w 3"/>
                <a:gd name="T5" fmla="*/ 3 h 6"/>
                <a:gd name="T6" fmla="*/ 0 w 3"/>
                <a:gd name="T7" fmla="*/ 6 h 6"/>
                <a:gd name="T8" fmla="*/ 3 w 3"/>
                <a:gd name="T9" fmla="*/ 3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cubicBezTo>
                    <a:pt x="3" y="0"/>
                    <a:pt x="2" y="1"/>
                    <a:pt x="1" y="3"/>
                  </a:cubicBezTo>
                  <a:cubicBezTo>
                    <a:pt x="0" y="3"/>
                    <a:pt x="0" y="6"/>
                    <a:pt x="0" y="6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0" name="Freeform 1618"/>
            <p:cNvSpPr>
              <a:spLocks/>
            </p:cNvSpPr>
            <p:nvPr userDrawn="1"/>
          </p:nvSpPr>
          <p:spPr bwMode="auto">
            <a:xfrm>
              <a:off x="377" y="223"/>
              <a:ext cx="3" cy="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5 w 8"/>
                <a:gd name="T5" fmla="*/ 0 h 10"/>
                <a:gd name="T6" fmla="*/ 0 w 8"/>
                <a:gd name="T7" fmla="*/ 7 h 10"/>
                <a:gd name="T8" fmla="*/ 3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6" y="0"/>
                    <a:pt x="5" y="0"/>
                  </a:cubicBezTo>
                  <a:cubicBezTo>
                    <a:pt x="6" y="4"/>
                    <a:pt x="4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8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FEFEF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1" name="Freeform 1619"/>
            <p:cNvSpPr>
              <a:spLocks/>
            </p:cNvSpPr>
            <p:nvPr userDrawn="1"/>
          </p:nvSpPr>
          <p:spPr bwMode="auto">
            <a:xfrm>
              <a:off x="367" y="223"/>
              <a:ext cx="32" cy="22"/>
            </a:xfrm>
            <a:custGeom>
              <a:avLst/>
              <a:gdLst>
                <a:gd name="T0" fmla="*/ 69 w 71"/>
                <a:gd name="T1" fmla="*/ 12 h 47"/>
                <a:gd name="T2" fmla="*/ 69 w 71"/>
                <a:gd name="T3" fmla="*/ 12 h 47"/>
                <a:gd name="T4" fmla="*/ 47 w 71"/>
                <a:gd name="T5" fmla="*/ 0 h 47"/>
                <a:gd name="T6" fmla="*/ 0 w 71"/>
                <a:gd name="T7" fmla="*/ 44 h 47"/>
                <a:gd name="T8" fmla="*/ 12 w 71"/>
                <a:gd name="T9" fmla="*/ 39 h 47"/>
                <a:gd name="T10" fmla="*/ 45 w 71"/>
                <a:gd name="T11" fmla="*/ 25 h 47"/>
                <a:gd name="T12" fmla="*/ 65 w 71"/>
                <a:gd name="T13" fmla="*/ 32 h 47"/>
                <a:gd name="T14" fmla="*/ 69 w 71"/>
                <a:gd name="T15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7">
                  <a:moveTo>
                    <a:pt x="69" y="12"/>
                  </a:moveTo>
                  <a:lnTo>
                    <a:pt x="69" y="12"/>
                  </a:lnTo>
                  <a:cubicBezTo>
                    <a:pt x="66" y="6"/>
                    <a:pt x="57" y="0"/>
                    <a:pt x="47" y="0"/>
                  </a:cubicBezTo>
                  <a:cubicBezTo>
                    <a:pt x="33" y="19"/>
                    <a:pt x="20" y="32"/>
                    <a:pt x="0" y="44"/>
                  </a:cubicBezTo>
                  <a:cubicBezTo>
                    <a:pt x="1" y="47"/>
                    <a:pt x="8" y="41"/>
                    <a:pt x="12" y="39"/>
                  </a:cubicBezTo>
                  <a:cubicBezTo>
                    <a:pt x="21" y="33"/>
                    <a:pt x="33" y="25"/>
                    <a:pt x="45" y="25"/>
                  </a:cubicBezTo>
                  <a:cubicBezTo>
                    <a:pt x="53" y="24"/>
                    <a:pt x="61" y="27"/>
                    <a:pt x="65" y="32"/>
                  </a:cubicBezTo>
                  <a:cubicBezTo>
                    <a:pt x="70" y="28"/>
                    <a:pt x="71" y="18"/>
                    <a:pt x="69" y="1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2" name="Freeform 1620"/>
            <p:cNvSpPr>
              <a:spLocks/>
            </p:cNvSpPr>
            <p:nvPr userDrawn="1"/>
          </p:nvSpPr>
          <p:spPr bwMode="auto">
            <a:xfrm>
              <a:off x="418" y="222"/>
              <a:ext cx="43" cy="38"/>
            </a:xfrm>
            <a:custGeom>
              <a:avLst/>
              <a:gdLst>
                <a:gd name="T0" fmla="*/ 87 w 94"/>
                <a:gd name="T1" fmla="*/ 0 h 83"/>
                <a:gd name="T2" fmla="*/ 87 w 94"/>
                <a:gd name="T3" fmla="*/ 0 h 83"/>
                <a:gd name="T4" fmla="*/ 0 w 94"/>
                <a:gd name="T5" fmla="*/ 75 h 83"/>
                <a:gd name="T6" fmla="*/ 19 w 94"/>
                <a:gd name="T7" fmla="*/ 71 h 83"/>
                <a:gd name="T8" fmla="*/ 61 w 94"/>
                <a:gd name="T9" fmla="*/ 41 h 83"/>
                <a:gd name="T10" fmla="*/ 23 w 94"/>
                <a:gd name="T11" fmla="*/ 76 h 83"/>
                <a:gd name="T12" fmla="*/ 21 w 94"/>
                <a:gd name="T13" fmla="*/ 83 h 83"/>
                <a:gd name="T14" fmla="*/ 75 w 94"/>
                <a:gd name="T15" fmla="*/ 46 h 83"/>
                <a:gd name="T16" fmla="*/ 87 w 94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3">
                  <a:moveTo>
                    <a:pt x="87" y="0"/>
                  </a:moveTo>
                  <a:lnTo>
                    <a:pt x="87" y="0"/>
                  </a:lnTo>
                  <a:cubicBezTo>
                    <a:pt x="77" y="6"/>
                    <a:pt x="37" y="50"/>
                    <a:pt x="0" y="75"/>
                  </a:cubicBezTo>
                  <a:cubicBezTo>
                    <a:pt x="6" y="73"/>
                    <a:pt x="13" y="71"/>
                    <a:pt x="19" y="71"/>
                  </a:cubicBezTo>
                  <a:cubicBezTo>
                    <a:pt x="21" y="69"/>
                    <a:pt x="48" y="49"/>
                    <a:pt x="61" y="41"/>
                  </a:cubicBezTo>
                  <a:cubicBezTo>
                    <a:pt x="51" y="54"/>
                    <a:pt x="28" y="71"/>
                    <a:pt x="23" y="76"/>
                  </a:cubicBezTo>
                  <a:cubicBezTo>
                    <a:pt x="22" y="77"/>
                    <a:pt x="22" y="80"/>
                    <a:pt x="21" y="83"/>
                  </a:cubicBezTo>
                  <a:cubicBezTo>
                    <a:pt x="34" y="74"/>
                    <a:pt x="58" y="62"/>
                    <a:pt x="75" y="46"/>
                  </a:cubicBezTo>
                  <a:cubicBezTo>
                    <a:pt x="86" y="35"/>
                    <a:pt x="94" y="17"/>
                    <a:pt x="8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3" name="Freeform 1621"/>
            <p:cNvSpPr>
              <a:spLocks/>
            </p:cNvSpPr>
            <p:nvPr userDrawn="1"/>
          </p:nvSpPr>
          <p:spPr bwMode="auto">
            <a:xfrm>
              <a:off x="354" y="220"/>
              <a:ext cx="34" cy="40"/>
            </a:xfrm>
            <a:custGeom>
              <a:avLst/>
              <a:gdLst>
                <a:gd name="T0" fmla="*/ 73 w 75"/>
                <a:gd name="T1" fmla="*/ 6 h 89"/>
                <a:gd name="T2" fmla="*/ 73 w 75"/>
                <a:gd name="T3" fmla="*/ 6 h 89"/>
                <a:gd name="T4" fmla="*/ 69 w 75"/>
                <a:gd name="T5" fmla="*/ 3 h 89"/>
                <a:gd name="T6" fmla="*/ 53 w 75"/>
                <a:gd name="T7" fmla="*/ 28 h 89"/>
                <a:gd name="T8" fmla="*/ 31 w 75"/>
                <a:gd name="T9" fmla="*/ 42 h 89"/>
                <a:gd name="T10" fmla="*/ 7 w 75"/>
                <a:gd name="T11" fmla="*/ 62 h 89"/>
                <a:gd name="T12" fmla="*/ 1 w 75"/>
                <a:gd name="T13" fmla="*/ 89 h 89"/>
                <a:gd name="T14" fmla="*/ 29 w 75"/>
                <a:gd name="T15" fmla="*/ 48 h 89"/>
                <a:gd name="T16" fmla="*/ 58 w 75"/>
                <a:gd name="T17" fmla="*/ 25 h 89"/>
                <a:gd name="T18" fmla="*/ 73 w 75"/>
                <a:gd name="T1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89">
                  <a:moveTo>
                    <a:pt x="73" y="6"/>
                  </a:moveTo>
                  <a:lnTo>
                    <a:pt x="73" y="6"/>
                  </a:lnTo>
                  <a:cubicBezTo>
                    <a:pt x="75" y="2"/>
                    <a:pt x="70" y="0"/>
                    <a:pt x="69" y="3"/>
                  </a:cubicBezTo>
                  <a:cubicBezTo>
                    <a:pt x="64" y="13"/>
                    <a:pt x="59" y="22"/>
                    <a:pt x="53" y="28"/>
                  </a:cubicBezTo>
                  <a:cubicBezTo>
                    <a:pt x="47" y="33"/>
                    <a:pt x="38" y="39"/>
                    <a:pt x="31" y="42"/>
                  </a:cubicBezTo>
                  <a:cubicBezTo>
                    <a:pt x="23" y="46"/>
                    <a:pt x="11" y="55"/>
                    <a:pt x="7" y="62"/>
                  </a:cubicBezTo>
                  <a:cubicBezTo>
                    <a:pt x="3" y="69"/>
                    <a:pt x="0" y="79"/>
                    <a:pt x="1" y="89"/>
                  </a:cubicBezTo>
                  <a:cubicBezTo>
                    <a:pt x="4" y="75"/>
                    <a:pt x="16" y="56"/>
                    <a:pt x="29" y="48"/>
                  </a:cubicBezTo>
                  <a:cubicBezTo>
                    <a:pt x="41" y="41"/>
                    <a:pt x="51" y="34"/>
                    <a:pt x="58" y="25"/>
                  </a:cubicBezTo>
                  <a:cubicBezTo>
                    <a:pt x="63" y="19"/>
                    <a:pt x="69" y="13"/>
                    <a:pt x="7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4" name="Freeform 1622"/>
            <p:cNvSpPr>
              <a:spLocks/>
            </p:cNvSpPr>
            <p:nvPr userDrawn="1"/>
          </p:nvSpPr>
          <p:spPr bwMode="auto">
            <a:xfrm>
              <a:off x="346" y="218"/>
              <a:ext cx="38" cy="24"/>
            </a:xfrm>
            <a:custGeom>
              <a:avLst/>
              <a:gdLst>
                <a:gd name="T0" fmla="*/ 84 w 86"/>
                <a:gd name="T1" fmla="*/ 1 h 53"/>
                <a:gd name="T2" fmla="*/ 84 w 86"/>
                <a:gd name="T3" fmla="*/ 1 h 53"/>
                <a:gd name="T4" fmla="*/ 7 w 86"/>
                <a:gd name="T5" fmla="*/ 2 h 53"/>
                <a:gd name="T6" fmla="*/ 0 w 86"/>
                <a:gd name="T7" fmla="*/ 0 h 53"/>
                <a:gd name="T8" fmla="*/ 8 w 86"/>
                <a:gd name="T9" fmla="*/ 6 h 53"/>
                <a:gd name="T10" fmla="*/ 55 w 86"/>
                <a:gd name="T11" fmla="*/ 12 h 53"/>
                <a:gd name="T12" fmla="*/ 79 w 86"/>
                <a:gd name="T13" fmla="*/ 10 h 53"/>
                <a:gd name="T14" fmla="*/ 72 w 86"/>
                <a:gd name="T15" fmla="*/ 23 h 53"/>
                <a:gd name="T16" fmla="*/ 55 w 86"/>
                <a:gd name="T17" fmla="*/ 16 h 53"/>
                <a:gd name="T18" fmla="*/ 27 w 86"/>
                <a:gd name="T19" fmla="*/ 14 h 53"/>
                <a:gd name="T20" fmla="*/ 4 w 86"/>
                <a:gd name="T21" fmla="*/ 15 h 53"/>
                <a:gd name="T22" fmla="*/ 39 w 86"/>
                <a:gd name="T23" fmla="*/ 18 h 53"/>
                <a:gd name="T24" fmla="*/ 16 w 86"/>
                <a:gd name="T25" fmla="*/ 50 h 53"/>
                <a:gd name="T26" fmla="*/ 50 w 86"/>
                <a:gd name="T27" fmla="*/ 21 h 53"/>
                <a:gd name="T28" fmla="*/ 26 w 86"/>
                <a:gd name="T29" fmla="*/ 53 h 53"/>
                <a:gd name="T30" fmla="*/ 59 w 86"/>
                <a:gd name="T31" fmla="*/ 27 h 53"/>
                <a:gd name="T32" fmla="*/ 46 w 86"/>
                <a:gd name="T33" fmla="*/ 45 h 53"/>
                <a:gd name="T34" fmla="*/ 67 w 86"/>
                <a:gd name="T35" fmla="*/ 32 h 53"/>
                <a:gd name="T36" fmla="*/ 85 w 86"/>
                <a:gd name="T37" fmla="*/ 4 h 53"/>
                <a:gd name="T38" fmla="*/ 84 w 86"/>
                <a:gd name="T3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3">
                  <a:moveTo>
                    <a:pt x="84" y="1"/>
                  </a:moveTo>
                  <a:lnTo>
                    <a:pt x="84" y="1"/>
                  </a:lnTo>
                  <a:cubicBezTo>
                    <a:pt x="70" y="1"/>
                    <a:pt x="25" y="2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2"/>
                    <a:pt x="6" y="4"/>
                    <a:pt x="8" y="6"/>
                  </a:cubicBezTo>
                  <a:cubicBezTo>
                    <a:pt x="22" y="12"/>
                    <a:pt x="38" y="14"/>
                    <a:pt x="55" y="12"/>
                  </a:cubicBezTo>
                  <a:cubicBezTo>
                    <a:pt x="59" y="11"/>
                    <a:pt x="70" y="7"/>
                    <a:pt x="79" y="10"/>
                  </a:cubicBezTo>
                  <a:cubicBezTo>
                    <a:pt x="79" y="14"/>
                    <a:pt x="74" y="21"/>
                    <a:pt x="72" y="23"/>
                  </a:cubicBezTo>
                  <a:cubicBezTo>
                    <a:pt x="67" y="19"/>
                    <a:pt x="62" y="18"/>
                    <a:pt x="55" y="16"/>
                  </a:cubicBezTo>
                  <a:cubicBezTo>
                    <a:pt x="47" y="13"/>
                    <a:pt x="37" y="13"/>
                    <a:pt x="27" y="14"/>
                  </a:cubicBezTo>
                  <a:cubicBezTo>
                    <a:pt x="20" y="15"/>
                    <a:pt x="11" y="16"/>
                    <a:pt x="4" y="15"/>
                  </a:cubicBezTo>
                  <a:cubicBezTo>
                    <a:pt x="12" y="21"/>
                    <a:pt x="26" y="22"/>
                    <a:pt x="39" y="18"/>
                  </a:cubicBezTo>
                  <a:cubicBezTo>
                    <a:pt x="29" y="25"/>
                    <a:pt x="18" y="37"/>
                    <a:pt x="16" y="50"/>
                  </a:cubicBezTo>
                  <a:cubicBezTo>
                    <a:pt x="25" y="38"/>
                    <a:pt x="37" y="28"/>
                    <a:pt x="50" y="21"/>
                  </a:cubicBezTo>
                  <a:cubicBezTo>
                    <a:pt x="40" y="30"/>
                    <a:pt x="30" y="45"/>
                    <a:pt x="26" y="53"/>
                  </a:cubicBezTo>
                  <a:cubicBezTo>
                    <a:pt x="36" y="47"/>
                    <a:pt x="51" y="36"/>
                    <a:pt x="59" y="27"/>
                  </a:cubicBezTo>
                  <a:cubicBezTo>
                    <a:pt x="57" y="32"/>
                    <a:pt x="51" y="40"/>
                    <a:pt x="46" y="45"/>
                  </a:cubicBezTo>
                  <a:cubicBezTo>
                    <a:pt x="49" y="44"/>
                    <a:pt x="59" y="39"/>
                    <a:pt x="67" y="32"/>
                  </a:cubicBezTo>
                  <a:cubicBezTo>
                    <a:pt x="73" y="26"/>
                    <a:pt x="82" y="13"/>
                    <a:pt x="85" y="4"/>
                  </a:cubicBezTo>
                  <a:cubicBezTo>
                    <a:pt x="86" y="2"/>
                    <a:pt x="85" y="1"/>
                    <a:pt x="8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5" name="Freeform 1623"/>
            <p:cNvSpPr>
              <a:spLocks/>
            </p:cNvSpPr>
            <p:nvPr userDrawn="1"/>
          </p:nvSpPr>
          <p:spPr bwMode="auto">
            <a:xfrm>
              <a:off x="420" y="199"/>
              <a:ext cx="32" cy="55"/>
            </a:xfrm>
            <a:custGeom>
              <a:avLst/>
              <a:gdLst>
                <a:gd name="T0" fmla="*/ 57 w 71"/>
                <a:gd name="T1" fmla="*/ 0 h 121"/>
                <a:gd name="T2" fmla="*/ 57 w 71"/>
                <a:gd name="T3" fmla="*/ 0 h 121"/>
                <a:gd name="T4" fmla="*/ 4 w 71"/>
                <a:gd name="T5" fmla="*/ 84 h 121"/>
                <a:gd name="T6" fmla="*/ 7 w 71"/>
                <a:gd name="T7" fmla="*/ 95 h 121"/>
                <a:gd name="T8" fmla="*/ 46 w 71"/>
                <a:gd name="T9" fmla="*/ 47 h 121"/>
                <a:gd name="T10" fmla="*/ 8 w 71"/>
                <a:gd name="T11" fmla="*/ 104 h 121"/>
                <a:gd name="T12" fmla="*/ 0 w 71"/>
                <a:gd name="T13" fmla="*/ 121 h 121"/>
                <a:gd name="T14" fmla="*/ 64 w 71"/>
                <a:gd name="T15" fmla="*/ 40 h 121"/>
                <a:gd name="T16" fmla="*/ 57 w 71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1">
                  <a:moveTo>
                    <a:pt x="57" y="0"/>
                  </a:moveTo>
                  <a:lnTo>
                    <a:pt x="57" y="0"/>
                  </a:lnTo>
                  <a:cubicBezTo>
                    <a:pt x="52" y="12"/>
                    <a:pt x="23" y="63"/>
                    <a:pt x="4" y="84"/>
                  </a:cubicBezTo>
                  <a:cubicBezTo>
                    <a:pt x="6" y="87"/>
                    <a:pt x="7" y="91"/>
                    <a:pt x="7" y="95"/>
                  </a:cubicBezTo>
                  <a:cubicBezTo>
                    <a:pt x="19" y="83"/>
                    <a:pt x="33" y="62"/>
                    <a:pt x="46" y="47"/>
                  </a:cubicBezTo>
                  <a:cubicBezTo>
                    <a:pt x="38" y="67"/>
                    <a:pt x="18" y="94"/>
                    <a:pt x="8" y="104"/>
                  </a:cubicBezTo>
                  <a:cubicBezTo>
                    <a:pt x="7" y="108"/>
                    <a:pt x="4" y="116"/>
                    <a:pt x="0" y="121"/>
                  </a:cubicBezTo>
                  <a:cubicBezTo>
                    <a:pt x="26" y="101"/>
                    <a:pt x="56" y="64"/>
                    <a:pt x="64" y="40"/>
                  </a:cubicBezTo>
                  <a:cubicBezTo>
                    <a:pt x="71" y="17"/>
                    <a:pt x="65" y="6"/>
                    <a:pt x="57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6" name="Freeform 1624"/>
            <p:cNvSpPr>
              <a:spLocks/>
            </p:cNvSpPr>
            <p:nvPr userDrawn="1"/>
          </p:nvSpPr>
          <p:spPr bwMode="auto">
            <a:xfrm>
              <a:off x="353" y="278"/>
              <a:ext cx="4" cy="5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9 w 9"/>
                <a:gd name="T5" fmla="*/ 11 h 11"/>
                <a:gd name="T6" fmla="*/ 0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lnTo>
                    <a:pt x="0" y="0"/>
                  </a:lnTo>
                  <a:cubicBezTo>
                    <a:pt x="2" y="4"/>
                    <a:pt x="4" y="8"/>
                    <a:pt x="9" y="11"/>
                  </a:cubicBezTo>
                  <a:cubicBezTo>
                    <a:pt x="5" y="7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7" name="Freeform 1625"/>
            <p:cNvSpPr>
              <a:spLocks/>
            </p:cNvSpPr>
            <p:nvPr userDrawn="1"/>
          </p:nvSpPr>
          <p:spPr bwMode="auto">
            <a:xfrm>
              <a:off x="368" y="285"/>
              <a:ext cx="6" cy="7"/>
            </a:xfrm>
            <a:custGeom>
              <a:avLst/>
              <a:gdLst>
                <a:gd name="T0" fmla="*/ 11 w 13"/>
                <a:gd name="T1" fmla="*/ 0 h 15"/>
                <a:gd name="T2" fmla="*/ 11 w 13"/>
                <a:gd name="T3" fmla="*/ 0 h 15"/>
                <a:gd name="T4" fmla="*/ 0 w 13"/>
                <a:gd name="T5" fmla="*/ 4 h 15"/>
                <a:gd name="T6" fmla="*/ 9 w 13"/>
                <a:gd name="T7" fmla="*/ 4 h 15"/>
                <a:gd name="T8" fmla="*/ 3 w 13"/>
                <a:gd name="T9" fmla="*/ 15 h 15"/>
                <a:gd name="T10" fmla="*/ 11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lnTo>
                    <a:pt x="11" y="0"/>
                  </a:lnTo>
                  <a:cubicBezTo>
                    <a:pt x="9" y="2"/>
                    <a:pt x="4" y="4"/>
                    <a:pt x="0" y="4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9" y="6"/>
                    <a:pt x="8" y="12"/>
                    <a:pt x="3" y="15"/>
                  </a:cubicBezTo>
                  <a:cubicBezTo>
                    <a:pt x="9" y="13"/>
                    <a:pt x="13" y="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8" name="Freeform 1626"/>
            <p:cNvSpPr>
              <a:spLocks/>
            </p:cNvSpPr>
            <p:nvPr userDrawn="1"/>
          </p:nvSpPr>
          <p:spPr bwMode="auto">
            <a:xfrm>
              <a:off x="390" y="230"/>
              <a:ext cx="3" cy="4"/>
            </a:xfrm>
            <a:custGeom>
              <a:avLst/>
              <a:gdLst>
                <a:gd name="T0" fmla="*/ 3 w 8"/>
                <a:gd name="T1" fmla="*/ 1 h 7"/>
                <a:gd name="T2" fmla="*/ 3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8 w 8"/>
                <a:gd name="T9" fmla="*/ 7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lnTo>
                    <a:pt x="3" y="1"/>
                  </a:lnTo>
                  <a:cubicBezTo>
                    <a:pt x="1" y="0"/>
                    <a:pt x="3" y="3"/>
                    <a:pt x="3" y="4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7" y="5"/>
                    <a:pt x="7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9" name="Freeform 1627"/>
            <p:cNvSpPr>
              <a:spLocks/>
            </p:cNvSpPr>
            <p:nvPr userDrawn="1"/>
          </p:nvSpPr>
          <p:spPr bwMode="auto">
            <a:xfrm>
              <a:off x="414" y="221"/>
              <a:ext cx="2" cy="3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2" y="3"/>
                    <a:pt x="2" y="6"/>
                  </a:cubicBezTo>
                  <a:cubicBezTo>
                    <a:pt x="4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0" name="Freeform 1628"/>
            <p:cNvSpPr>
              <a:spLocks/>
            </p:cNvSpPr>
            <p:nvPr userDrawn="1"/>
          </p:nvSpPr>
          <p:spPr bwMode="auto">
            <a:xfrm>
              <a:off x="437" y="201"/>
              <a:ext cx="16" cy="29"/>
            </a:xfrm>
            <a:custGeom>
              <a:avLst/>
              <a:gdLst>
                <a:gd name="T0" fmla="*/ 20 w 36"/>
                <a:gd name="T1" fmla="*/ 0 h 63"/>
                <a:gd name="T2" fmla="*/ 20 w 36"/>
                <a:gd name="T3" fmla="*/ 0 h 63"/>
                <a:gd name="T4" fmla="*/ 0 w 36"/>
                <a:gd name="T5" fmla="*/ 36 h 63"/>
                <a:gd name="T6" fmla="*/ 20 w 36"/>
                <a:gd name="T7" fmla="*/ 5 h 63"/>
                <a:gd name="T8" fmla="*/ 9 w 36"/>
                <a:gd name="T9" fmla="*/ 63 h 63"/>
                <a:gd name="T10" fmla="*/ 20 w 36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63">
                  <a:moveTo>
                    <a:pt x="20" y="0"/>
                  </a:moveTo>
                  <a:lnTo>
                    <a:pt x="20" y="0"/>
                  </a:lnTo>
                  <a:cubicBezTo>
                    <a:pt x="17" y="5"/>
                    <a:pt x="6" y="25"/>
                    <a:pt x="0" y="36"/>
                  </a:cubicBezTo>
                  <a:cubicBezTo>
                    <a:pt x="7" y="26"/>
                    <a:pt x="17" y="12"/>
                    <a:pt x="20" y="5"/>
                  </a:cubicBezTo>
                  <a:cubicBezTo>
                    <a:pt x="30" y="20"/>
                    <a:pt x="15" y="48"/>
                    <a:pt x="9" y="63"/>
                  </a:cubicBezTo>
                  <a:cubicBezTo>
                    <a:pt x="18" y="49"/>
                    <a:pt x="36" y="15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1" name="Freeform 1629"/>
            <p:cNvSpPr>
              <a:spLocks/>
            </p:cNvSpPr>
            <p:nvPr userDrawn="1"/>
          </p:nvSpPr>
          <p:spPr bwMode="auto">
            <a:xfrm>
              <a:off x="444" y="247"/>
              <a:ext cx="17" cy="15"/>
            </a:xfrm>
            <a:custGeom>
              <a:avLst/>
              <a:gdLst>
                <a:gd name="T0" fmla="*/ 38 w 39"/>
                <a:gd name="T1" fmla="*/ 0 h 34"/>
                <a:gd name="T2" fmla="*/ 38 w 39"/>
                <a:gd name="T3" fmla="*/ 0 h 34"/>
                <a:gd name="T4" fmla="*/ 0 w 39"/>
                <a:gd name="T5" fmla="*/ 14 h 34"/>
                <a:gd name="T6" fmla="*/ 35 w 39"/>
                <a:gd name="T7" fmla="*/ 3 h 34"/>
                <a:gd name="T8" fmla="*/ 9 w 39"/>
                <a:gd name="T9" fmla="*/ 34 h 34"/>
                <a:gd name="T10" fmla="*/ 38 w 39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38" y="0"/>
                  </a:moveTo>
                  <a:lnTo>
                    <a:pt x="38" y="0"/>
                  </a:lnTo>
                  <a:cubicBezTo>
                    <a:pt x="26" y="1"/>
                    <a:pt x="10" y="7"/>
                    <a:pt x="0" y="14"/>
                  </a:cubicBezTo>
                  <a:cubicBezTo>
                    <a:pt x="7" y="10"/>
                    <a:pt x="25" y="4"/>
                    <a:pt x="35" y="3"/>
                  </a:cubicBezTo>
                  <a:cubicBezTo>
                    <a:pt x="31" y="21"/>
                    <a:pt x="19" y="27"/>
                    <a:pt x="9" y="34"/>
                  </a:cubicBezTo>
                  <a:cubicBezTo>
                    <a:pt x="20" y="28"/>
                    <a:pt x="39" y="1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2" name="Freeform 1630"/>
            <p:cNvSpPr>
              <a:spLocks/>
            </p:cNvSpPr>
            <p:nvPr userDrawn="1"/>
          </p:nvSpPr>
          <p:spPr bwMode="auto">
            <a:xfrm>
              <a:off x="442" y="225"/>
              <a:ext cx="17" cy="21"/>
            </a:xfrm>
            <a:custGeom>
              <a:avLst/>
              <a:gdLst>
                <a:gd name="T0" fmla="*/ 33 w 39"/>
                <a:gd name="T1" fmla="*/ 0 h 48"/>
                <a:gd name="T2" fmla="*/ 33 w 39"/>
                <a:gd name="T3" fmla="*/ 0 h 48"/>
                <a:gd name="T4" fmla="*/ 0 w 39"/>
                <a:gd name="T5" fmla="*/ 31 h 48"/>
                <a:gd name="T6" fmla="*/ 31 w 39"/>
                <a:gd name="T7" fmla="*/ 5 h 48"/>
                <a:gd name="T8" fmla="*/ 12 w 39"/>
                <a:gd name="T9" fmla="*/ 48 h 48"/>
                <a:gd name="T10" fmla="*/ 33 w 3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8">
                  <a:moveTo>
                    <a:pt x="33" y="0"/>
                  </a:moveTo>
                  <a:lnTo>
                    <a:pt x="33" y="0"/>
                  </a:lnTo>
                  <a:cubicBezTo>
                    <a:pt x="28" y="3"/>
                    <a:pt x="7" y="24"/>
                    <a:pt x="0" y="31"/>
                  </a:cubicBezTo>
                  <a:cubicBezTo>
                    <a:pt x="9" y="24"/>
                    <a:pt x="23" y="10"/>
                    <a:pt x="31" y="5"/>
                  </a:cubicBezTo>
                  <a:cubicBezTo>
                    <a:pt x="34" y="24"/>
                    <a:pt x="17" y="42"/>
                    <a:pt x="12" y="48"/>
                  </a:cubicBezTo>
                  <a:cubicBezTo>
                    <a:pt x="22" y="40"/>
                    <a:pt x="39" y="2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3" name="Freeform 1631"/>
            <p:cNvSpPr>
              <a:spLocks/>
            </p:cNvSpPr>
            <p:nvPr userDrawn="1"/>
          </p:nvSpPr>
          <p:spPr bwMode="auto">
            <a:xfrm>
              <a:off x="414" y="239"/>
              <a:ext cx="9" cy="19"/>
            </a:xfrm>
            <a:custGeom>
              <a:avLst/>
              <a:gdLst>
                <a:gd name="T0" fmla="*/ 15 w 20"/>
                <a:gd name="T1" fmla="*/ 0 h 41"/>
                <a:gd name="T2" fmla="*/ 15 w 20"/>
                <a:gd name="T3" fmla="*/ 0 h 41"/>
                <a:gd name="T4" fmla="*/ 5 w 20"/>
                <a:gd name="T5" fmla="*/ 16 h 41"/>
                <a:gd name="T6" fmla="*/ 14 w 20"/>
                <a:gd name="T7" fmla="*/ 8 h 41"/>
                <a:gd name="T8" fmla="*/ 0 w 20"/>
                <a:gd name="T9" fmla="*/ 41 h 41"/>
                <a:gd name="T10" fmla="*/ 15 w 20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15" y="0"/>
                  </a:moveTo>
                  <a:lnTo>
                    <a:pt x="15" y="0"/>
                  </a:lnTo>
                  <a:cubicBezTo>
                    <a:pt x="12" y="6"/>
                    <a:pt x="9" y="11"/>
                    <a:pt x="5" y="16"/>
                  </a:cubicBezTo>
                  <a:cubicBezTo>
                    <a:pt x="8" y="14"/>
                    <a:pt x="13" y="9"/>
                    <a:pt x="14" y="8"/>
                  </a:cubicBezTo>
                  <a:cubicBezTo>
                    <a:pt x="16" y="17"/>
                    <a:pt x="7" y="34"/>
                    <a:pt x="0" y="41"/>
                  </a:cubicBezTo>
                  <a:cubicBezTo>
                    <a:pt x="15" y="29"/>
                    <a:pt x="20" y="1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4" name="Freeform 1632"/>
            <p:cNvSpPr>
              <a:spLocks/>
            </p:cNvSpPr>
            <p:nvPr userDrawn="1"/>
          </p:nvSpPr>
          <p:spPr bwMode="auto">
            <a:xfrm>
              <a:off x="415" y="257"/>
              <a:ext cx="11" cy="11"/>
            </a:xfrm>
            <a:custGeom>
              <a:avLst/>
              <a:gdLst>
                <a:gd name="T0" fmla="*/ 22 w 23"/>
                <a:gd name="T1" fmla="*/ 0 h 23"/>
                <a:gd name="T2" fmla="*/ 22 w 23"/>
                <a:gd name="T3" fmla="*/ 0 h 23"/>
                <a:gd name="T4" fmla="*/ 0 w 23"/>
                <a:gd name="T5" fmla="*/ 10 h 23"/>
                <a:gd name="T6" fmla="*/ 19 w 23"/>
                <a:gd name="T7" fmla="*/ 3 h 23"/>
                <a:gd name="T8" fmla="*/ 8 w 23"/>
                <a:gd name="T9" fmla="*/ 23 h 23"/>
                <a:gd name="T10" fmla="*/ 22 w 2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22" y="0"/>
                  </a:moveTo>
                  <a:lnTo>
                    <a:pt x="22" y="0"/>
                  </a:lnTo>
                  <a:cubicBezTo>
                    <a:pt x="16" y="0"/>
                    <a:pt x="2" y="7"/>
                    <a:pt x="0" y="10"/>
                  </a:cubicBezTo>
                  <a:cubicBezTo>
                    <a:pt x="6" y="7"/>
                    <a:pt x="12" y="4"/>
                    <a:pt x="19" y="3"/>
                  </a:cubicBezTo>
                  <a:cubicBezTo>
                    <a:pt x="19" y="8"/>
                    <a:pt x="13" y="17"/>
                    <a:pt x="8" y="23"/>
                  </a:cubicBezTo>
                  <a:cubicBezTo>
                    <a:pt x="17" y="17"/>
                    <a:pt x="23" y="6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5" name="Freeform 1633"/>
            <p:cNvSpPr>
              <a:spLocks/>
            </p:cNvSpPr>
            <p:nvPr userDrawn="1"/>
          </p:nvSpPr>
          <p:spPr bwMode="auto">
            <a:xfrm>
              <a:off x="448" y="263"/>
              <a:ext cx="15" cy="13"/>
            </a:xfrm>
            <a:custGeom>
              <a:avLst/>
              <a:gdLst>
                <a:gd name="T0" fmla="*/ 35 w 35"/>
                <a:gd name="T1" fmla="*/ 1 h 28"/>
                <a:gd name="T2" fmla="*/ 35 w 35"/>
                <a:gd name="T3" fmla="*/ 1 h 28"/>
                <a:gd name="T4" fmla="*/ 0 w 35"/>
                <a:gd name="T5" fmla="*/ 8 h 28"/>
                <a:gd name="T6" fmla="*/ 30 w 35"/>
                <a:gd name="T7" fmla="*/ 4 h 28"/>
                <a:gd name="T8" fmla="*/ 1 w 35"/>
                <a:gd name="T9" fmla="*/ 28 h 28"/>
                <a:gd name="T10" fmla="*/ 35 w 35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5" y="1"/>
                  </a:moveTo>
                  <a:lnTo>
                    <a:pt x="35" y="1"/>
                  </a:lnTo>
                  <a:cubicBezTo>
                    <a:pt x="23" y="0"/>
                    <a:pt x="7" y="4"/>
                    <a:pt x="0" y="8"/>
                  </a:cubicBezTo>
                  <a:cubicBezTo>
                    <a:pt x="11" y="6"/>
                    <a:pt x="16" y="3"/>
                    <a:pt x="30" y="4"/>
                  </a:cubicBezTo>
                  <a:cubicBezTo>
                    <a:pt x="27" y="11"/>
                    <a:pt x="13" y="23"/>
                    <a:pt x="1" y="28"/>
                  </a:cubicBezTo>
                  <a:cubicBezTo>
                    <a:pt x="20" y="22"/>
                    <a:pt x="33" y="9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6" name="Freeform 1634"/>
            <p:cNvSpPr>
              <a:spLocks/>
            </p:cNvSpPr>
            <p:nvPr userDrawn="1"/>
          </p:nvSpPr>
          <p:spPr bwMode="auto">
            <a:xfrm>
              <a:off x="420" y="269"/>
              <a:ext cx="10" cy="9"/>
            </a:xfrm>
            <a:custGeom>
              <a:avLst/>
              <a:gdLst>
                <a:gd name="T0" fmla="*/ 0 w 22"/>
                <a:gd name="T1" fmla="*/ 5 h 20"/>
                <a:gd name="T2" fmla="*/ 0 w 22"/>
                <a:gd name="T3" fmla="*/ 5 h 20"/>
                <a:gd name="T4" fmla="*/ 19 w 22"/>
                <a:gd name="T5" fmla="*/ 6 h 20"/>
                <a:gd name="T6" fmla="*/ 5 w 22"/>
                <a:gd name="T7" fmla="*/ 20 h 20"/>
                <a:gd name="T8" fmla="*/ 22 w 22"/>
                <a:gd name="T9" fmla="*/ 5 h 20"/>
                <a:gd name="T10" fmla="*/ 0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0" y="5"/>
                  </a:moveTo>
                  <a:lnTo>
                    <a:pt x="0" y="5"/>
                  </a:lnTo>
                  <a:cubicBezTo>
                    <a:pt x="6" y="3"/>
                    <a:pt x="11" y="2"/>
                    <a:pt x="19" y="6"/>
                  </a:cubicBezTo>
                  <a:cubicBezTo>
                    <a:pt x="17" y="12"/>
                    <a:pt x="10" y="18"/>
                    <a:pt x="5" y="20"/>
                  </a:cubicBezTo>
                  <a:cubicBezTo>
                    <a:pt x="12" y="19"/>
                    <a:pt x="20" y="13"/>
                    <a:pt x="22" y="5"/>
                  </a:cubicBezTo>
                  <a:cubicBezTo>
                    <a:pt x="14" y="0"/>
                    <a:pt x="5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7" name="Freeform 1635"/>
            <p:cNvSpPr>
              <a:spLocks/>
            </p:cNvSpPr>
            <p:nvPr userDrawn="1"/>
          </p:nvSpPr>
          <p:spPr bwMode="auto">
            <a:xfrm>
              <a:off x="409" y="276"/>
              <a:ext cx="7" cy="3"/>
            </a:xfrm>
            <a:custGeom>
              <a:avLst/>
              <a:gdLst>
                <a:gd name="T0" fmla="*/ 15 w 15"/>
                <a:gd name="T1" fmla="*/ 0 h 6"/>
                <a:gd name="T2" fmla="*/ 15 w 15"/>
                <a:gd name="T3" fmla="*/ 0 h 6"/>
                <a:gd name="T4" fmla="*/ 1 w 15"/>
                <a:gd name="T5" fmla="*/ 4 h 6"/>
                <a:gd name="T6" fmla="*/ 0 w 15"/>
                <a:gd name="T7" fmla="*/ 6 h 6"/>
                <a:gd name="T8" fmla="*/ 15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15" y="0"/>
                  </a:lnTo>
                  <a:cubicBezTo>
                    <a:pt x="10" y="1"/>
                    <a:pt x="5" y="2"/>
                    <a:pt x="1" y="4"/>
                  </a:cubicBezTo>
                  <a:lnTo>
                    <a:pt x="0" y="6"/>
                  </a:lnTo>
                  <a:cubicBezTo>
                    <a:pt x="4" y="4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8" name="Freeform 1636"/>
            <p:cNvSpPr>
              <a:spLocks/>
            </p:cNvSpPr>
            <p:nvPr userDrawn="1"/>
          </p:nvSpPr>
          <p:spPr bwMode="auto">
            <a:xfrm>
              <a:off x="399" y="273"/>
              <a:ext cx="9" cy="8"/>
            </a:xfrm>
            <a:custGeom>
              <a:avLst/>
              <a:gdLst>
                <a:gd name="T0" fmla="*/ 0 w 19"/>
                <a:gd name="T1" fmla="*/ 4 h 19"/>
                <a:gd name="T2" fmla="*/ 0 w 19"/>
                <a:gd name="T3" fmla="*/ 4 h 19"/>
                <a:gd name="T4" fmla="*/ 15 w 19"/>
                <a:gd name="T5" fmla="*/ 5 h 19"/>
                <a:gd name="T6" fmla="*/ 9 w 19"/>
                <a:gd name="T7" fmla="*/ 19 h 19"/>
                <a:gd name="T8" fmla="*/ 18 w 19"/>
                <a:gd name="T9" fmla="*/ 4 h 19"/>
                <a:gd name="T10" fmla="*/ 0 w 19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4"/>
                  </a:moveTo>
                  <a:lnTo>
                    <a:pt x="0" y="4"/>
                  </a:lnTo>
                  <a:cubicBezTo>
                    <a:pt x="6" y="3"/>
                    <a:pt x="12" y="3"/>
                    <a:pt x="15" y="5"/>
                  </a:cubicBezTo>
                  <a:cubicBezTo>
                    <a:pt x="15" y="10"/>
                    <a:pt x="12" y="16"/>
                    <a:pt x="9" y="19"/>
                  </a:cubicBezTo>
                  <a:cubicBezTo>
                    <a:pt x="14" y="17"/>
                    <a:pt x="19" y="9"/>
                    <a:pt x="18" y="4"/>
                  </a:cubicBezTo>
                  <a:cubicBezTo>
                    <a:pt x="14" y="2"/>
                    <a:pt x="7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9" name="Freeform 1637"/>
            <p:cNvSpPr>
              <a:spLocks/>
            </p:cNvSpPr>
            <p:nvPr userDrawn="1"/>
          </p:nvSpPr>
          <p:spPr bwMode="auto">
            <a:xfrm>
              <a:off x="399" y="253"/>
              <a:ext cx="8" cy="16"/>
            </a:xfrm>
            <a:custGeom>
              <a:avLst/>
              <a:gdLst>
                <a:gd name="T0" fmla="*/ 15 w 18"/>
                <a:gd name="T1" fmla="*/ 0 h 34"/>
                <a:gd name="T2" fmla="*/ 15 w 18"/>
                <a:gd name="T3" fmla="*/ 0 h 34"/>
                <a:gd name="T4" fmla="*/ 0 w 18"/>
                <a:gd name="T5" fmla="*/ 15 h 34"/>
                <a:gd name="T6" fmla="*/ 13 w 18"/>
                <a:gd name="T7" fmla="*/ 6 h 34"/>
                <a:gd name="T8" fmla="*/ 4 w 18"/>
                <a:gd name="T9" fmla="*/ 34 h 34"/>
                <a:gd name="T10" fmla="*/ 15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5" y="0"/>
                  </a:moveTo>
                  <a:lnTo>
                    <a:pt x="15" y="0"/>
                  </a:lnTo>
                  <a:cubicBezTo>
                    <a:pt x="12" y="4"/>
                    <a:pt x="4" y="12"/>
                    <a:pt x="0" y="15"/>
                  </a:cubicBezTo>
                  <a:cubicBezTo>
                    <a:pt x="5" y="12"/>
                    <a:pt x="9" y="10"/>
                    <a:pt x="13" y="6"/>
                  </a:cubicBezTo>
                  <a:cubicBezTo>
                    <a:pt x="14" y="16"/>
                    <a:pt x="7" y="31"/>
                    <a:pt x="4" y="34"/>
                  </a:cubicBezTo>
                  <a:cubicBezTo>
                    <a:pt x="13" y="26"/>
                    <a:pt x="18" y="1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0" name="Freeform 1638"/>
            <p:cNvSpPr>
              <a:spLocks/>
            </p:cNvSpPr>
            <p:nvPr userDrawn="1"/>
          </p:nvSpPr>
          <p:spPr bwMode="auto">
            <a:xfrm>
              <a:off x="390" y="264"/>
              <a:ext cx="10" cy="9"/>
            </a:xfrm>
            <a:custGeom>
              <a:avLst/>
              <a:gdLst>
                <a:gd name="T0" fmla="*/ 21 w 21"/>
                <a:gd name="T1" fmla="*/ 0 h 21"/>
                <a:gd name="T2" fmla="*/ 21 w 21"/>
                <a:gd name="T3" fmla="*/ 0 h 21"/>
                <a:gd name="T4" fmla="*/ 0 w 21"/>
                <a:gd name="T5" fmla="*/ 18 h 21"/>
                <a:gd name="T6" fmla="*/ 0 w 21"/>
                <a:gd name="T7" fmla="*/ 20 h 21"/>
                <a:gd name="T8" fmla="*/ 2 w 21"/>
                <a:gd name="T9" fmla="*/ 21 h 21"/>
                <a:gd name="T10" fmla="*/ 21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21" y="0"/>
                  </a:moveTo>
                  <a:lnTo>
                    <a:pt x="21" y="0"/>
                  </a:lnTo>
                  <a:cubicBezTo>
                    <a:pt x="12" y="5"/>
                    <a:pt x="0" y="18"/>
                    <a:pt x="0" y="18"/>
                  </a:cubicBezTo>
                  <a:lnTo>
                    <a:pt x="0" y="20"/>
                  </a:lnTo>
                  <a:lnTo>
                    <a:pt x="2" y="21"/>
                  </a:lnTo>
                  <a:cubicBezTo>
                    <a:pt x="2" y="21"/>
                    <a:pt x="17" y="7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1" name="Freeform 1639"/>
            <p:cNvSpPr>
              <a:spLocks/>
            </p:cNvSpPr>
            <p:nvPr userDrawn="1"/>
          </p:nvSpPr>
          <p:spPr bwMode="auto">
            <a:xfrm>
              <a:off x="391" y="268"/>
              <a:ext cx="4" cy="5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0 h 11"/>
                <a:gd name="T4" fmla="*/ 0 w 10"/>
                <a:gd name="T5" fmla="*/ 10 h 11"/>
                <a:gd name="T6" fmla="*/ 1 w 10"/>
                <a:gd name="T7" fmla="*/ 11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0"/>
                  </a:lnTo>
                  <a:cubicBezTo>
                    <a:pt x="9" y="0"/>
                    <a:pt x="0" y="10"/>
                    <a:pt x="0" y="10"/>
                  </a:cubicBezTo>
                  <a:lnTo>
                    <a:pt x="1" y="11"/>
                  </a:lnTo>
                  <a:cubicBezTo>
                    <a:pt x="1" y="1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2" name="Freeform 1640"/>
            <p:cNvSpPr>
              <a:spLocks/>
            </p:cNvSpPr>
            <p:nvPr userDrawn="1"/>
          </p:nvSpPr>
          <p:spPr bwMode="auto">
            <a:xfrm>
              <a:off x="394" y="278"/>
              <a:ext cx="7" cy="5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0 h 11"/>
                <a:gd name="T4" fmla="*/ 1 w 15"/>
                <a:gd name="T5" fmla="*/ 8 h 11"/>
                <a:gd name="T6" fmla="*/ 0 w 15"/>
                <a:gd name="T7" fmla="*/ 10 h 11"/>
                <a:gd name="T8" fmla="*/ 2 w 15"/>
                <a:gd name="T9" fmla="*/ 11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0"/>
                  </a:lnTo>
                  <a:cubicBezTo>
                    <a:pt x="8" y="3"/>
                    <a:pt x="3" y="6"/>
                    <a:pt x="1" y="8"/>
                  </a:cubicBezTo>
                  <a:cubicBezTo>
                    <a:pt x="0" y="8"/>
                    <a:pt x="0" y="10"/>
                    <a:pt x="0" y="10"/>
                  </a:cubicBezTo>
                  <a:lnTo>
                    <a:pt x="2" y="11"/>
                  </a:lnTo>
                  <a:cubicBezTo>
                    <a:pt x="5" y="9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3" name="Freeform 1641"/>
            <p:cNvSpPr>
              <a:spLocks/>
            </p:cNvSpPr>
            <p:nvPr userDrawn="1"/>
          </p:nvSpPr>
          <p:spPr bwMode="auto">
            <a:xfrm>
              <a:off x="395" y="280"/>
              <a:ext cx="3" cy="2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cubicBezTo>
                    <a:pt x="4" y="0"/>
                    <a:pt x="0" y="3"/>
                    <a:pt x="0" y="3"/>
                  </a:cubicBezTo>
                  <a:lnTo>
                    <a:pt x="0" y="4"/>
                  </a:lnTo>
                  <a:cubicBezTo>
                    <a:pt x="0" y="4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4" name="Freeform 1642"/>
            <p:cNvSpPr>
              <a:spLocks/>
            </p:cNvSpPr>
            <p:nvPr userDrawn="1"/>
          </p:nvSpPr>
          <p:spPr bwMode="auto">
            <a:xfrm>
              <a:off x="414" y="314"/>
              <a:ext cx="25" cy="28"/>
            </a:xfrm>
            <a:custGeom>
              <a:avLst/>
              <a:gdLst>
                <a:gd name="T0" fmla="*/ 2 w 55"/>
                <a:gd name="T1" fmla="*/ 0 h 63"/>
                <a:gd name="T2" fmla="*/ 2 w 55"/>
                <a:gd name="T3" fmla="*/ 0 h 63"/>
                <a:gd name="T4" fmla="*/ 2 w 55"/>
                <a:gd name="T5" fmla="*/ 5 h 63"/>
                <a:gd name="T6" fmla="*/ 32 w 55"/>
                <a:gd name="T7" fmla="*/ 40 h 63"/>
                <a:gd name="T8" fmla="*/ 1 w 55"/>
                <a:gd name="T9" fmla="*/ 11 h 63"/>
                <a:gd name="T10" fmla="*/ 0 w 55"/>
                <a:gd name="T11" fmla="*/ 17 h 63"/>
                <a:gd name="T12" fmla="*/ 32 w 55"/>
                <a:gd name="T13" fmla="*/ 56 h 63"/>
                <a:gd name="T14" fmla="*/ 52 w 55"/>
                <a:gd name="T15" fmla="*/ 58 h 63"/>
                <a:gd name="T16" fmla="*/ 49 w 55"/>
                <a:gd name="T17" fmla="*/ 40 h 63"/>
                <a:gd name="T18" fmla="*/ 2 w 55"/>
                <a:gd name="T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3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2" y="4"/>
                    <a:pt x="2" y="5"/>
                  </a:cubicBezTo>
                  <a:cubicBezTo>
                    <a:pt x="5" y="9"/>
                    <a:pt x="25" y="30"/>
                    <a:pt x="32" y="40"/>
                  </a:cubicBezTo>
                  <a:cubicBezTo>
                    <a:pt x="24" y="33"/>
                    <a:pt x="7" y="17"/>
                    <a:pt x="1" y="11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28" y="50"/>
                    <a:pt x="32" y="56"/>
                  </a:cubicBezTo>
                  <a:cubicBezTo>
                    <a:pt x="38" y="63"/>
                    <a:pt x="46" y="58"/>
                    <a:pt x="52" y="58"/>
                  </a:cubicBezTo>
                  <a:cubicBezTo>
                    <a:pt x="53" y="52"/>
                    <a:pt x="55" y="47"/>
                    <a:pt x="49" y="40"/>
                  </a:cubicBezTo>
                  <a:cubicBezTo>
                    <a:pt x="46" y="37"/>
                    <a:pt x="7" y="4"/>
                    <a:pt x="2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5" name="Freeform 1643"/>
            <p:cNvSpPr>
              <a:spLocks/>
            </p:cNvSpPr>
            <p:nvPr userDrawn="1"/>
          </p:nvSpPr>
          <p:spPr bwMode="auto">
            <a:xfrm>
              <a:off x="415" y="310"/>
              <a:ext cx="34" cy="22"/>
            </a:xfrm>
            <a:custGeom>
              <a:avLst/>
              <a:gdLst>
                <a:gd name="T0" fmla="*/ 76 w 76"/>
                <a:gd name="T1" fmla="*/ 39 h 47"/>
                <a:gd name="T2" fmla="*/ 76 w 76"/>
                <a:gd name="T3" fmla="*/ 39 h 47"/>
                <a:gd name="T4" fmla="*/ 57 w 76"/>
                <a:gd name="T5" fmla="*/ 15 h 47"/>
                <a:gd name="T6" fmla="*/ 19 w 76"/>
                <a:gd name="T7" fmla="*/ 0 h 47"/>
                <a:gd name="T8" fmla="*/ 14 w 76"/>
                <a:gd name="T9" fmla="*/ 1 h 47"/>
                <a:gd name="T10" fmla="*/ 48 w 76"/>
                <a:gd name="T11" fmla="*/ 23 h 47"/>
                <a:gd name="T12" fmla="*/ 8 w 76"/>
                <a:gd name="T13" fmla="*/ 3 h 47"/>
                <a:gd name="T14" fmla="*/ 0 w 76"/>
                <a:gd name="T15" fmla="*/ 2 h 47"/>
                <a:gd name="T16" fmla="*/ 51 w 76"/>
                <a:gd name="T17" fmla="*/ 39 h 47"/>
                <a:gd name="T18" fmla="*/ 76 w 76"/>
                <a:gd name="T19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7">
                  <a:moveTo>
                    <a:pt x="76" y="39"/>
                  </a:moveTo>
                  <a:lnTo>
                    <a:pt x="76" y="39"/>
                  </a:lnTo>
                  <a:cubicBezTo>
                    <a:pt x="74" y="33"/>
                    <a:pt x="74" y="22"/>
                    <a:pt x="57" y="15"/>
                  </a:cubicBezTo>
                  <a:cubicBezTo>
                    <a:pt x="51" y="13"/>
                    <a:pt x="24" y="1"/>
                    <a:pt x="19" y="0"/>
                  </a:cubicBezTo>
                  <a:cubicBezTo>
                    <a:pt x="17" y="0"/>
                    <a:pt x="14" y="1"/>
                    <a:pt x="14" y="1"/>
                  </a:cubicBezTo>
                  <a:cubicBezTo>
                    <a:pt x="18" y="3"/>
                    <a:pt x="37" y="15"/>
                    <a:pt x="48" y="23"/>
                  </a:cubicBezTo>
                  <a:cubicBezTo>
                    <a:pt x="34" y="19"/>
                    <a:pt x="10" y="4"/>
                    <a:pt x="8" y="3"/>
                  </a:cubicBezTo>
                  <a:cubicBezTo>
                    <a:pt x="7" y="3"/>
                    <a:pt x="4" y="4"/>
                    <a:pt x="0" y="2"/>
                  </a:cubicBezTo>
                  <a:cubicBezTo>
                    <a:pt x="7" y="7"/>
                    <a:pt x="41" y="34"/>
                    <a:pt x="51" y="39"/>
                  </a:cubicBezTo>
                  <a:cubicBezTo>
                    <a:pt x="66" y="47"/>
                    <a:pt x="70" y="41"/>
                    <a:pt x="76" y="39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6" name="Freeform 1644"/>
            <p:cNvSpPr>
              <a:spLocks/>
            </p:cNvSpPr>
            <p:nvPr userDrawn="1"/>
          </p:nvSpPr>
          <p:spPr bwMode="auto">
            <a:xfrm>
              <a:off x="422" y="302"/>
              <a:ext cx="35" cy="15"/>
            </a:xfrm>
            <a:custGeom>
              <a:avLst/>
              <a:gdLst>
                <a:gd name="T0" fmla="*/ 0 w 78"/>
                <a:gd name="T1" fmla="*/ 0 h 33"/>
                <a:gd name="T2" fmla="*/ 0 w 78"/>
                <a:gd name="T3" fmla="*/ 0 h 33"/>
                <a:gd name="T4" fmla="*/ 3 w 78"/>
                <a:gd name="T5" fmla="*/ 6 h 33"/>
                <a:gd name="T6" fmla="*/ 43 w 78"/>
                <a:gd name="T7" fmla="*/ 17 h 33"/>
                <a:gd name="T8" fmla="*/ 4 w 78"/>
                <a:gd name="T9" fmla="*/ 11 h 33"/>
                <a:gd name="T10" fmla="*/ 5 w 78"/>
                <a:gd name="T11" fmla="*/ 15 h 33"/>
                <a:gd name="T12" fmla="*/ 46 w 78"/>
                <a:gd name="T13" fmla="*/ 29 h 33"/>
                <a:gd name="T14" fmla="*/ 78 w 78"/>
                <a:gd name="T15" fmla="*/ 25 h 33"/>
                <a:gd name="T16" fmla="*/ 54 w 78"/>
                <a:gd name="T17" fmla="*/ 8 h 33"/>
                <a:gd name="T18" fmla="*/ 0 w 78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3">
                  <a:moveTo>
                    <a:pt x="0" y="0"/>
                  </a:moveTo>
                  <a:lnTo>
                    <a:pt x="0" y="0"/>
                  </a:lnTo>
                  <a:cubicBezTo>
                    <a:pt x="1" y="2"/>
                    <a:pt x="2" y="4"/>
                    <a:pt x="3" y="6"/>
                  </a:cubicBezTo>
                  <a:cubicBezTo>
                    <a:pt x="5" y="7"/>
                    <a:pt x="30" y="12"/>
                    <a:pt x="43" y="17"/>
                  </a:cubicBezTo>
                  <a:cubicBezTo>
                    <a:pt x="30" y="17"/>
                    <a:pt x="4" y="11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14" y="20"/>
                    <a:pt x="40" y="27"/>
                    <a:pt x="46" y="29"/>
                  </a:cubicBezTo>
                  <a:cubicBezTo>
                    <a:pt x="55" y="33"/>
                    <a:pt x="73" y="31"/>
                    <a:pt x="78" y="25"/>
                  </a:cubicBezTo>
                  <a:cubicBezTo>
                    <a:pt x="74" y="15"/>
                    <a:pt x="63" y="9"/>
                    <a:pt x="54" y="8"/>
                  </a:cubicBezTo>
                  <a:cubicBezTo>
                    <a:pt x="42" y="6"/>
                    <a:pt x="13" y="2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7" name="Freeform 1645"/>
            <p:cNvSpPr>
              <a:spLocks/>
            </p:cNvSpPr>
            <p:nvPr userDrawn="1"/>
          </p:nvSpPr>
          <p:spPr bwMode="auto">
            <a:xfrm>
              <a:off x="444" y="294"/>
              <a:ext cx="16" cy="10"/>
            </a:xfrm>
            <a:custGeom>
              <a:avLst/>
              <a:gdLst>
                <a:gd name="T0" fmla="*/ 7 w 36"/>
                <a:gd name="T1" fmla="*/ 0 h 22"/>
                <a:gd name="T2" fmla="*/ 7 w 36"/>
                <a:gd name="T3" fmla="*/ 0 h 22"/>
                <a:gd name="T4" fmla="*/ 31 w 36"/>
                <a:gd name="T5" fmla="*/ 10 h 22"/>
                <a:gd name="T6" fmla="*/ 0 w 36"/>
                <a:gd name="T7" fmla="*/ 20 h 22"/>
                <a:gd name="T8" fmla="*/ 36 w 36"/>
                <a:gd name="T9" fmla="*/ 10 h 22"/>
                <a:gd name="T10" fmla="*/ 7 w 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2">
                  <a:moveTo>
                    <a:pt x="7" y="0"/>
                  </a:moveTo>
                  <a:lnTo>
                    <a:pt x="7" y="0"/>
                  </a:lnTo>
                  <a:cubicBezTo>
                    <a:pt x="15" y="1"/>
                    <a:pt x="27" y="5"/>
                    <a:pt x="31" y="10"/>
                  </a:cubicBezTo>
                  <a:cubicBezTo>
                    <a:pt x="28" y="17"/>
                    <a:pt x="10" y="20"/>
                    <a:pt x="0" y="20"/>
                  </a:cubicBezTo>
                  <a:cubicBezTo>
                    <a:pt x="17" y="22"/>
                    <a:pt x="31" y="18"/>
                    <a:pt x="36" y="10"/>
                  </a:cubicBezTo>
                  <a:cubicBezTo>
                    <a:pt x="29" y="3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8" name="Freeform 1646"/>
            <p:cNvSpPr>
              <a:spLocks/>
            </p:cNvSpPr>
            <p:nvPr userDrawn="1"/>
          </p:nvSpPr>
          <p:spPr bwMode="auto">
            <a:xfrm>
              <a:off x="447" y="279"/>
              <a:ext cx="15" cy="11"/>
            </a:xfrm>
            <a:custGeom>
              <a:avLst/>
              <a:gdLst>
                <a:gd name="T0" fmla="*/ 0 w 35"/>
                <a:gd name="T1" fmla="*/ 3 h 23"/>
                <a:gd name="T2" fmla="*/ 0 w 35"/>
                <a:gd name="T3" fmla="*/ 3 h 23"/>
                <a:gd name="T4" fmla="*/ 30 w 35"/>
                <a:gd name="T5" fmla="*/ 6 h 23"/>
                <a:gd name="T6" fmla="*/ 1 w 35"/>
                <a:gd name="T7" fmla="*/ 23 h 23"/>
                <a:gd name="T8" fmla="*/ 35 w 35"/>
                <a:gd name="T9" fmla="*/ 4 h 23"/>
                <a:gd name="T10" fmla="*/ 0 w 35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21" y="2"/>
                    <a:pt x="30" y="6"/>
                  </a:cubicBezTo>
                  <a:cubicBezTo>
                    <a:pt x="27" y="11"/>
                    <a:pt x="15" y="20"/>
                    <a:pt x="1" y="23"/>
                  </a:cubicBezTo>
                  <a:cubicBezTo>
                    <a:pt x="12" y="22"/>
                    <a:pt x="32" y="14"/>
                    <a:pt x="35" y="4"/>
                  </a:cubicBezTo>
                  <a:cubicBezTo>
                    <a:pt x="26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9" name="Freeform 1647"/>
            <p:cNvSpPr>
              <a:spLocks/>
            </p:cNvSpPr>
            <p:nvPr userDrawn="1"/>
          </p:nvSpPr>
          <p:spPr bwMode="auto">
            <a:xfrm>
              <a:off x="420" y="281"/>
              <a:ext cx="9" cy="9"/>
            </a:xfrm>
            <a:custGeom>
              <a:avLst/>
              <a:gdLst>
                <a:gd name="T0" fmla="*/ 0 w 20"/>
                <a:gd name="T1" fmla="*/ 3 h 19"/>
                <a:gd name="T2" fmla="*/ 0 w 20"/>
                <a:gd name="T3" fmla="*/ 3 h 19"/>
                <a:gd name="T4" fmla="*/ 17 w 20"/>
                <a:gd name="T5" fmla="*/ 9 h 19"/>
                <a:gd name="T6" fmla="*/ 4 w 20"/>
                <a:gd name="T7" fmla="*/ 19 h 19"/>
                <a:gd name="T8" fmla="*/ 20 w 20"/>
                <a:gd name="T9" fmla="*/ 8 h 19"/>
                <a:gd name="T10" fmla="*/ 0 w 20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0" y="3"/>
                  </a:lnTo>
                  <a:cubicBezTo>
                    <a:pt x="9" y="2"/>
                    <a:pt x="15" y="5"/>
                    <a:pt x="17" y="9"/>
                  </a:cubicBezTo>
                  <a:cubicBezTo>
                    <a:pt x="15" y="14"/>
                    <a:pt x="9" y="18"/>
                    <a:pt x="4" y="19"/>
                  </a:cubicBezTo>
                  <a:cubicBezTo>
                    <a:pt x="11" y="19"/>
                    <a:pt x="18" y="14"/>
                    <a:pt x="20" y="8"/>
                  </a:cubicBezTo>
                  <a:cubicBezTo>
                    <a:pt x="17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0" name="Freeform 1648"/>
            <p:cNvSpPr>
              <a:spLocks/>
            </p:cNvSpPr>
            <p:nvPr userDrawn="1"/>
          </p:nvSpPr>
          <p:spPr bwMode="auto">
            <a:xfrm>
              <a:off x="401" y="284"/>
              <a:ext cx="7" cy="9"/>
            </a:xfrm>
            <a:custGeom>
              <a:avLst/>
              <a:gdLst>
                <a:gd name="T0" fmla="*/ 0 w 15"/>
                <a:gd name="T1" fmla="*/ 2 h 19"/>
                <a:gd name="T2" fmla="*/ 0 w 15"/>
                <a:gd name="T3" fmla="*/ 2 h 19"/>
                <a:gd name="T4" fmla="*/ 12 w 15"/>
                <a:gd name="T5" fmla="*/ 8 h 19"/>
                <a:gd name="T6" fmla="*/ 4 w 15"/>
                <a:gd name="T7" fmla="*/ 19 h 19"/>
                <a:gd name="T8" fmla="*/ 15 w 15"/>
                <a:gd name="T9" fmla="*/ 8 h 19"/>
                <a:gd name="T10" fmla="*/ 0 w 1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0" y="2"/>
                  </a:lnTo>
                  <a:cubicBezTo>
                    <a:pt x="5" y="2"/>
                    <a:pt x="9" y="5"/>
                    <a:pt x="12" y="8"/>
                  </a:cubicBezTo>
                  <a:cubicBezTo>
                    <a:pt x="11" y="12"/>
                    <a:pt x="9" y="17"/>
                    <a:pt x="4" y="19"/>
                  </a:cubicBezTo>
                  <a:cubicBezTo>
                    <a:pt x="10" y="18"/>
                    <a:pt x="13" y="13"/>
                    <a:pt x="15" y="8"/>
                  </a:cubicBezTo>
                  <a:cubicBezTo>
                    <a:pt x="12" y="5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1" name="Freeform 1649"/>
            <p:cNvSpPr>
              <a:spLocks/>
            </p:cNvSpPr>
            <p:nvPr userDrawn="1"/>
          </p:nvSpPr>
          <p:spPr bwMode="auto">
            <a:xfrm>
              <a:off x="423" y="305"/>
              <a:ext cx="10" cy="3"/>
            </a:xfrm>
            <a:custGeom>
              <a:avLst/>
              <a:gdLst>
                <a:gd name="T0" fmla="*/ 21 w 21"/>
                <a:gd name="T1" fmla="*/ 6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2 h 6"/>
                <a:gd name="T8" fmla="*/ 21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21" y="6"/>
                  </a:lnTo>
                  <a:cubicBezTo>
                    <a:pt x="11" y="3"/>
                    <a:pt x="5" y="1"/>
                    <a:pt x="0" y="0"/>
                  </a:cubicBezTo>
                  <a:lnTo>
                    <a:pt x="0" y="2"/>
                  </a:lnTo>
                  <a:cubicBezTo>
                    <a:pt x="6" y="4"/>
                    <a:pt x="12" y="4"/>
                    <a:pt x="2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2" name="Freeform 1650"/>
            <p:cNvSpPr>
              <a:spLocks/>
            </p:cNvSpPr>
            <p:nvPr userDrawn="1"/>
          </p:nvSpPr>
          <p:spPr bwMode="auto">
            <a:xfrm>
              <a:off x="442" y="307"/>
              <a:ext cx="13" cy="9"/>
            </a:xfrm>
            <a:custGeom>
              <a:avLst/>
              <a:gdLst>
                <a:gd name="T0" fmla="*/ 6 w 29"/>
                <a:gd name="T1" fmla="*/ 0 h 21"/>
                <a:gd name="T2" fmla="*/ 6 w 29"/>
                <a:gd name="T3" fmla="*/ 0 h 21"/>
                <a:gd name="T4" fmla="*/ 25 w 29"/>
                <a:gd name="T5" fmla="*/ 13 h 21"/>
                <a:gd name="T6" fmla="*/ 0 w 29"/>
                <a:gd name="T7" fmla="*/ 17 h 21"/>
                <a:gd name="T8" fmla="*/ 29 w 29"/>
                <a:gd name="T9" fmla="*/ 14 h 21"/>
                <a:gd name="T10" fmla="*/ 6 w 2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6" y="0"/>
                  </a:moveTo>
                  <a:lnTo>
                    <a:pt x="6" y="0"/>
                  </a:lnTo>
                  <a:cubicBezTo>
                    <a:pt x="14" y="1"/>
                    <a:pt x="21" y="7"/>
                    <a:pt x="25" y="13"/>
                  </a:cubicBezTo>
                  <a:cubicBezTo>
                    <a:pt x="17" y="20"/>
                    <a:pt x="6" y="18"/>
                    <a:pt x="0" y="17"/>
                  </a:cubicBezTo>
                  <a:cubicBezTo>
                    <a:pt x="8" y="20"/>
                    <a:pt x="20" y="21"/>
                    <a:pt x="29" y="14"/>
                  </a:cubicBezTo>
                  <a:cubicBezTo>
                    <a:pt x="24" y="5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3" name="Freeform 1651"/>
            <p:cNvSpPr>
              <a:spLocks/>
            </p:cNvSpPr>
            <p:nvPr userDrawn="1"/>
          </p:nvSpPr>
          <p:spPr bwMode="auto">
            <a:xfrm>
              <a:off x="366" y="428"/>
              <a:ext cx="10" cy="14"/>
            </a:xfrm>
            <a:custGeom>
              <a:avLst/>
              <a:gdLst>
                <a:gd name="T0" fmla="*/ 12 w 24"/>
                <a:gd name="T1" fmla="*/ 2 h 31"/>
                <a:gd name="T2" fmla="*/ 12 w 24"/>
                <a:gd name="T3" fmla="*/ 2 h 31"/>
                <a:gd name="T4" fmla="*/ 0 w 24"/>
                <a:gd name="T5" fmla="*/ 31 h 31"/>
                <a:gd name="T6" fmla="*/ 14 w 24"/>
                <a:gd name="T7" fmla="*/ 3 h 31"/>
                <a:gd name="T8" fmla="*/ 24 w 24"/>
                <a:gd name="T9" fmla="*/ 8 h 31"/>
                <a:gd name="T10" fmla="*/ 12 w 2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">
                  <a:moveTo>
                    <a:pt x="12" y="2"/>
                  </a:moveTo>
                  <a:lnTo>
                    <a:pt x="12" y="2"/>
                  </a:lnTo>
                  <a:cubicBezTo>
                    <a:pt x="13" y="8"/>
                    <a:pt x="13" y="26"/>
                    <a:pt x="0" y="31"/>
                  </a:cubicBezTo>
                  <a:cubicBezTo>
                    <a:pt x="13" y="28"/>
                    <a:pt x="16" y="13"/>
                    <a:pt x="14" y="3"/>
                  </a:cubicBezTo>
                  <a:cubicBezTo>
                    <a:pt x="16" y="3"/>
                    <a:pt x="20" y="5"/>
                    <a:pt x="24" y="8"/>
                  </a:cubicBezTo>
                  <a:cubicBezTo>
                    <a:pt x="22" y="3"/>
                    <a:pt x="18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4" name="Freeform 1652"/>
            <p:cNvSpPr>
              <a:spLocks/>
            </p:cNvSpPr>
            <p:nvPr userDrawn="1"/>
          </p:nvSpPr>
          <p:spPr bwMode="auto">
            <a:xfrm>
              <a:off x="373" y="424"/>
              <a:ext cx="8" cy="9"/>
            </a:xfrm>
            <a:custGeom>
              <a:avLst/>
              <a:gdLst>
                <a:gd name="T0" fmla="*/ 0 w 18"/>
                <a:gd name="T1" fmla="*/ 0 h 21"/>
                <a:gd name="T2" fmla="*/ 0 w 18"/>
                <a:gd name="T3" fmla="*/ 0 h 21"/>
                <a:gd name="T4" fmla="*/ 14 w 18"/>
                <a:gd name="T5" fmla="*/ 21 h 21"/>
                <a:gd name="T6" fmla="*/ 0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0" y="0"/>
                  </a:lnTo>
                  <a:cubicBezTo>
                    <a:pt x="14" y="4"/>
                    <a:pt x="14" y="15"/>
                    <a:pt x="14" y="21"/>
                  </a:cubicBezTo>
                  <a:cubicBezTo>
                    <a:pt x="18" y="9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5" name="Freeform 1653"/>
            <p:cNvSpPr>
              <a:spLocks/>
            </p:cNvSpPr>
            <p:nvPr userDrawn="1"/>
          </p:nvSpPr>
          <p:spPr bwMode="auto">
            <a:xfrm>
              <a:off x="370" y="418"/>
              <a:ext cx="4" cy="1"/>
            </a:xfrm>
            <a:custGeom>
              <a:avLst/>
              <a:gdLst>
                <a:gd name="T0" fmla="*/ 5 w 10"/>
                <a:gd name="T1" fmla="*/ 0 h 2"/>
                <a:gd name="T2" fmla="*/ 5 w 10"/>
                <a:gd name="T3" fmla="*/ 0 h 2"/>
                <a:gd name="T4" fmla="*/ 6 w 10"/>
                <a:gd name="T5" fmla="*/ 2 h 2"/>
                <a:gd name="T6" fmla="*/ 10 w 10"/>
                <a:gd name="T7" fmla="*/ 1 h 2"/>
                <a:gd name="T8" fmla="*/ 5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lnTo>
                    <a:pt x="5" y="0"/>
                  </a:lnTo>
                  <a:cubicBezTo>
                    <a:pt x="0" y="0"/>
                    <a:pt x="5" y="2"/>
                    <a:pt x="6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6" name="Freeform 1654"/>
            <p:cNvSpPr>
              <a:spLocks/>
            </p:cNvSpPr>
            <p:nvPr userDrawn="1"/>
          </p:nvSpPr>
          <p:spPr bwMode="auto">
            <a:xfrm>
              <a:off x="375" y="413"/>
              <a:ext cx="6" cy="8"/>
            </a:xfrm>
            <a:custGeom>
              <a:avLst/>
              <a:gdLst>
                <a:gd name="T0" fmla="*/ 10 w 14"/>
                <a:gd name="T1" fmla="*/ 0 h 16"/>
                <a:gd name="T2" fmla="*/ 10 w 14"/>
                <a:gd name="T3" fmla="*/ 0 h 16"/>
                <a:gd name="T4" fmla="*/ 0 w 14"/>
                <a:gd name="T5" fmla="*/ 15 h 16"/>
                <a:gd name="T6" fmla="*/ 10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0" y="0"/>
                  </a:lnTo>
                  <a:cubicBezTo>
                    <a:pt x="10" y="5"/>
                    <a:pt x="8" y="12"/>
                    <a:pt x="0" y="15"/>
                  </a:cubicBezTo>
                  <a:cubicBezTo>
                    <a:pt x="7" y="16"/>
                    <a:pt x="14" y="8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7" name="Freeform 1655"/>
            <p:cNvSpPr>
              <a:spLocks/>
            </p:cNvSpPr>
            <p:nvPr userDrawn="1"/>
          </p:nvSpPr>
          <p:spPr bwMode="auto">
            <a:xfrm>
              <a:off x="339" y="407"/>
              <a:ext cx="13" cy="37"/>
            </a:xfrm>
            <a:custGeom>
              <a:avLst/>
              <a:gdLst>
                <a:gd name="T0" fmla="*/ 0 w 29"/>
                <a:gd name="T1" fmla="*/ 0 h 83"/>
                <a:gd name="T2" fmla="*/ 0 w 29"/>
                <a:gd name="T3" fmla="*/ 0 h 83"/>
                <a:gd name="T4" fmla="*/ 22 w 29"/>
                <a:gd name="T5" fmla="*/ 45 h 83"/>
                <a:gd name="T6" fmla="*/ 12 w 29"/>
                <a:gd name="T7" fmla="*/ 83 h 83"/>
                <a:gd name="T8" fmla="*/ 24 w 29"/>
                <a:gd name="T9" fmla="*/ 45 h 83"/>
                <a:gd name="T10" fmla="*/ 0 w 29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3">
                  <a:moveTo>
                    <a:pt x="0" y="0"/>
                  </a:moveTo>
                  <a:lnTo>
                    <a:pt x="0" y="0"/>
                  </a:lnTo>
                  <a:cubicBezTo>
                    <a:pt x="6" y="12"/>
                    <a:pt x="19" y="28"/>
                    <a:pt x="22" y="45"/>
                  </a:cubicBezTo>
                  <a:cubicBezTo>
                    <a:pt x="26" y="61"/>
                    <a:pt x="21" y="77"/>
                    <a:pt x="12" y="83"/>
                  </a:cubicBezTo>
                  <a:cubicBezTo>
                    <a:pt x="21" y="78"/>
                    <a:pt x="29" y="64"/>
                    <a:pt x="24" y="45"/>
                  </a:cubicBezTo>
                  <a:cubicBezTo>
                    <a:pt x="20" y="28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8" name="Freeform 1656"/>
            <p:cNvSpPr>
              <a:spLocks/>
            </p:cNvSpPr>
            <p:nvPr userDrawn="1"/>
          </p:nvSpPr>
          <p:spPr bwMode="auto">
            <a:xfrm>
              <a:off x="345" y="403"/>
              <a:ext cx="27" cy="36"/>
            </a:xfrm>
            <a:custGeom>
              <a:avLst/>
              <a:gdLst>
                <a:gd name="T0" fmla="*/ 0 w 59"/>
                <a:gd name="T1" fmla="*/ 0 h 80"/>
                <a:gd name="T2" fmla="*/ 0 w 59"/>
                <a:gd name="T3" fmla="*/ 0 h 80"/>
                <a:gd name="T4" fmla="*/ 25 w 59"/>
                <a:gd name="T5" fmla="*/ 16 h 80"/>
                <a:gd name="T6" fmla="*/ 51 w 59"/>
                <a:gd name="T7" fmla="*/ 59 h 80"/>
                <a:gd name="T8" fmla="*/ 34 w 59"/>
                <a:gd name="T9" fmla="*/ 78 h 80"/>
                <a:gd name="T10" fmla="*/ 50 w 59"/>
                <a:gd name="T11" fmla="*/ 71 h 80"/>
                <a:gd name="T12" fmla="*/ 32 w 59"/>
                <a:gd name="T13" fmla="*/ 18 h 80"/>
                <a:gd name="T14" fmla="*/ 0 w 5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0" y="13"/>
                    <a:pt x="25" y="16"/>
                  </a:cubicBezTo>
                  <a:cubicBezTo>
                    <a:pt x="35" y="23"/>
                    <a:pt x="53" y="36"/>
                    <a:pt x="51" y="59"/>
                  </a:cubicBezTo>
                  <a:cubicBezTo>
                    <a:pt x="49" y="78"/>
                    <a:pt x="39" y="78"/>
                    <a:pt x="34" y="78"/>
                  </a:cubicBezTo>
                  <a:cubicBezTo>
                    <a:pt x="41" y="80"/>
                    <a:pt x="47" y="77"/>
                    <a:pt x="50" y="71"/>
                  </a:cubicBezTo>
                  <a:cubicBezTo>
                    <a:pt x="59" y="54"/>
                    <a:pt x="51" y="31"/>
                    <a:pt x="32" y="18"/>
                  </a:cubicBezTo>
                  <a:cubicBezTo>
                    <a:pt x="23" y="12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9" name="Freeform 1657"/>
            <p:cNvSpPr>
              <a:spLocks/>
            </p:cNvSpPr>
            <p:nvPr userDrawn="1"/>
          </p:nvSpPr>
          <p:spPr bwMode="auto">
            <a:xfrm>
              <a:off x="354" y="424"/>
              <a:ext cx="8" cy="4"/>
            </a:xfrm>
            <a:custGeom>
              <a:avLst/>
              <a:gdLst>
                <a:gd name="T0" fmla="*/ 18 w 18"/>
                <a:gd name="T1" fmla="*/ 0 h 9"/>
                <a:gd name="T2" fmla="*/ 18 w 18"/>
                <a:gd name="T3" fmla="*/ 0 h 9"/>
                <a:gd name="T4" fmla="*/ 0 w 18"/>
                <a:gd name="T5" fmla="*/ 4 h 9"/>
                <a:gd name="T6" fmla="*/ 18 w 1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8" y="0"/>
                  </a:lnTo>
                  <a:cubicBezTo>
                    <a:pt x="15" y="4"/>
                    <a:pt x="6" y="6"/>
                    <a:pt x="0" y="4"/>
                  </a:cubicBezTo>
                  <a:cubicBezTo>
                    <a:pt x="5" y="9"/>
                    <a:pt x="15" y="7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0" name="Freeform 1658"/>
            <p:cNvSpPr>
              <a:spLocks/>
            </p:cNvSpPr>
            <p:nvPr userDrawn="1"/>
          </p:nvSpPr>
          <p:spPr bwMode="auto">
            <a:xfrm>
              <a:off x="350" y="368"/>
              <a:ext cx="2" cy="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5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1" name="Freeform 1659"/>
            <p:cNvSpPr>
              <a:spLocks/>
            </p:cNvSpPr>
            <p:nvPr userDrawn="1"/>
          </p:nvSpPr>
          <p:spPr bwMode="auto">
            <a:xfrm>
              <a:off x="363" y="363"/>
              <a:ext cx="3" cy="1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8 w 8"/>
                <a:gd name="T5" fmla="*/ 4 h 4"/>
                <a:gd name="T6" fmla="*/ 1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2" name="Freeform 1660"/>
            <p:cNvSpPr>
              <a:spLocks/>
            </p:cNvSpPr>
            <p:nvPr userDrawn="1"/>
          </p:nvSpPr>
          <p:spPr bwMode="auto">
            <a:xfrm>
              <a:off x="439" y="319"/>
              <a:ext cx="9" cy="10"/>
            </a:xfrm>
            <a:custGeom>
              <a:avLst/>
              <a:gdLst>
                <a:gd name="T0" fmla="*/ 7 w 19"/>
                <a:gd name="T1" fmla="*/ 0 h 22"/>
                <a:gd name="T2" fmla="*/ 7 w 19"/>
                <a:gd name="T3" fmla="*/ 0 h 22"/>
                <a:gd name="T4" fmla="*/ 16 w 19"/>
                <a:gd name="T5" fmla="*/ 16 h 22"/>
                <a:gd name="T6" fmla="*/ 0 w 19"/>
                <a:gd name="T7" fmla="*/ 18 h 22"/>
                <a:gd name="T8" fmla="*/ 19 w 19"/>
                <a:gd name="T9" fmla="*/ 18 h 22"/>
                <a:gd name="T10" fmla="*/ 7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lnTo>
                    <a:pt x="7" y="0"/>
                  </a:lnTo>
                  <a:cubicBezTo>
                    <a:pt x="15" y="4"/>
                    <a:pt x="15" y="11"/>
                    <a:pt x="16" y="16"/>
                  </a:cubicBezTo>
                  <a:cubicBezTo>
                    <a:pt x="10" y="16"/>
                    <a:pt x="7" y="20"/>
                    <a:pt x="0" y="18"/>
                  </a:cubicBezTo>
                  <a:cubicBezTo>
                    <a:pt x="9" y="22"/>
                    <a:pt x="11" y="19"/>
                    <a:pt x="19" y="18"/>
                  </a:cubicBezTo>
                  <a:cubicBezTo>
                    <a:pt x="17" y="10"/>
                    <a:pt x="17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3" name="Freeform 1661"/>
            <p:cNvSpPr>
              <a:spLocks/>
            </p:cNvSpPr>
            <p:nvPr userDrawn="1"/>
          </p:nvSpPr>
          <p:spPr bwMode="auto">
            <a:xfrm>
              <a:off x="419" y="311"/>
              <a:ext cx="9" cy="5"/>
            </a:xfrm>
            <a:custGeom>
              <a:avLst/>
              <a:gdLst>
                <a:gd name="T0" fmla="*/ 20 w 20"/>
                <a:gd name="T1" fmla="*/ 11 h 11"/>
                <a:gd name="T2" fmla="*/ 20 w 20"/>
                <a:gd name="T3" fmla="*/ 11 h 11"/>
                <a:gd name="T4" fmla="*/ 3 w 20"/>
                <a:gd name="T5" fmla="*/ 0 h 11"/>
                <a:gd name="T6" fmla="*/ 0 w 20"/>
                <a:gd name="T7" fmla="*/ 0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20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4" name="Freeform 1662"/>
            <p:cNvSpPr>
              <a:spLocks/>
            </p:cNvSpPr>
            <p:nvPr userDrawn="1"/>
          </p:nvSpPr>
          <p:spPr bwMode="auto">
            <a:xfrm>
              <a:off x="415" y="317"/>
              <a:ext cx="7" cy="8"/>
            </a:xfrm>
            <a:custGeom>
              <a:avLst/>
              <a:gdLst>
                <a:gd name="T0" fmla="*/ 16 w 16"/>
                <a:gd name="T1" fmla="*/ 18 h 18"/>
                <a:gd name="T2" fmla="*/ 16 w 16"/>
                <a:gd name="T3" fmla="*/ 18 h 18"/>
                <a:gd name="T4" fmla="*/ 1 w 16"/>
                <a:gd name="T5" fmla="*/ 0 h 18"/>
                <a:gd name="T6" fmla="*/ 0 w 16"/>
                <a:gd name="T7" fmla="*/ 2 h 18"/>
                <a:gd name="T8" fmla="*/ 16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lnTo>
                    <a:pt x="16" y="18"/>
                  </a:lnTo>
                  <a:lnTo>
                    <a:pt x="1" y="0"/>
                  </a:lnTo>
                  <a:lnTo>
                    <a:pt x="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5" name="Freeform 1663"/>
            <p:cNvSpPr>
              <a:spLocks/>
            </p:cNvSpPr>
            <p:nvPr userDrawn="1"/>
          </p:nvSpPr>
          <p:spPr bwMode="auto">
            <a:xfrm>
              <a:off x="428" y="331"/>
              <a:ext cx="10" cy="10"/>
            </a:xfrm>
            <a:custGeom>
              <a:avLst/>
              <a:gdLst>
                <a:gd name="T0" fmla="*/ 12 w 21"/>
                <a:gd name="T1" fmla="*/ 0 h 21"/>
                <a:gd name="T2" fmla="*/ 12 w 21"/>
                <a:gd name="T3" fmla="*/ 0 h 21"/>
                <a:gd name="T4" fmla="*/ 17 w 21"/>
                <a:gd name="T5" fmla="*/ 16 h 21"/>
                <a:gd name="T6" fmla="*/ 0 w 21"/>
                <a:gd name="T7" fmla="*/ 12 h 21"/>
                <a:gd name="T8" fmla="*/ 19 w 21"/>
                <a:gd name="T9" fmla="*/ 18 h 21"/>
                <a:gd name="T10" fmla="*/ 12 w 2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2" y="0"/>
                  </a:lnTo>
                  <a:cubicBezTo>
                    <a:pt x="19" y="6"/>
                    <a:pt x="17" y="11"/>
                    <a:pt x="17" y="16"/>
                  </a:cubicBezTo>
                  <a:cubicBezTo>
                    <a:pt x="11" y="16"/>
                    <a:pt x="6" y="18"/>
                    <a:pt x="0" y="12"/>
                  </a:cubicBezTo>
                  <a:cubicBezTo>
                    <a:pt x="7" y="21"/>
                    <a:pt x="12" y="17"/>
                    <a:pt x="19" y="18"/>
                  </a:cubicBezTo>
                  <a:cubicBezTo>
                    <a:pt x="20" y="9"/>
                    <a:pt x="21" y="7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6" name="Freeform 1664"/>
            <p:cNvSpPr>
              <a:spLocks/>
            </p:cNvSpPr>
            <p:nvPr userDrawn="1"/>
          </p:nvSpPr>
          <p:spPr bwMode="auto">
            <a:xfrm>
              <a:off x="406" y="322"/>
              <a:ext cx="6" cy="9"/>
            </a:xfrm>
            <a:custGeom>
              <a:avLst/>
              <a:gdLst>
                <a:gd name="T0" fmla="*/ 13 w 13"/>
                <a:gd name="T1" fmla="*/ 19 h 19"/>
                <a:gd name="T2" fmla="*/ 13 w 13"/>
                <a:gd name="T3" fmla="*/ 19 h 19"/>
                <a:gd name="T4" fmla="*/ 0 w 13"/>
                <a:gd name="T5" fmla="*/ 0 h 19"/>
                <a:gd name="T6" fmla="*/ 0 w 13"/>
                <a:gd name="T7" fmla="*/ 2 h 19"/>
                <a:gd name="T8" fmla="*/ 13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3" y="19"/>
                  </a:moveTo>
                  <a:lnTo>
                    <a:pt x="13" y="19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7" name="Freeform 1665"/>
            <p:cNvSpPr>
              <a:spLocks/>
            </p:cNvSpPr>
            <p:nvPr userDrawn="1"/>
          </p:nvSpPr>
          <p:spPr bwMode="auto">
            <a:xfrm>
              <a:off x="414" y="339"/>
              <a:ext cx="11" cy="9"/>
            </a:xfrm>
            <a:custGeom>
              <a:avLst/>
              <a:gdLst>
                <a:gd name="T0" fmla="*/ 16 w 24"/>
                <a:gd name="T1" fmla="*/ 0 h 20"/>
                <a:gd name="T2" fmla="*/ 16 w 24"/>
                <a:gd name="T3" fmla="*/ 0 h 20"/>
                <a:gd name="T4" fmla="*/ 15 w 24"/>
                <a:gd name="T5" fmla="*/ 16 h 20"/>
                <a:gd name="T6" fmla="*/ 0 w 24"/>
                <a:gd name="T7" fmla="*/ 7 h 20"/>
                <a:gd name="T8" fmla="*/ 17 w 24"/>
                <a:gd name="T9" fmla="*/ 18 h 20"/>
                <a:gd name="T10" fmla="*/ 16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16" y="0"/>
                  </a:moveTo>
                  <a:lnTo>
                    <a:pt x="16" y="0"/>
                  </a:lnTo>
                  <a:cubicBezTo>
                    <a:pt x="21" y="9"/>
                    <a:pt x="17" y="11"/>
                    <a:pt x="15" y="16"/>
                  </a:cubicBezTo>
                  <a:cubicBezTo>
                    <a:pt x="9" y="14"/>
                    <a:pt x="4" y="17"/>
                    <a:pt x="0" y="7"/>
                  </a:cubicBezTo>
                  <a:cubicBezTo>
                    <a:pt x="4" y="20"/>
                    <a:pt x="10" y="16"/>
                    <a:pt x="17" y="18"/>
                  </a:cubicBezTo>
                  <a:cubicBezTo>
                    <a:pt x="20" y="10"/>
                    <a:pt x="24" y="1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8" name="Freeform 1666"/>
            <p:cNvSpPr>
              <a:spLocks/>
            </p:cNvSpPr>
            <p:nvPr userDrawn="1"/>
          </p:nvSpPr>
          <p:spPr bwMode="auto">
            <a:xfrm>
              <a:off x="397" y="326"/>
              <a:ext cx="4" cy="11"/>
            </a:xfrm>
            <a:custGeom>
              <a:avLst/>
              <a:gdLst>
                <a:gd name="T0" fmla="*/ 10 w 10"/>
                <a:gd name="T1" fmla="*/ 24 h 24"/>
                <a:gd name="T2" fmla="*/ 10 w 10"/>
                <a:gd name="T3" fmla="*/ 24 h 24"/>
                <a:gd name="T4" fmla="*/ 3 w 10"/>
                <a:gd name="T5" fmla="*/ 2 h 24"/>
                <a:gd name="T6" fmla="*/ 0 w 10"/>
                <a:gd name="T7" fmla="*/ 0 h 24"/>
                <a:gd name="T8" fmla="*/ 0 w 10"/>
                <a:gd name="T9" fmla="*/ 2 h 24"/>
                <a:gd name="T10" fmla="*/ 10 w 1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lnTo>
                    <a:pt x="10" y="24"/>
                  </a:lnTo>
                  <a:lnTo>
                    <a:pt x="3" y="2"/>
                  </a:lnTo>
                  <a:cubicBezTo>
                    <a:pt x="2" y="2"/>
                    <a:pt x="1" y="1"/>
                    <a:pt x="0" y="0"/>
                  </a:cubicBezTo>
                  <a:lnTo>
                    <a:pt x="0" y="2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9" name="Freeform 1667"/>
            <p:cNvSpPr>
              <a:spLocks/>
            </p:cNvSpPr>
            <p:nvPr userDrawn="1"/>
          </p:nvSpPr>
          <p:spPr bwMode="auto">
            <a:xfrm>
              <a:off x="400" y="344"/>
              <a:ext cx="11" cy="8"/>
            </a:xfrm>
            <a:custGeom>
              <a:avLst/>
              <a:gdLst>
                <a:gd name="T0" fmla="*/ 19 w 25"/>
                <a:gd name="T1" fmla="*/ 0 h 17"/>
                <a:gd name="T2" fmla="*/ 19 w 25"/>
                <a:gd name="T3" fmla="*/ 0 h 17"/>
                <a:gd name="T4" fmla="*/ 15 w 25"/>
                <a:gd name="T5" fmla="*/ 15 h 17"/>
                <a:gd name="T6" fmla="*/ 0 w 25"/>
                <a:gd name="T7" fmla="*/ 4 h 17"/>
                <a:gd name="T8" fmla="*/ 15 w 25"/>
                <a:gd name="T9" fmla="*/ 17 h 17"/>
                <a:gd name="T10" fmla="*/ 19 w 2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0"/>
                  </a:moveTo>
                  <a:lnTo>
                    <a:pt x="19" y="0"/>
                  </a:lnTo>
                  <a:cubicBezTo>
                    <a:pt x="22" y="10"/>
                    <a:pt x="17" y="10"/>
                    <a:pt x="15" y="15"/>
                  </a:cubicBezTo>
                  <a:cubicBezTo>
                    <a:pt x="9" y="12"/>
                    <a:pt x="3" y="14"/>
                    <a:pt x="0" y="4"/>
                  </a:cubicBezTo>
                  <a:cubicBezTo>
                    <a:pt x="2" y="17"/>
                    <a:pt x="9" y="14"/>
                    <a:pt x="15" y="17"/>
                  </a:cubicBezTo>
                  <a:cubicBezTo>
                    <a:pt x="20" y="10"/>
                    <a:pt x="25" y="1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0" name="Freeform 1668"/>
            <p:cNvSpPr>
              <a:spLocks/>
            </p:cNvSpPr>
            <p:nvPr userDrawn="1"/>
          </p:nvSpPr>
          <p:spPr bwMode="auto">
            <a:xfrm>
              <a:off x="386" y="329"/>
              <a:ext cx="2" cy="9"/>
            </a:xfrm>
            <a:custGeom>
              <a:avLst/>
              <a:gdLst>
                <a:gd name="T0" fmla="*/ 4 w 4"/>
                <a:gd name="T1" fmla="*/ 19 h 19"/>
                <a:gd name="T2" fmla="*/ 4 w 4"/>
                <a:gd name="T3" fmla="*/ 19 h 19"/>
                <a:gd name="T4" fmla="*/ 3 w 4"/>
                <a:gd name="T5" fmla="*/ 3 h 19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19"/>
                  </a:lnTo>
                  <a:lnTo>
                    <a:pt x="3" y="3"/>
                  </a:lnTo>
                  <a:cubicBezTo>
                    <a:pt x="2" y="2"/>
                    <a:pt x="1" y="1"/>
                    <a:pt x="0" y="0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1" name="Freeform 1669"/>
            <p:cNvSpPr>
              <a:spLocks/>
            </p:cNvSpPr>
            <p:nvPr userDrawn="1"/>
          </p:nvSpPr>
          <p:spPr bwMode="auto">
            <a:xfrm>
              <a:off x="383" y="343"/>
              <a:ext cx="10" cy="6"/>
            </a:xfrm>
            <a:custGeom>
              <a:avLst/>
              <a:gdLst>
                <a:gd name="T0" fmla="*/ 21 w 23"/>
                <a:gd name="T1" fmla="*/ 0 h 14"/>
                <a:gd name="T2" fmla="*/ 21 w 23"/>
                <a:gd name="T3" fmla="*/ 0 h 14"/>
                <a:gd name="T4" fmla="*/ 12 w 23"/>
                <a:gd name="T5" fmla="*/ 12 h 14"/>
                <a:gd name="T6" fmla="*/ 1 w 23"/>
                <a:gd name="T7" fmla="*/ 0 h 14"/>
                <a:gd name="T8" fmla="*/ 12 w 23"/>
                <a:gd name="T9" fmla="*/ 14 h 14"/>
                <a:gd name="T10" fmla="*/ 21 w 2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lnTo>
                    <a:pt x="21" y="0"/>
                  </a:lnTo>
                  <a:cubicBezTo>
                    <a:pt x="21" y="10"/>
                    <a:pt x="16" y="8"/>
                    <a:pt x="12" y="12"/>
                  </a:cubicBezTo>
                  <a:cubicBezTo>
                    <a:pt x="7" y="8"/>
                    <a:pt x="1" y="11"/>
                    <a:pt x="1" y="0"/>
                  </a:cubicBezTo>
                  <a:cubicBezTo>
                    <a:pt x="0" y="14"/>
                    <a:pt x="7" y="10"/>
                    <a:pt x="12" y="14"/>
                  </a:cubicBezTo>
                  <a:cubicBezTo>
                    <a:pt x="19" y="8"/>
                    <a:pt x="23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2" name="Freeform 1670"/>
            <p:cNvSpPr>
              <a:spLocks/>
            </p:cNvSpPr>
            <p:nvPr userDrawn="1"/>
          </p:nvSpPr>
          <p:spPr bwMode="auto">
            <a:xfrm>
              <a:off x="404" y="294"/>
              <a:ext cx="9" cy="2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5 w 20"/>
                <a:gd name="T5" fmla="*/ 0 h 3"/>
                <a:gd name="T6" fmla="*/ 0 w 20"/>
                <a:gd name="T7" fmla="*/ 2 h 3"/>
                <a:gd name="T8" fmla="*/ 2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lnTo>
                    <a:pt x="20" y="3"/>
                  </a:lnTo>
                  <a:cubicBezTo>
                    <a:pt x="20" y="3"/>
                    <a:pt x="7" y="1"/>
                    <a:pt x="5" y="0"/>
                  </a:cubicBezTo>
                  <a:cubicBezTo>
                    <a:pt x="4" y="1"/>
                    <a:pt x="0" y="2"/>
                    <a:pt x="0" y="2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3" name="Freeform 1671"/>
            <p:cNvSpPr>
              <a:spLocks/>
            </p:cNvSpPr>
            <p:nvPr userDrawn="1"/>
          </p:nvSpPr>
          <p:spPr bwMode="auto">
            <a:xfrm>
              <a:off x="418" y="293"/>
              <a:ext cx="9" cy="7"/>
            </a:xfrm>
            <a:custGeom>
              <a:avLst/>
              <a:gdLst>
                <a:gd name="T0" fmla="*/ 1 w 18"/>
                <a:gd name="T1" fmla="*/ 0 h 16"/>
                <a:gd name="T2" fmla="*/ 1 w 18"/>
                <a:gd name="T3" fmla="*/ 0 h 16"/>
                <a:gd name="T4" fmla="*/ 15 w 18"/>
                <a:gd name="T5" fmla="*/ 9 h 16"/>
                <a:gd name="T6" fmla="*/ 0 w 18"/>
                <a:gd name="T7" fmla="*/ 15 h 16"/>
                <a:gd name="T8" fmla="*/ 18 w 18"/>
                <a:gd name="T9" fmla="*/ 10 h 16"/>
                <a:gd name="T10" fmla="*/ 1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" y="0"/>
                  </a:moveTo>
                  <a:lnTo>
                    <a:pt x="1" y="0"/>
                  </a:lnTo>
                  <a:cubicBezTo>
                    <a:pt x="9" y="2"/>
                    <a:pt x="12" y="4"/>
                    <a:pt x="15" y="9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8" y="16"/>
                    <a:pt x="14" y="14"/>
                    <a:pt x="18" y="10"/>
                  </a:cubicBezTo>
                  <a:cubicBezTo>
                    <a:pt x="14" y="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4" name="Freeform 1672"/>
            <p:cNvSpPr>
              <a:spLocks/>
            </p:cNvSpPr>
            <p:nvPr userDrawn="1"/>
          </p:nvSpPr>
          <p:spPr bwMode="auto">
            <a:xfrm>
              <a:off x="407" y="303"/>
              <a:ext cx="4" cy="1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0 w 9"/>
                <a:gd name="T7" fmla="*/ 1 h 4"/>
                <a:gd name="T8" fmla="*/ 9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5" name="Freeform 1673"/>
            <p:cNvSpPr>
              <a:spLocks/>
            </p:cNvSpPr>
            <p:nvPr userDrawn="1"/>
          </p:nvSpPr>
          <p:spPr bwMode="auto">
            <a:xfrm>
              <a:off x="414" y="303"/>
              <a:ext cx="8" cy="8"/>
            </a:xfrm>
            <a:custGeom>
              <a:avLst/>
              <a:gdLst>
                <a:gd name="T0" fmla="*/ 4 w 16"/>
                <a:gd name="T1" fmla="*/ 0 h 18"/>
                <a:gd name="T2" fmla="*/ 4 w 16"/>
                <a:gd name="T3" fmla="*/ 0 h 18"/>
                <a:gd name="T4" fmla="*/ 13 w 16"/>
                <a:gd name="T5" fmla="*/ 11 h 18"/>
                <a:gd name="T6" fmla="*/ 0 w 16"/>
                <a:gd name="T7" fmla="*/ 14 h 18"/>
                <a:gd name="T8" fmla="*/ 16 w 16"/>
                <a:gd name="T9" fmla="*/ 12 h 18"/>
                <a:gd name="T10" fmla="*/ 4 w 1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lnTo>
                    <a:pt x="4" y="0"/>
                  </a:lnTo>
                  <a:cubicBezTo>
                    <a:pt x="11" y="2"/>
                    <a:pt x="12" y="6"/>
                    <a:pt x="13" y="11"/>
                  </a:cubicBezTo>
                  <a:cubicBezTo>
                    <a:pt x="9" y="14"/>
                    <a:pt x="4" y="16"/>
                    <a:pt x="0" y="14"/>
                  </a:cubicBezTo>
                  <a:cubicBezTo>
                    <a:pt x="6" y="18"/>
                    <a:pt x="11" y="14"/>
                    <a:pt x="16" y="12"/>
                  </a:cubicBezTo>
                  <a:cubicBezTo>
                    <a:pt x="14" y="5"/>
                    <a:pt x="1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6" name="Freeform 1674"/>
            <p:cNvSpPr>
              <a:spLocks/>
            </p:cNvSpPr>
            <p:nvPr userDrawn="1"/>
          </p:nvSpPr>
          <p:spPr bwMode="auto">
            <a:xfrm>
              <a:off x="406" y="311"/>
              <a:ext cx="8" cy="8"/>
            </a:xfrm>
            <a:custGeom>
              <a:avLst/>
              <a:gdLst>
                <a:gd name="T0" fmla="*/ 11 w 19"/>
                <a:gd name="T1" fmla="*/ 0 h 18"/>
                <a:gd name="T2" fmla="*/ 11 w 19"/>
                <a:gd name="T3" fmla="*/ 0 h 18"/>
                <a:gd name="T4" fmla="*/ 13 w 19"/>
                <a:gd name="T5" fmla="*/ 14 h 18"/>
                <a:gd name="T6" fmla="*/ 0 w 19"/>
                <a:gd name="T7" fmla="*/ 11 h 18"/>
                <a:gd name="T8" fmla="*/ 15 w 19"/>
                <a:gd name="T9" fmla="*/ 17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lnTo>
                    <a:pt x="11" y="0"/>
                  </a:lnTo>
                  <a:cubicBezTo>
                    <a:pt x="16" y="5"/>
                    <a:pt x="15" y="9"/>
                    <a:pt x="13" y="14"/>
                  </a:cubicBezTo>
                  <a:cubicBezTo>
                    <a:pt x="8" y="14"/>
                    <a:pt x="3" y="15"/>
                    <a:pt x="0" y="11"/>
                  </a:cubicBezTo>
                  <a:cubicBezTo>
                    <a:pt x="4" y="18"/>
                    <a:pt x="10" y="16"/>
                    <a:pt x="15" y="17"/>
                  </a:cubicBezTo>
                  <a:cubicBezTo>
                    <a:pt x="17" y="8"/>
                    <a:pt x="19" y="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7" name="Freeform 1675"/>
            <p:cNvSpPr>
              <a:spLocks/>
            </p:cNvSpPr>
            <p:nvPr userDrawn="1"/>
          </p:nvSpPr>
          <p:spPr bwMode="auto">
            <a:xfrm>
              <a:off x="401" y="306"/>
              <a:ext cx="4" cy="4"/>
            </a:xfrm>
            <a:custGeom>
              <a:avLst/>
              <a:gdLst>
                <a:gd name="T0" fmla="*/ 9 w 9"/>
                <a:gd name="T1" fmla="*/ 8 h 8"/>
                <a:gd name="T2" fmla="*/ 9 w 9"/>
                <a:gd name="T3" fmla="*/ 8 h 8"/>
                <a:gd name="T4" fmla="*/ 2 w 9"/>
                <a:gd name="T5" fmla="*/ 0 h 8"/>
                <a:gd name="T6" fmla="*/ 0 w 9"/>
                <a:gd name="T7" fmla="*/ 1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9" y="8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8" name="Freeform 1676"/>
            <p:cNvSpPr>
              <a:spLocks/>
            </p:cNvSpPr>
            <p:nvPr userDrawn="1"/>
          </p:nvSpPr>
          <p:spPr bwMode="auto">
            <a:xfrm>
              <a:off x="395" y="312"/>
              <a:ext cx="2" cy="4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0 w 5"/>
                <a:gd name="T5" fmla="*/ 0 h 10"/>
                <a:gd name="T6" fmla="*/ 0 w 5"/>
                <a:gd name="T7" fmla="*/ 2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9" name="Freeform 1677"/>
            <p:cNvSpPr>
              <a:spLocks/>
            </p:cNvSpPr>
            <p:nvPr userDrawn="1"/>
          </p:nvSpPr>
          <p:spPr bwMode="auto">
            <a:xfrm>
              <a:off x="397" y="319"/>
              <a:ext cx="9" cy="7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12 w 20"/>
                <a:gd name="T5" fmla="*/ 12 h 16"/>
                <a:gd name="T6" fmla="*/ 0 w 20"/>
                <a:gd name="T7" fmla="*/ 8 h 16"/>
                <a:gd name="T8" fmla="*/ 14 w 20"/>
                <a:gd name="T9" fmla="*/ 14 h 16"/>
                <a:gd name="T10" fmla="*/ 1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cubicBezTo>
                    <a:pt x="17" y="5"/>
                    <a:pt x="14" y="8"/>
                    <a:pt x="12" y="12"/>
                  </a:cubicBezTo>
                  <a:cubicBezTo>
                    <a:pt x="7" y="12"/>
                    <a:pt x="4" y="12"/>
                    <a:pt x="0" y="8"/>
                  </a:cubicBezTo>
                  <a:cubicBezTo>
                    <a:pt x="4" y="16"/>
                    <a:pt x="8" y="13"/>
                    <a:pt x="14" y="14"/>
                  </a:cubicBezTo>
                  <a:cubicBezTo>
                    <a:pt x="15" y="9"/>
                    <a:pt x="20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0" name="Freeform 1678"/>
            <p:cNvSpPr>
              <a:spLocks/>
            </p:cNvSpPr>
            <p:nvPr userDrawn="1"/>
          </p:nvSpPr>
          <p:spPr bwMode="auto">
            <a:xfrm>
              <a:off x="387" y="324"/>
              <a:ext cx="9" cy="6"/>
            </a:xfrm>
            <a:custGeom>
              <a:avLst/>
              <a:gdLst>
                <a:gd name="T0" fmla="*/ 16 w 21"/>
                <a:gd name="T1" fmla="*/ 0 h 14"/>
                <a:gd name="T2" fmla="*/ 16 w 21"/>
                <a:gd name="T3" fmla="*/ 0 h 14"/>
                <a:gd name="T4" fmla="*/ 12 w 21"/>
                <a:gd name="T5" fmla="*/ 11 h 14"/>
                <a:gd name="T6" fmla="*/ 0 w 21"/>
                <a:gd name="T7" fmla="*/ 4 h 14"/>
                <a:gd name="T8" fmla="*/ 13 w 21"/>
                <a:gd name="T9" fmla="*/ 14 h 14"/>
                <a:gd name="T10" fmla="*/ 16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6" y="0"/>
                  </a:moveTo>
                  <a:lnTo>
                    <a:pt x="16" y="0"/>
                  </a:lnTo>
                  <a:cubicBezTo>
                    <a:pt x="18" y="6"/>
                    <a:pt x="14" y="7"/>
                    <a:pt x="12" y="11"/>
                  </a:cubicBezTo>
                  <a:cubicBezTo>
                    <a:pt x="7" y="9"/>
                    <a:pt x="2" y="9"/>
                    <a:pt x="0" y="4"/>
                  </a:cubicBezTo>
                  <a:cubicBezTo>
                    <a:pt x="1" y="12"/>
                    <a:pt x="8" y="11"/>
                    <a:pt x="13" y="14"/>
                  </a:cubicBezTo>
                  <a:cubicBezTo>
                    <a:pt x="15" y="9"/>
                    <a:pt x="21" y="7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1" name="Freeform 1679"/>
            <p:cNvSpPr>
              <a:spLocks/>
            </p:cNvSpPr>
            <p:nvPr userDrawn="1"/>
          </p:nvSpPr>
          <p:spPr bwMode="auto">
            <a:xfrm>
              <a:off x="375" y="327"/>
              <a:ext cx="9" cy="5"/>
            </a:xfrm>
            <a:custGeom>
              <a:avLst/>
              <a:gdLst>
                <a:gd name="T0" fmla="*/ 19 w 21"/>
                <a:gd name="T1" fmla="*/ 0 h 12"/>
                <a:gd name="T2" fmla="*/ 19 w 21"/>
                <a:gd name="T3" fmla="*/ 0 h 12"/>
                <a:gd name="T4" fmla="*/ 10 w 21"/>
                <a:gd name="T5" fmla="*/ 9 h 12"/>
                <a:gd name="T6" fmla="*/ 1 w 21"/>
                <a:gd name="T7" fmla="*/ 1 h 12"/>
                <a:gd name="T8" fmla="*/ 10 w 21"/>
                <a:gd name="T9" fmla="*/ 12 h 12"/>
                <a:gd name="T10" fmla="*/ 19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19" y="0"/>
                  </a:moveTo>
                  <a:lnTo>
                    <a:pt x="19" y="0"/>
                  </a:lnTo>
                  <a:cubicBezTo>
                    <a:pt x="19" y="6"/>
                    <a:pt x="13" y="6"/>
                    <a:pt x="10" y="9"/>
                  </a:cubicBezTo>
                  <a:cubicBezTo>
                    <a:pt x="5" y="7"/>
                    <a:pt x="1" y="7"/>
                    <a:pt x="1" y="1"/>
                  </a:cubicBezTo>
                  <a:cubicBezTo>
                    <a:pt x="0" y="10"/>
                    <a:pt x="6" y="8"/>
                    <a:pt x="10" y="12"/>
                  </a:cubicBezTo>
                  <a:cubicBezTo>
                    <a:pt x="14" y="8"/>
                    <a:pt x="21" y="9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2" name="Freeform 1680"/>
            <p:cNvSpPr>
              <a:spLocks/>
            </p:cNvSpPr>
            <p:nvPr userDrawn="1"/>
          </p:nvSpPr>
          <p:spPr bwMode="auto">
            <a:xfrm>
              <a:off x="379" y="314"/>
              <a:ext cx="1" cy="7"/>
            </a:xfrm>
            <a:custGeom>
              <a:avLst/>
              <a:gdLst>
                <a:gd name="T0" fmla="*/ 2 w 2"/>
                <a:gd name="T1" fmla="*/ 1 h 15"/>
                <a:gd name="T2" fmla="*/ 2 w 2"/>
                <a:gd name="T3" fmla="*/ 1 h 15"/>
                <a:gd name="T4" fmla="*/ 0 w 2"/>
                <a:gd name="T5" fmla="*/ 0 h 15"/>
                <a:gd name="T6" fmla="*/ 2 w 2"/>
                <a:gd name="T7" fmla="*/ 15 h 15"/>
                <a:gd name="T8" fmla="*/ 2 w 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15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3" name="Freeform 1681"/>
            <p:cNvSpPr>
              <a:spLocks/>
            </p:cNvSpPr>
            <p:nvPr userDrawn="1"/>
          </p:nvSpPr>
          <p:spPr bwMode="auto">
            <a:xfrm>
              <a:off x="364" y="326"/>
              <a:ext cx="8" cy="6"/>
            </a:xfrm>
            <a:custGeom>
              <a:avLst/>
              <a:gdLst>
                <a:gd name="T0" fmla="*/ 3 w 19"/>
                <a:gd name="T1" fmla="*/ 0 h 12"/>
                <a:gd name="T2" fmla="*/ 3 w 19"/>
                <a:gd name="T3" fmla="*/ 0 h 12"/>
                <a:gd name="T4" fmla="*/ 8 w 19"/>
                <a:gd name="T5" fmla="*/ 12 h 12"/>
                <a:gd name="T6" fmla="*/ 19 w 19"/>
                <a:gd name="T7" fmla="*/ 2 h 12"/>
                <a:gd name="T8" fmla="*/ 8 w 19"/>
                <a:gd name="T9" fmla="*/ 10 h 12"/>
                <a:gd name="T10" fmla="*/ 3 w 1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3" y="0"/>
                  </a:moveTo>
                  <a:lnTo>
                    <a:pt x="3" y="0"/>
                  </a:lnTo>
                  <a:cubicBezTo>
                    <a:pt x="0" y="7"/>
                    <a:pt x="5" y="8"/>
                    <a:pt x="8" y="12"/>
                  </a:cubicBezTo>
                  <a:cubicBezTo>
                    <a:pt x="13" y="9"/>
                    <a:pt x="19" y="10"/>
                    <a:pt x="19" y="2"/>
                  </a:cubicBezTo>
                  <a:cubicBezTo>
                    <a:pt x="18" y="7"/>
                    <a:pt x="13" y="7"/>
                    <a:pt x="8" y="10"/>
                  </a:cubicBezTo>
                  <a:cubicBezTo>
                    <a:pt x="6" y="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4" name="Freeform 1682"/>
            <p:cNvSpPr>
              <a:spLocks/>
            </p:cNvSpPr>
            <p:nvPr userDrawn="1"/>
          </p:nvSpPr>
          <p:spPr bwMode="auto">
            <a:xfrm>
              <a:off x="369" y="316"/>
              <a:ext cx="2" cy="6"/>
            </a:xfrm>
            <a:custGeom>
              <a:avLst/>
              <a:gdLst>
                <a:gd name="T0" fmla="*/ 4 w 4"/>
                <a:gd name="T1" fmla="*/ 1 h 14"/>
                <a:gd name="T2" fmla="*/ 4 w 4"/>
                <a:gd name="T3" fmla="*/ 1 h 14"/>
                <a:gd name="T4" fmla="*/ 3 w 4"/>
                <a:gd name="T5" fmla="*/ 2 h 14"/>
                <a:gd name="T6" fmla="*/ 2 w 4"/>
                <a:gd name="T7" fmla="*/ 0 h 14"/>
                <a:gd name="T8" fmla="*/ 0 w 4"/>
                <a:gd name="T9" fmla="*/ 14 h 14"/>
                <a:gd name="T10" fmla="*/ 4 w 4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5" name="Freeform 1683"/>
            <p:cNvSpPr>
              <a:spLocks/>
            </p:cNvSpPr>
            <p:nvPr userDrawn="1"/>
          </p:nvSpPr>
          <p:spPr bwMode="auto">
            <a:xfrm>
              <a:off x="398" y="297"/>
              <a:ext cx="8" cy="9"/>
            </a:xfrm>
            <a:custGeom>
              <a:avLst/>
              <a:gdLst>
                <a:gd name="T0" fmla="*/ 8 w 17"/>
                <a:gd name="T1" fmla="*/ 0 h 21"/>
                <a:gd name="T2" fmla="*/ 8 w 17"/>
                <a:gd name="T3" fmla="*/ 0 h 21"/>
                <a:gd name="T4" fmla="*/ 14 w 17"/>
                <a:gd name="T5" fmla="*/ 12 h 21"/>
                <a:gd name="T6" fmla="*/ 0 w 17"/>
                <a:gd name="T7" fmla="*/ 15 h 21"/>
                <a:gd name="T8" fmla="*/ 16 w 17"/>
                <a:gd name="T9" fmla="*/ 13 h 21"/>
                <a:gd name="T10" fmla="*/ 8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8" y="0"/>
                  </a:moveTo>
                  <a:lnTo>
                    <a:pt x="8" y="0"/>
                  </a:lnTo>
                  <a:cubicBezTo>
                    <a:pt x="14" y="2"/>
                    <a:pt x="12" y="6"/>
                    <a:pt x="14" y="12"/>
                  </a:cubicBezTo>
                  <a:cubicBezTo>
                    <a:pt x="9" y="14"/>
                    <a:pt x="5" y="18"/>
                    <a:pt x="0" y="15"/>
                  </a:cubicBezTo>
                  <a:cubicBezTo>
                    <a:pt x="5" y="21"/>
                    <a:pt x="11" y="15"/>
                    <a:pt x="16" y="13"/>
                  </a:cubicBezTo>
                  <a:cubicBezTo>
                    <a:pt x="14" y="5"/>
                    <a:pt x="1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6" name="Freeform 1684"/>
            <p:cNvSpPr>
              <a:spLocks noEditPoints="1"/>
            </p:cNvSpPr>
            <p:nvPr userDrawn="1"/>
          </p:nvSpPr>
          <p:spPr bwMode="auto">
            <a:xfrm>
              <a:off x="396" y="289"/>
              <a:ext cx="7" cy="2"/>
            </a:xfrm>
            <a:custGeom>
              <a:avLst/>
              <a:gdLst>
                <a:gd name="T0" fmla="*/ 8 w 17"/>
                <a:gd name="T1" fmla="*/ 2 h 5"/>
                <a:gd name="T2" fmla="*/ 8 w 17"/>
                <a:gd name="T3" fmla="*/ 2 h 5"/>
                <a:gd name="T4" fmla="*/ 1 w 17"/>
                <a:gd name="T5" fmla="*/ 4 h 5"/>
                <a:gd name="T6" fmla="*/ 1 w 17"/>
                <a:gd name="T7" fmla="*/ 3 h 5"/>
                <a:gd name="T8" fmla="*/ 8 w 17"/>
                <a:gd name="T9" fmla="*/ 2 h 5"/>
                <a:gd name="T10" fmla="*/ 17 w 17"/>
                <a:gd name="T11" fmla="*/ 1 h 5"/>
                <a:gd name="T12" fmla="*/ 17 w 17"/>
                <a:gd name="T13" fmla="*/ 1 h 5"/>
                <a:gd name="T14" fmla="*/ 1 w 17"/>
                <a:gd name="T15" fmla="*/ 2 h 5"/>
                <a:gd name="T16" fmla="*/ 0 w 17"/>
                <a:gd name="T17" fmla="*/ 4 h 5"/>
                <a:gd name="T18" fmla="*/ 1 w 17"/>
                <a:gd name="T19" fmla="*/ 5 h 5"/>
                <a:gd name="T20" fmla="*/ 17 w 1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8" y="2"/>
                  </a:moveTo>
                  <a:lnTo>
                    <a:pt x="8" y="2"/>
                  </a:lnTo>
                  <a:cubicBezTo>
                    <a:pt x="7" y="3"/>
                    <a:pt x="1" y="4"/>
                    <a:pt x="1" y="4"/>
                  </a:cubicBezTo>
                  <a:lnTo>
                    <a:pt x="1" y="3"/>
                  </a:lnTo>
                  <a:cubicBezTo>
                    <a:pt x="1" y="3"/>
                    <a:pt x="7" y="2"/>
                    <a:pt x="8" y="2"/>
                  </a:cubicBezTo>
                  <a:close/>
                  <a:moveTo>
                    <a:pt x="17" y="1"/>
                  </a:moveTo>
                  <a:lnTo>
                    <a:pt x="17" y="1"/>
                  </a:lnTo>
                  <a:cubicBezTo>
                    <a:pt x="9" y="0"/>
                    <a:pt x="1" y="2"/>
                    <a:pt x="1" y="2"/>
                  </a:cubicBezTo>
                  <a:lnTo>
                    <a:pt x="0" y="4"/>
                  </a:lnTo>
                  <a:lnTo>
                    <a:pt x="1" y="5"/>
                  </a:lnTo>
                  <a:cubicBezTo>
                    <a:pt x="5" y="5"/>
                    <a:pt x="10" y="3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7" name="Freeform 1685"/>
            <p:cNvSpPr>
              <a:spLocks noEditPoints="1"/>
            </p:cNvSpPr>
            <p:nvPr userDrawn="1"/>
          </p:nvSpPr>
          <p:spPr bwMode="auto">
            <a:xfrm>
              <a:off x="394" y="297"/>
              <a:ext cx="7" cy="4"/>
            </a:xfrm>
            <a:custGeom>
              <a:avLst/>
              <a:gdLst>
                <a:gd name="T0" fmla="*/ 7 w 15"/>
                <a:gd name="T1" fmla="*/ 5 h 10"/>
                <a:gd name="T2" fmla="*/ 7 w 15"/>
                <a:gd name="T3" fmla="*/ 5 h 10"/>
                <a:gd name="T4" fmla="*/ 1 w 15"/>
                <a:gd name="T5" fmla="*/ 2 h 10"/>
                <a:gd name="T6" fmla="*/ 2 w 15"/>
                <a:gd name="T7" fmla="*/ 1 h 10"/>
                <a:gd name="T8" fmla="*/ 7 w 15"/>
                <a:gd name="T9" fmla="*/ 5 h 10"/>
                <a:gd name="T10" fmla="*/ 15 w 15"/>
                <a:gd name="T11" fmla="*/ 10 h 10"/>
                <a:gd name="T12" fmla="*/ 15 w 15"/>
                <a:gd name="T13" fmla="*/ 10 h 10"/>
                <a:gd name="T14" fmla="*/ 2 w 15"/>
                <a:gd name="T15" fmla="*/ 0 h 10"/>
                <a:gd name="T16" fmla="*/ 0 w 15"/>
                <a:gd name="T17" fmla="*/ 1 h 10"/>
                <a:gd name="T18" fmla="*/ 0 w 15"/>
                <a:gd name="T19" fmla="*/ 3 h 10"/>
                <a:gd name="T20" fmla="*/ 15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7" y="5"/>
                  </a:moveTo>
                  <a:lnTo>
                    <a:pt x="7" y="5"/>
                  </a:lnTo>
                  <a:cubicBezTo>
                    <a:pt x="6" y="5"/>
                    <a:pt x="1" y="2"/>
                    <a:pt x="1" y="2"/>
                  </a:cubicBezTo>
                  <a:lnTo>
                    <a:pt x="2" y="1"/>
                  </a:lnTo>
                  <a:cubicBezTo>
                    <a:pt x="2" y="1"/>
                    <a:pt x="6" y="4"/>
                    <a:pt x="7" y="5"/>
                  </a:cubicBezTo>
                  <a:close/>
                  <a:moveTo>
                    <a:pt x="15" y="10"/>
                  </a:moveTo>
                  <a:lnTo>
                    <a:pt x="15" y="10"/>
                  </a:lnTo>
                  <a:cubicBezTo>
                    <a:pt x="9" y="4"/>
                    <a:pt x="2" y="0"/>
                    <a:pt x="2" y="0"/>
                  </a:cubicBezTo>
                  <a:lnTo>
                    <a:pt x="0" y="1"/>
                  </a:lnTo>
                  <a:lnTo>
                    <a:pt x="0" y="3"/>
                  </a:lnTo>
                  <a:cubicBezTo>
                    <a:pt x="0" y="3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8" name="Freeform 1686"/>
            <p:cNvSpPr>
              <a:spLocks/>
            </p:cNvSpPr>
            <p:nvPr userDrawn="1"/>
          </p:nvSpPr>
          <p:spPr bwMode="auto">
            <a:xfrm>
              <a:off x="388" y="305"/>
              <a:ext cx="9" cy="8"/>
            </a:xfrm>
            <a:custGeom>
              <a:avLst/>
              <a:gdLst>
                <a:gd name="T0" fmla="*/ 16 w 21"/>
                <a:gd name="T1" fmla="*/ 0 h 16"/>
                <a:gd name="T2" fmla="*/ 16 w 21"/>
                <a:gd name="T3" fmla="*/ 0 h 16"/>
                <a:gd name="T4" fmla="*/ 12 w 21"/>
                <a:gd name="T5" fmla="*/ 10 h 16"/>
                <a:gd name="T6" fmla="*/ 0 w 21"/>
                <a:gd name="T7" fmla="*/ 10 h 16"/>
                <a:gd name="T8" fmla="*/ 13 w 21"/>
                <a:gd name="T9" fmla="*/ 12 h 16"/>
                <a:gd name="T10" fmla="*/ 16 w 2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16" y="0"/>
                  </a:moveTo>
                  <a:lnTo>
                    <a:pt x="16" y="0"/>
                  </a:lnTo>
                  <a:cubicBezTo>
                    <a:pt x="19" y="5"/>
                    <a:pt x="13" y="6"/>
                    <a:pt x="12" y="10"/>
                  </a:cubicBezTo>
                  <a:cubicBezTo>
                    <a:pt x="7" y="9"/>
                    <a:pt x="3" y="14"/>
                    <a:pt x="0" y="10"/>
                  </a:cubicBezTo>
                  <a:cubicBezTo>
                    <a:pt x="4" y="16"/>
                    <a:pt x="8" y="11"/>
                    <a:pt x="13" y="12"/>
                  </a:cubicBezTo>
                  <a:cubicBezTo>
                    <a:pt x="14" y="8"/>
                    <a:pt x="21" y="6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9" name="Freeform 1687"/>
            <p:cNvSpPr>
              <a:spLocks noEditPoints="1"/>
            </p:cNvSpPr>
            <p:nvPr userDrawn="1"/>
          </p:nvSpPr>
          <p:spPr bwMode="auto">
            <a:xfrm>
              <a:off x="388" y="302"/>
              <a:ext cx="4" cy="5"/>
            </a:xfrm>
            <a:custGeom>
              <a:avLst/>
              <a:gdLst>
                <a:gd name="T0" fmla="*/ 4 w 7"/>
                <a:gd name="T1" fmla="*/ 5 h 12"/>
                <a:gd name="T2" fmla="*/ 4 w 7"/>
                <a:gd name="T3" fmla="*/ 5 h 12"/>
                <a:gd name="T4" fmla="*/ 1 w 7"/>
                <a:gd name="T5" fmla="*/ 1 h 12"/>
                <a:gd name="T6" fmla="*/ 2 w 7"/>
                <a:gd name="T7" fmla="*/ 1 h 12"/>
                <a:gd name="T8" fmla="*/ 4 w 7"/>
                <a:gd name="T9" fmla="*/ 5 h 12"/>
                <a:gd name="T10" fmla="*/ 7 w 7"/>
                <a:gd name="T11" fmla="*/ 12 h 12"/>
                <a:gd name="T12" fmla="*/ 7 w 7"/>
                <a:gd name="T13" fmla="*/ 12 h 12"/>
                <a:gd name="T14" fmla="*/ 2 w 7"/>
                <a:gd name="T15" fmla="*/ 0 h 12"/>
                <a:gd name="T16" fmla="*/ 0 w 7"/>
                <a:gd name="T17" fmla="*/ 0 h 12"/>
                <a:gd name="T18" fmla="*/ 0 w 7"/>
                <a:gd name="T19" fmla="*/ 1 h 12"/>
                <a:gd name="T20" fmla="*/ 7 w 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4" y="5"/>
                  </a:moveTo>
                  <a:lnTo>
                    <a:pt x="4" y="5"/>
                  </a:lnTo>
                  <a:cubicBezTo>
                    <a:pt x="3" y="4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3" y="4"/>
                    <a:pt x="4" y="5"/>
                  </a:cubicBezTo>
                  <a:close/>
                  <a:moveTo>
                    <a:pt x="7" y="12"/>
                  </a:moveTo>
                  <a:lnTo>
                    <a:pt x="7" y="12"/>
                  </a:lnTo>
                  <a:cubicBezTo>
                    <a:pt x="5" y="4"/>
                    <a:pt x="2" y="0"/>
                    <a:pt x="2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1"/>
                    <a:pt x="2" y="7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0" name="Freeform 1688"/>
            <p:cNvSpPr>
              <a:spLocks noEditPoints="1"/>
            </p:cNvSpPr>
            <p:nvPr userDrawn="1"/>
          </p:nvSpPr>
          <p:spPr bwMode="auto">
            <a:xfrm>
              <a:off x="381" y="304"/>
              <a:ext cx="1" cy="6"/>
            </a:xfrm>
            <a:custGeom>
              <a:avLst/>
              <a:gdLst>
                <a:gd name="T0" fmla="*/ 2 w 3"/>
                <a:gd name="T1" fmla="*/ 6 h 12"/>
                <a:gd name="T2" fmla="*/ 2 w 3"/>
                <a:gd name="T3" fmla="*/ 6 h 12"/>
                <a:gd name="T4" fmla="*/ 1 w 3"/>
                <a:gd name="T5" fmla="*/ 1 h 12"/>
                <a:gd name="T6" fmla="*/ 2 w 3"/>
                <a:gd name="T7" fmla="*/ 1 h 12"/>
                <a:gd name="T8" fmla="*/ 2 w 3"/>
                <a:gd name="T9" fmla="*/ 6 h 12"/>
                <a:gd name="T10" fmla="*/ 3 w 3"/>
                <a:gd name="T11" fmla="*/ 12 h 12"/>
                <a:gd name="T12" fmla="*/ 3 w 3"/>
                <a:gd name="T13" fmla="*/ 12 h 12"/>
                <a:gd name="T14" fmla="*/ 3 w 3"/>
                <a:gd name="T15" fmla="*/ 1 h 12"/>
                <a:gd name="T16" fmla="*/ 1 w 3"/>
                <a:gd name="T17" fmla="*/ 0 h 12"/>
                <a:gd name="T18" fmla="*/ 0 w 3"/>
                <a:gd name="T19" fmla="*/ 1 h 12"/>
                <a:gd name="T20" fmla="*/ 3 w 3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2">
                  <a:moveTo>
                    <a:pt x="2" y="6"/>
                  </a:moveTo>
                  <a:lnTo>
                    <a:pt x="2" y="6"/>
                  </a:lnTo>
                  <a:cubicBezTo>
                    <a:pt x="2" y="5"/>
                    <a:pt x="1" y="1"/>
                    <a:pt x="1" y="1"/>
                  </a:cubicBezTo>
                  <a:lnTo>
                    <a:pt x="2" y="1"/>
                  </a:lnTo>
                  <a:cubicBezTo>
                    <a:pt x="2" y="1"/>
                    <a:pt x="2" y="5"/>
                    <a:pt x="2" y="6"/>
                  </a:cubicBezTo>
                  <a:close/>
                  <a:moveTo>
                    <a:pt x="3" y="12"/>
                  </a:moveTo>
                  <a:lnTo>
                    <a:pt x="3" y="12"/>
                  </a:lnTo>
                  <a:cubicBezTo>
                    <a:pt x="3" y="7"/>
                    <a:pt x="3" y="1"/>
                    <a:pt x="3" y="1"/>
                  </a:cubicBezTo>
                  <a:lnTo>
                    <a:pt x="1" y="0"/>
                  </a:lnTo>
                  <a:lnTo>
                    <a:pt x="0" y="1"/>
                  </a:lnTo>
                  <a:cubicBezTo>
                    <a:pt x="0" y="1"/>
                    <a:pt x="1" y="7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1" name="Freeform 1689"/>
            <p:cNvSpPr>
              <a:spLocks/>
            </p:cNvSpPr>
            <p:nvPr userDrawn="1"/>
          </p:nvSpPr>
          <p:spPr bwMode="auto">
            <a:xfrm>
              <a:off x="379" y="310"/>
              <a:ext cx="7" cy="4"/>
            </a:xfrm>
            <a:custGeom>
              <a:avLst/>
              <a:gdLst>
                <a:gd name="T0" fmla="*/ 16 w 17"/>
                <a:gd name="T1" fmla="*/ 0 h 10"/>
                <a:gd name="T2" fmla="*/ 16 w 17"/>
                <a:gd name="T3" fmla="*/ 0 h 10"/>
                <a:gd name="T4" fmla="*/ 8 w 17"/>
                <a:gd name="T5" fmla="*/ 8 h 10"/>
                <a:gd name="T6" fmla="*/ 0 w 17"/>
                <a:gd name="T7" fmla="*/ 1 h 10"/>
                <a:gd name="T8" fmla="*/ 8 w 17"/>
                <a:gd name="T9" fmla="*/ 10 h 10"/>
                <a:gd name="T10" fmla="*/ 16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6" y="0"/>
                  </a:lnTo>
                  <a:cubicBezTo>
                    <a:pt x="16" y="6"/>
                    <a:pt x="11" y="5"/>
                    <a:pt x="8" y="8"/>
                  </a:cubicBezTo>
                  <a:cubicBezTo>
                    <a:pt x="5" y="4"/>
                    <a:pt x="0" y="6"/>
                    <a:pt x="0" y="1"/>
                  </a:cubicBezTo>
                  <a:cubicBezTo>
                    <a:pt x="0" y="9"/>
                    <a:pt x="5" y="6"/>
                    <a:pt x="8" y="10"/>
                  </a:cubicBezTo>
                  <a:cubicBezTo>
                    <a:pt x="11" y="6"/>
                    <a:pt x="17" y="8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2" name="Freeform 1690"/>
            <p:cNvSpPr>
              <a:spLocks noEditPoints="1"/>
            </p:cNvSpPr>
            <p:nvPr userDrawn="1"/>
          </p:nvSpPr>
          <p:spPr bwMode="auto">
            <a:xfrm>
              <a:off x="372" y="304"/>
              <a:ext cx="2" cy="6"/>
            </a:xfrm>
            <a:custGeom>
              <a:avLst/>
              <a:gdLst>
                <a:gd name="T0" fmla="*/ 1 w 4"/>
                <a:gd name="T1" fmla="*/ 8 h 14"/>
                <a:gd name="T2" fmla="*/ 1 w 4"/>
                <a:gd name="T3" fmla="*/ 8 h 14"/>
                <a:gd name="T4" fmla="*/ 2 w 4"/>
                <a:gd name="T5" fmla="*/ 1 h 14"/>
                <a:gd name="T6" fmla="*/ 3 w 4"/>
                <a:gd name="T7" fmla="*/ 2 h 14"/>
                <a:gd name="T8" fmla="*/ 1 w 4"/>
                <a:gd name="T9" fmla="*/ 8 h 14"/>
                <a:gd name="T10" fmla="*/ 0 w 4"/>
                <a:gd name="T11" fmla="*/ 14 h 14"/>
                <a:gd name="T12" fmla="*/ 0 w 4"/>
                <a:gd name="T13" fmla="*/ 14 h 14"/>
                <a:gd name="T14" fmla="*/ 4 w 4"/>
                <a:gd name="T15" fmla="*/ 2 h 14"/>
                <a:gd name="T16" fmla="*/ 3 w 4"/>
                <a:gd name="T17" fmla="*/ 0 h 14"/>
                <a:gd name="T18" fmla="*/ 1 w 4"/>
                <a:gd name="T19" fmla="*/ 1 h 14"/>
                <a:gd name="T20" fmla="*/ 0 w 4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1" y="8"/>
                  </a:lnTo>
                  <a:cubicBezTo>
                    <a:pt x="1" y="7"/>
                    <a:pt x="2" y="1"/>
                    <a:pt x="2" y="1"/>
                  </a:cubicBezTo>
                  <a:lnTo>
                    <a:pt x="3" y="2"/>
                  </a:lnTo>
                  <a:cubicBezTo>
                    <a:pt x="3" y="2"/>
                    <a:pt x="2" y="7"/>
                    <a:pt x="1" y="8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4" y="6"/>
                    <a:pt x="4" y="2"/>
                    <a:pt x="4" y="2"/>
                  </a:cubicBezTo>
                  <a:lnTo>
                    <a:pt x="3" y="0"/>
                  </a:lnTo>
                  <a:lnTo>
                    <a:pt x="1" y="1"/>
                  </a:lnTo>
                  <a:cubicBezTo>
                    <a:pt x="1" y="1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3" name="Freeform 1691"/>
            <p:cNvSpPr>
              <a:spLocks/>
            </p:cNvSpPr>
            <p:nvPr userDrawn="1"/>
          </p:nvSpPr>
          <p:spPr bwMode="auto">
            <a:xfrm>
              <a:off x="367" y="309"/>
              <a:ext cx="9" cy="5"/>
            </a:xfrm>
            <a:custGeom>
              <a:avLst/>
              <a:gdLst>
                <a:gd name="T0" fmla="*/ 20 w 20"/>
                <a:gd name="T1" fmla="*/ 4 h 12"/>
                <a:gd name="T2" fmla="*/ 20 w 20"/>
                <a:gd name="T3" fmla="*/ 4 h 12"/>
                <a:gd name="T4" fmla="*/ 9 w 20"/>
                <a:gd name="T5" fmla="*/ 9 h 12"/>
                <a:gd name="T6" fmla="*/ 3 w 20"/>
                <a:gd name="T7" fmla="*/ 0 h 12"/>
                <a:gd name="T8" fmla="*/ 8 w 20"/>
                <a:gd name="T9" fmla="*/ 11 h 12"/>
                <a:gd name="T10" fmla="*/ 20 w 2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4"/>
                  </a:moveTo>
                  <a:lnTo>
                    <a:pt x="20" y="4"/>
                  </a:lnTo>
                  <a:cubicBezTo>
                    <a:pt x="18" y="10"/>
                    <a:pt x="13" y="7"/>
                    <a:pt x="9" y="9"/>
                  </a:cubicBezTo>
                  <a:cubicBezTo>
                    <a:pt x="6" y="5"/>
                    <a:pt x="2" y="5"/>
                    <a:pt x="3" y="0"/>
                  </a:cubicBezTo>
                  <a:cubicBezTo>
                    <a:pt x="0" y="8"/>
                    <a:pt x="6" y="7"/>
                    <a:pt x="8" y="11"/>
                  </a:cubicBezTo>
                  <a:cubicBezTo>
                    <a:pt x="13" y="9"/>
                    <a:pt x="18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4" name="Freeform 1692"/>
            <p:cNvSpPr>
              <a:spLocks/>
            </p:cNvSpPr>
            <p:nvPr userDrawn="1"/>
          </p:nvSpPr>
          <p:spPr bwMode="auto">
            <a:xfrm>
              <a:off x="365" y="302"/>
              <a:ext cx="0" cy="2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0"/>
                    <a:pt x="1" y="0"/>
                  </a:cubicBez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5" name="Freeform 1693"/>
            <p:cNvSpPr>
              <a:spLocks/>
            </p:cNvSpPr>
            <p:nvPr userDrawn="1"/>
          </p:nvSpPr>
          <p:spPr bwMode="auto">
            <a:xfrm>
              <a:off x="331" y="181"/>
              <a:ext cx="98" cy="48"/>
            </a:xfrm>
            <a:custGeom>
              <a:avLst/>
              <a:gdLst>
                <a:gd name="T0" fmla="*/ 12 w 219"/>
                <a:gd name="T1" fmla="*/ 57 h 105"/>
                <a:gd name="T2" fmla="*/ 12 w 219"/>
                <a:gd name="T3" fmla="*/ 57 h 105"/>
                <a:gd name="T4" fmla="*/ 60 w 219"/>
                <a:gd name="T5" fmla="*/ 81 h 105"/>
                <a:gd name="T6" fmla="*/ 120 w 219"/>
                <a:gd name="T7" fmla="*/ 81 h 105"/>
                <a:gd name="T8" fmla="*/ 156 w 219"/>
                <a:gd name="T9" fmla="*/ 68 h 105"/>
                <a:gd name="T10" fmla="*/ 156 w 219"/>
                <a:gd name="T11" fmla="*/ 22 h 105"/>
                <a:gd name="T12" fmla="*/ 179 w 219"/>
                <a:gd name="T13" fmla="*/ 31 h 105"/>
                <a:gd name="T14" fmla="*/ 181 w 219"/>
                <a:gd name="T15" fmla="*/ 39 h 105"/>
                <a:gd name="T16" fmla="*/ 172 w 219"/>
                <a:gd name="T17" fmla="*/ 74 h 105"/>
                <a:gd name="T18" fmla="*/ 182 w 219"/>
                <a:gd name="T19" fmla="*/ 93 h 105"/>
                <a:gd name="T20" fmla="*/ 177 w 219"/>
                <a:gd name="T21" fmla="*/ 105 h 105"/>
                <a:gd name="T22" fmla="*/ 192 w 219"/>
                <a:gd name="T23" fmla="*/ 85 h 105"/>
                <a:gd name="T24" fmla="*/ 186 w 219"/>
                <a:gd name="T25" fmla="*/ 72 h 105"/>
                <a:gd name="T26" fmla="*/ 208 w 219"/>
                <a:gd name="T27" fmla="*/ 77 h 105"/>
                <a:gd name="T28" fmla="*/ 211 w 219"/>
                <a:gd name="T29" fmla="*/ 87 h 105"/>
                <a:gd name="T30" fmla="*/ 219 w 219"/>
                <a:gd name="T31" fmla="*/ 74 h 105"/>
                <a:gd name="T32" fmla="*/ 209 w 219"/>
                <a:gd name="T33" fmla="*/ 65 h 105"/>
                <a:gd name="T34" fmla="*/ 199 w 219"/>
                <a:gd name="T35" fmla="*/ 63 h 105"/>
                <a:gd name="T36" fmla="*/ 210 w 219"/>
                <a:gd name="T37" fmla="*/ 38 h 105"/>
                <a:gd name="T38" fmla="*/ 186 w 219"/>
                <a:gd name="T39" fmla="*/ 23 h 105"/>
                <a:gd name="T40" fmla="*/ 179 w 219"/>
                <a:gd name="T41" fmla="*/ 16 h 105"/>
                <a:gd name="T42" fmla="*/ 159 w 219"/>
                <a:gd name="T43" fmla="*/ 2 h 105"/>
                <a:gd name="T44" fmla="*/ 146 w 219"/>
                <a:gd name="T45" fmla="*/ 10 h 105"/>
                <a:gd name="T46" fmla="*/ 136 w 219"/>
                <a:gd name="T47" fmla="*/ 16 h 105"/>
                <a:gd name="T48" fmla="*/ 139 w 219"/>
                <a:gd name="T49" fmla="*/ 42 h 105"/>
                <a:gd name="T50" fmla="*/ 144 w 219"/>
                <a:gd name="T51" fmla="*/ 63 h 105"/>
                <a:gd name="T52" fmla="*/ 118 w 219"/>
                <a:gd name="T53" fmla="*/ 79 h 105"/>
                <a:gd name="T54" fmla="*/ 76 w 219"/>
                <a:gd name="T55" fmla="*/ 79 h 105"/>
                <a:gd name="T56" fmla="*/ 31 w 219"/>
                <a:gd name="T57" fmla="*/ 51 h 105"/>
                <a:gd name="T58" fmla="*/ 28 w 219"/>
                <a:gd name="T59" fmla="*/ 48 h 105"/>
                <a:gd name="T60" fmla="*/ 0 w 219"/>
                <a:gd name="T61" fmla="*/ 45 h 105"/>
                <a:gd name="T62" fmla="*/ 12 w 219"/>
                <a:gd name="T63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105">
                  <a:moveTo>
                    <a:pt x="12" y="57"/>
                  </a:moveTo>
                  <a:lnTo>
                    <a:pt x="12" y="57"/>
                  </a:lnTo>
                  <a:cubicBezTo>
                    <a:pt x="20" y="66"/>
                    <a:pt x="40" y="77"/>
                    <a:pt x="60" y="81"/>
                  </a:cubicBezTo>
                  <a:cubicBezTo>
                    <a:pt x="76" y="84"/>
                    <a:pt x="108" y="82"/>
                    <a:pt x="120" y="81"/>
                  </a:cubicBezTo>
                  <a:cubicBezTo>
                    <a:pt x="135" y="80"/>
                    <a:pt x="149" y="76"/>
                    <a:pt x="156" y="68"/>
                  </a:cubicBezTo>
                  <a:cubicBezTo>
                    <a:pt x="170" y="54"/>
                    <a:pt x="149" y="36"/>
                    <a:pt x="156" y="22"/>
                  </a:cubicBezTo>
                  <a:cubicBezTo>
                    <a:pt x="163" y="26"/>
                    <a:pt x="169" y="30"/>
                    <a:pt x="179" y="31"/>
                  </a:cubicBezTo>
                  <a:cubicBezTo>
                    <a:pt x="180" y="33"/>
                    <a:pt x="180" y="37"/>
                    <a:pt x="181" y="39"/>
                  </a:cubicBezTo>
                  <a:cubicBezTo>
                    <a:pt x="184" y="55"/>
                    <a:pt x="169" y="58"/>
                    <a:pt x="172" y="74"/>
                  </a:cubicBezTo>
                  <a:cubicBezTo>
                    <a:pt x="174" y="82"/>
                    <a:pt x="180" y="84"/>
                    <a:pt x="182" y="93"/>
                  </a:cubicBezTo>
                  <a:cubicBezTo>
                    <a:pt x="182" y="93"/>
                    <a:pt x="183" y="100"/>
                    <a:pt x="177" y="105"/>
                  </a:cubicBezTo>
                  <a:cubicBezTo>
                    <a:pt x="190" y="105"/>
                    <a:pt x="196" y="95"/>
                    <a:pt x="192" y="85"/>
                  </a:cubicBezTo>
                  <a:cubicBezTo>
                    <a:pt x="191" y="81"/>
                    <a:pt x="186" y="77"/>
                    <a:pt x="186" y="72"/>
                  </a:cubicBezTo>
                  <a:cubicBezTo>
                    <a:pt x="193" y="81"/>
                    <a:pt x="198" y="80"/>
                    <a:pt x="208" y="77"/>
                  </a:cubicBezTo>
                  <a:cubicBezTo>
                    <a:pt x="213" y="76"/>
                    <a:pt x="213" y="82"/>
                    <a:pt x="211" y="87"/>
                  </a:cubicBezTo>
                  <a:cubicBezTo>
                    <a:pt x="217" y="83"/>
                    <a:pt x="219" y="77"/>
                    <a:pt x="219" y="74"/>
                  </a:cubicBezTo>
                  <a:cubicBezTo>
                    <a:pt x="219" y="67"/>
                    <a:pt x="214" y="63"/>
                    <a:pt x="209" y="65"/>
                  </a:cubicBezTo>
                  <a:cubicBezTo>
                    <a:pt x="206" y="65"/>
                    <a:pt x="200" y="69"/>
                    <a:pt x="199" y="63"/>
                  </a:cubicBezTo>
                  <a:cubicBezTo>
                    <a:pt x="198" y="53"/>
                    <a:pt x="214" y="54"/>
                    <a:pt x="210" y="38"/>
                  </a:cubicBezTo>
                  <a:cubicBezTo>
                    <a:pt x="209" y="29"/>
                    <a:pt x="200" y="25"/>
                    <a:pt x="186" y="23"/>
                  </a:cubicBezTo>
                  <a:cubicBezTo>
                    <a:pt x="184" y="22"/>
                    <a:pt x="181" y="19"/>
                    <a:pt x="179" y="16"/>
                  </a:cubicBezTo>
                  <a:cubicBezTo>
                    <a:pt x="171" y="3"/>
                    <a:pt x="163" y="0"/>
                    <a:pt x="159" y="2"/>
                  </a:cubicBezTo>
                  <a:cubicBezTo>
                    <a:pt x="153" y="5"/>
                    <a:pt x="151" y="8"/>
                    <a:pt x="146" y="10"/>
                  </a:cubicBezTo>
                  <a:cubicBezTo>
                    <a:pt x="142" y="12"/>
                    <a:pt x="138" y="13"/>
                    <a:pt x="136" y="16"/>
                  </a:cubicBezTo>
                  <a:cubicBezTo>
                    <a:pt x="130" y="24"/>
                    <a:pt x="135" y="35"/>
                    <a:pt x="139" y="42"/>
                  </a:cubicBezTo>
                  <a:cubicBezTo>
                    <a:pt x="141" y="47"/>
                    <a:pt x="146" y="56"/>
                    <a:pt x="144" y="63"/>
                  </a:cubicBezTo>
                  <a:cubicBezTo>
                    <a:pt x="141" y="72"/>
                    <a:pt x="127" y="77"/>
                    <a:pt x="118" y="79"/>
                  </a:cubicBezTo>
                  <a:cubicBezTo>
                    <a:pt x="111" y="81"/>
                    <a:pt x="89" y="82"/>
                    <a:pt x="76" y="79"/>
                  </a:cubicBezTo>
                  <a:cubicBezTo>
                    <a:pt x="65" y="76"/>
                    <a:pt x="38" y="61"/>
                    <a:pt x="31" y="51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19" y="44"/>
                    <a:pt x="0" y="45"/>
                    <a:pt x="0" y="45"/>
                  </a:cubicBezTo>
                  <a:cubicBezTo>
                    <a:pt x="0" y="45"/>
                    <a:pt x="4" y="49"/>
                    <a:pt x="12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6" name="Freeform 1694"/>
            <p:cNvSpPr>
              <a:spLocks/>
            </p:cNvSpPr>
            <p:nvPr userDrawn="1"/>
          </p:nvSpPr>
          <p:spPr bwMode="auto">
            <a:xfrm>
              <a:off x="339" y="203"/>
              <a:ext cx="25" cy="14"/>
            </a:xfrm>
            <a:custGeom>
              <a:avLst/>
              <a:gdLst>
                <a:gd name="T0" fmla="*/ 9 w 55"/>
                <a:gd name="T1" fmla="*/ 3 h 32"/>
                <a:gd name="T2" fmla="*/ 9 w 55"/>
                <a:gd name="T3" fmla="*/ 3 h 32"/>
                <a:gd name="T4" fmla="*/ 0 w 55"/>
                <a:gd name="T5" fmla="*/ 0 h 32"/>
                <a:gd name="T6" fmla="*/ 55 w 55"/>
                <a:gd name="T7" fmla="*/ 32 h 32"/>
                <a:gd name="T8" fmla="*/ 9 w 5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9" y="3"/>
                  </a:moveTo>
                  <a:lnTo>
                    <a:pt x="9" y="3"/>
                  </a:lnTo>
                  <a:cubicBezTo>
                    <a:pt x="6" y="1"/>
                    <a:pt x="0" y="0"/>
                    <a:pt x="0" y="0"/>
                  </a:cubicBezTo>
                  <a:cubicBezTo>
                    <a:pt x="5" y="10"/>
                    <a:pt x="33" y="28"/>
                    <a:pt x="55" y="32"/>
                  </a:cubicBezTo>
                  <a:cubicBezTo>
                    <a:pt x="44" y="29"/>
                    <a:pt x="17" y="15"/>
                    <a:pt x="9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7" name="Freeform 1695"/>
            <p:cNvSpPr>
              <a:spLocks/>
            </p:cNvSpPr>
            <p:nvPr userDrawn="1"/>
          </p:nvSpPr>
          <p:spPr bwMode="auto">
            <a:xfrm>
              <a:off x="334" y="202"/>
              <a:ext cx="27" cy="15"/>
            </a:xfrm>
            <a:custGeom>
              <a:avLst/>
              <a:gdLst>
                <a:gd name="T0" fmla="*/ 0 w 59"/>
                <a:gd name="T1" fmla="*/ 0 h 33"/>
                <a:gd name="T2" fmla="*/ 0 w 59"/>
                <a:gd name="T3" fmla="*/ 0 h 33"/>
                <a:gd name="T4" fmla="*/ 59 w 59"/>
                <a:gd name="T5" fmla="*/ 33 h 33"/>
                <a:gd name="T6" fmla="*/ 8 w 59"/>
                <a:gd name="T7" fmla="*/ 1 h 33"/>
                <a:gd name="T8" fmla="*/ 0 w 5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0" y="0"/>
                  </a:moveTo>
                  <a:lnTo>
                    <a:pt x="0" y="0"/>
                  </a:lnTo>
                  <a:cubicBezTo>
                    <a:pt x="7" y="13"/>
                    <a:pt x="33" y="29"/>
                    <a:pt x="59" y="33"/>
                  </a:cubicBezTo>
                  <a:cubicBezTo>
                    <a:pt x="34" y="25"/>
                    <a:pt x="14" y="11"/>
                    <a:pt x="8" y="1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8" name="Freeform 1696"/>
            <p:cNvSpPr>
              <a:spLocks/>
            </p:cNvSpPr>
            <p:nvPr userDrawn="1"/>
          </p:nvSpPr>
          <p:spPr bwMode="auto">
            <a:xfrm>
              <a:off x="409" y="195"/>
              <a:ext cx="18" cy="32"/>
            </a:xfrm>
            <a:custGeom>
              <a:avLst/>
              <a:gdLst>
                <a:gd name="T0" fmla="*/ 16 w 41"/>
                <a:gd name="T1" fmla="*/ 1 h 70"/>
                <a:gd name="T2" fmla="*/ 16 w 41"/>
                <a:gd name="T3" fmla="*/ 1 h 70"/>
                <a:gd name="T4" fmla="*/ 13 w 41"/>
                <a:gd name="T5" fmla="*/ 0 h 70"/>
                <a:gd name="T6" fmla="*/ 14 w 41"/>
                <a:gd name="T7" fmla="*/ 13 h 70"/>
                <a:gd name="T8" fmla="*/ 11 w 41"/>
                <a:gd name="T9" fmla="*/ 0 h 70"/>
                <a:gd name="T10" fmla="*/ 9 w 41"/>
                <a:gd name="T11" fmla="*/ 0 h 70"/>
                <a:gd name="T12" fmla="*/ 7 w 41"/>
                <a:gd name="T13" fmla="*/ 24 h 70"/>
                <a:gd name="T14" fmla="*/ 5 w 41"/>
                <a:gd name="T15" fmla="*/ 49 h 70"/>
                <a:gd name="T16" fmla="*/ 10 w 41"/>
                <a:gd name="T17" fmla="*/ 70 h 70"/>
                <a:gd name="T18" fmla="*/ 13 w 41"/>
                <a:gd name="T19" fmla="*/ 47 h 70"/>
                <a:gd name="T20" fmla="*/ 14 w 41"/>
                <a:gd name="T21" fmla="*/ 33 h 70"/>
                <a:gd name="T22" fmla="*/ 25 w 41"/>
                <a:gd name="T23" fmla="*/ 45 h 70"/>
                <a:gd name="T24" fmla="*/ 41 w 41"/>
                <a:gd name="T25" fmla="*/ 46 h 70"/>
                <a:gd name="T26" fmla="*/ 31 w 41"/>
                <a:gd name="T27" fmla="*/ 41 h 70"/>
                <a:gd name="T28" fmla="*/ 22 w 41"/>
                <a:gd name="T29" fmla="*/ 21 h 70"/>
                <a:gd name="T30" fmla="*/ 26 w 41"/>
                <a:gd name="T31" fmla="*/ 3 h 70"/>
                <a:gd name="T32" fmla="*/ 26 w 41"/>
                <a:gd name="T33" fmla="*/ 13 h 70"/>
                <a:gd name="T34" fmla="*/ 24 w 41"/>
                <a:gd name="T35" fmla="*/ 2 h 70"/>
                <a:gd name="T36" fmla="*/ 22 w 41"/>
                <a:gd name="T37" fmla="*/ 2 h 70"/>
                <a:gd name="T38" fmla="*/ 22 w 41"/>
                <a:gd name="T39" fmla="*/ 13 h 70"/>
                <a:gd name="T40" fmla="*/ 20 w 41"/>
                <a:gd name="T41" fmla="*/ 1 h 70"/>
                <a:gd name="T42" fmla="*/ 18 w 41"/>
                <a:gd name="T43" fmla="*/ 1 h 70"/>
                <a:gd name="T44" fmla="*/ 18 w 41"/>
                <a:gd name="T45" fmla="*/ 13 h 70"/>
                <a:gd name="T46" fmla="*/ 16 w 41"/>
                <a:gd name="T47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6" y="1"/>
                  </a:moveTo>
                  <a:lnTo>
                    <a:pt x="16" y="1"/>
                  </a:lnTo>
                  <a:lnTo>
                    <a:pt x="13" y="0"/>
                  </a:lnTo>
                  <a:cubicBezTo>
                    <a:pt x="15" y="4"/>
                    <a:pt x="16" y="8"/>
                    <a:pt x="14" y="13"/>
                  </a:cubicBezTo>
                  <a:cubicBezTo>
                    <a:pt x="14" y="7"/>
                    <a:pt x="12" y="2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13" y="11"/>
                    <a:pt x="11" y="19"/>
                    <a:pt x="7" y="24"/>
                  </a:cubicBezTo>
                  <a:cubicBezTo>
                    <a:pt x="0" y="32"/>
                    <a:pt x="1" y="40"/>
                    <a:pt x="5" y="49"/>
                  </a:cubicBezTo>
                  <a:cubicBezTo>
                    <a:pt x="7" y="53"/>
                    <a:pt x="16" y="63"/>
                    <a:pt x="10" y="70"/>
                  </a:cubicBezTo>
                  <a:cubicBezTo>
                    <a:pt x="23" y="63"/>
                    <a:pt x="17" y="51"/>
                    <a:pt x="13" y="47"/>
                  </a:cubicBezTo>
                  <a:cubicBezTo>
                    <a:pt x="10" y="43"/>
                    <a:pt x="10" y="36"/>
                    <a:pt x="14" y="33"/>
                  </a:cubicBezTo>
                  <a:cubicBezTo>
                    <a:pt x="14" y="40"/>
                    <a:pt x="19" y="45"/>
                    <a:pt x="25" y="45"/>
                  </a:cubicBezTo>
                  <a:cubicBezTo>
                    <a:pt x="30" y="45"/>
                    <a:pt x="39" y="38"/>
                    <a:pt x="41" y="46"/>
                  </a:cubicBezTo>
                  <a:cubicBezTo>
                    <a:pt x="41" y="38"/>
                    <a:pt x="36" y="40"/>
                    <a:pt x="31" y="41"/>
                  </a:cubicBezTo>
                  <a:cubicBezTo>
                    <a:pt x="15" y="44"/>
                    <a:pt x="16" y="26"/>
                    <a:pt x="22" y="21"/>
                  </a:cubicBezTo>
                  <a:cubicBezTo>
                    <a:pt x="28" y="16"/>
                    <a:pt x="36" y="9"/>
                    <a:pt x="26" y="3"/>
                  </a:cubicBezTo>
                  <a:cubicBezTo>
                    <a:pt x="27" y="6"/>
                    <a:pt x="27" y="10"/>
                    <a:pt x="26" y="13"/>
                  </a:cubicBezTo>
                  <a:cubicBezTo>
                    <a:pt x="26" y="9"/>
                    <a:pt x="25" y="3"/>
                    <a:pt x="24" y="2"/>
                  </a:cubicBezTo>
                  <a:lnTo>
                    <a:pt x="22" y="2"/>
                  </a:lnTo>
                  <a:cubicBezTo>
                    <a:pt x="23" y="5"/>
                    <a:pt x="24" y="9"/>
                    <a:pt x="22" y="13"/>
                  </a:cubicBezTo>
                  <a:cubicBezTo>
                    <a:pt x="22" y="10"/>
                    <a:pt x="22" y="4"/>
                    <a:pt x="20" y="1"/>
                  </a:cubicBezTo>
                  <a:lnTo>
                    <a:pt x="18" y="1"/>
                  </a:lnTo>
                  <a:cubicBezTo>
                    <a:pt x="19" y="4"/>
                    <a:pt x="19" y="8"/>
                    <a:pt x="18" y="13"/>
                  </a:cubicBezTo>
                  <a:cubicBezTo>
                    <a:pt x="18" y="7"/>
                    <a:pt x="17" y="3"/>
                    <a:pt x="1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9" name="Freeform 1697"/>
            <p:cNvSpPr>
              <a:spLocks/>
            </p:cNvSpPr>
            <p:nvPr userDrawn="1"/>
          </p:nvSpPr>
          <p:spPr bwMode="auto">
            <a:xfrm>
              <a:off x="393" y="190"/>
              <a:ext cx="9" cy="23"/>
            </a:xfrm>
            <a:custGeom>
              <a:avLst/>
              <a:gdLst>
                <a:gd name="T0" fmla="*/ 13 w 22"/>
                <a:gd name="T1" fmla="*/ 0 h 51"/>
                <a:gd name="T2" fmla="*/ 13 w 22"/>
                <a:gd name="T3" fmla="*/ 0 h 51"/>
                <a:gd name="T4" fmla="*/ 11 w 22"/>
                <a:gd name="T5" fmla="*/ 0 h 51"/>
                <a:gd name="T6" fmla="*/ 10 w 22"/>
                <a:gd name="T7" fmla="*/ 11 h 51"/>
                <a:gd name="T8" fmla="*/ 9 w 22"/>
                <a:gd name="T9" fmla="*/ 0 h 51"/>
                <a:gd name="T10" fmla="*/ 13 w 22"/>
                <a:gd name="T11" fmla="*/ 27 h 51"/>
                <a:gd name="T12" fmla="*/ 12 w 22"/>
                <a:gd name="T13" fmla="*/ 51 h 51"/>
                <a:gd name="T14" fmla="*/ 21 w 22"/>
                <a:gd name="T15" fmla="*/ 38 h 51"/>
                <a:gd name="T16" fmla="*/ 18 w 22"/>
                <a:gd name="T17" fmla="*/ 22 h 51"/>
                <a:gd name="T18" fmla="*/ 17 w 22"/>
                <a:gd name="T19" fmla="*/ 1 h 51"/>
                <a:gd name="T20" fmla="*/ 15 w 22"/>
                <a:gd name="T21" fmla="*/ 1 h 51"/>
                <a:gd name="T22" fmla="*/ 13 w 22"/>
                <a:gd name="T23" fmla="*/ 12 h 51"/>
                <a:gd name="T24" fmla="*/ 13 w 22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51">
                  <a:moveTo>
                    <a:pt x="13" y="0"/>
                  </a:moveTo>
                  <a:lnTo>
                    <a:pt x="13" y="0"/>
                  </a:lnTo>
                  <a:cubicBezTo>
                    <a:pt x="12" y="0"/>
                    <a:pt x="11" y="0"/>
                    <a:pt x="11" y="0"/>
                  </a:cubicBezTo>
                  <a:cubicBezTo>
                    <a:pt x="9" y="3"/>
                    <a:pt x="9" y="7"/>
                    <a:pt x="10" y="11"/>
                  </a:cubicBezTo>
                  <a:cubicBezTo>
                    <a:pt x="8" y="7"/>
                    <a:pt x="8" y="4"/>
                    <a:pt x="9" y="0"/>
                  </a:cubicBezTo>
                  <a:cubicBezTo>
                    <a:pt x="0" y="0"/>
                    <a:pt x="10" y="19"/>
                    <a:pt x="13" y="27"/>
                  </a:cubicBezTo>
                  <a:cubicBezTo>
                    <a:pt x="15" y="31"/>
                    <a:pt x="19" y="42"/>
                    <a:pt x="12" y="51"/>
                  </a:cubicBezTo>
                  <a:cubicBezTo>
                    <a:pt x="15" y="49"/>
                    <a:pt x="22" y="42"/>
                    <a:pt x="21" y="38"/>
                  </a:cubicBezTo>
                  <a:cubicBezTo>
                    <a:pt x="21" y="29"/>
                    <a:pt x="19" y="25"/>
                    <a:pt x="18" y="22"/>
                  </a:cubicBezTo>
                  <a:cubicBezTo>
                    <a:pt x="15" y="15"/>
                    <a:pt x="14" y="7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2"/>
                    <a:pt x="12" y="7"/>
                    <a:pt x="13" y="12"/>
                  </a:cubicBezTo>
                  <a:cubicBezTo>
                    <a:pt x="10" y="7"/>
                    <a:pt x="12" y="2"/>
                    <a:pt x="1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0" name="Freeform 1698"/>
            <p:cNvSpPr>
              <a:spLocks/>
            </p:cNvSpPr>
            <p:nvPr userDrawn="1"/>
          </p:nvSpPr>
          <p:spPr bwMode="auto">
            <a:xfrm>
              <a:off x="388" y="187"/>
              <a:ext cx="40" cy="30"/>
            </a:xfrm>
            <a:custGeom>
              <a:avLst/>
              <a:gdLst>
                <a:gd name="T0" fmla="*/ 24 w 90"/>
                <a:gd name="T1" fmla="*/ 1 h 65"/>
                <a:gd name="T2" fmla="*/ 24 w 90"/>
                <a:gd name="T3" fmla="*/ 1 h 65"/>
                <a:gd name="T4" fmla="*/ 15 w 90"/>
                <a:gd name="T5" fmla="*/ 1 h 65"/>
                <a:gd name="T6" fmla="*/ 21 w 90"/>
                <a:gd name="T7" fmla="*/ 48 h 65"/>
                <a:gd name="T8" fmla="*/ 1 w 90"/>
                <a:gd name="T9" fmla="*/ 65 h 65"/>
                <a:gd name="T10" fmla="*/ 24 w 90"/>
                <a:gd name="T11" fmla="*/ 41 h 65"/>
                <a:gd name="T12" fmla="*/ 18 w 90"/>
                <a:gd name="T13" fmla="*/ 4 h 65"/>
                <a:gd name="T14" fmla="*/ 50 w 90"/>
                <a:gd name="T15" fmla="*/ 14 h 65"/>
                <a:gd name="T16" fmla="*/ 80 w 90"/>
                <a:gd name="T17" fmla="*/ 31 h 65"/>
                <a:gd name="T18" fmla="*/ 70 w 90"/>
                <a:gd name="T19" fmla="*/ 42 h 65"/>
                <a:gd name="T20" fmla="*/ 76 w 90"/>
                <a:gd name="T21" fmla="*/ 57 h 65"/>
                <a:gd name="T22" fmla="*/ 90 w 90"/>
                <a:gd name="T23" fmla="*/ 60 h 65"/>
                <a:gd name="T24" fmla="*/ 71 w 90"/>
                <a:gd name="T25" fmla="*/ 52 h 65"/>
                <a:gd name="T26" fmla="*/ 77 w 90"/>
                <a:gd name="T27" fmla="*/ 38 h 65"/>
                <a:gd name="T28" fmla="*/ 82 w 90"/>
                <a:gd name="T29" fmla="*/ 27 h 65"/>
                <a:gd name="T30" fmla="*/ 48 w 90"/>
                <a:gd name="T31" fmla="*/ 10 h 65"/>
                <a:gd name="T32" fmla="*/ 24 w 90"/>
                <a:gd name="T3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5">
                  <a:moveTo>
                    <a:pt x="24" y="1"/>
                  </a:moveTo>
                  <a:lnTo>
                    <a:pt x="24" y="1"/>
                  </a:lnTo>
                  <a:cubicBezTo>
                    <a:pt x="21" y="0"/>
                    <a:pt x="17" y="0"/>
                    <a:pt x="15" y="1"/>
                  </a:cubicBezTo>
                  <a:cubicBezTo>
                    <a:pt x="0" y="10"/>
                    <a:pt x="23" y="32"/>
                    <a:pt x="21" y="48"/>
                  </a:cubicBezTo>
                  <a:cubicBezTo>
                    <a:pt x="20" y="58"/>
                    <a:pt x="8" y="62"/>
                    <a:pt x="1" y="65"/>
                  </a:cubicBezTo>
                  <a:cubicBezTo>
                    <a:pt x="17" y="63"/>
                    <a:pt x="27" y="55"/>
                    <a:pt x="24" y="41"/>
                  </a:cubicBezTo>
                  <a:cubicBezTo>
                    <a:pt x="22" y="30"/>
                    <a:pt x="6" y="8"/>
                    <a:pt x="18" y="4"/>
                  </a:cubicBezTo>
                  <a:cubicBezTo>
                    <a:pt x="27" y="1"/>
                    <a:pt x="38" y="12"/>
                    <a:pt x="50" y="14"/>
                  </a:cubicBezTo>
                  <a:cubicBezTo>
                    <a:pt x="62" y="16"/>
                    <a:pt x="83" y="16"/>
                    <a:pt x="80" y="31"/>
                  </a:cubicBezTo>
                  <a:cubicBezTo>
                    <a:pt x="79" y="35"/>
                    <a:pt x="72" y="38"/>
                    <a:pt x="70" y="42"/>
                  </a:cubicBezTo>
                  <a:cubicBezTo>
                    <a:pt x="65" y="49"/>
                    <a:pt x="68" y="59"/>
                    <a:pt x="76" y="57"/>
                  </a:cubicBezTo>
                  <a:cubicBezTo>
                    <a:pt x="86" y="54"/>
                    <a:pt x="88" y="55"/>
                    <a:pt x="90" y="60"/>
                  </a:cubicBezTo>
                  <a:cubicBezTo>
                    <a:pt x="89" y="44"/>
                    <a:pt x="74" y="61"/>
                    <a:pt x="71" y="52"/>
                  </a:cubicBezTo>
                  <a:cubicBezTo>
                    <a:pt x="68" y="45"/>
                    <a:pt x="73" y="42"/>
                    <a:pt x="77" y="38"/>
                  </a:cubicBezTo>
                  <a:cubicBezTo>
                    <a:pt x="80" y="36"/>
                    <a:pt x="83" y="32"/>
                    <a:pt x="82" y="27"/>
                  </a:cubicBezTo>
                  <a:cubicBezTo>
                    <a:pt x="81" y="12"/>
                    <a:pt x="61" y="13"/>
                    <a:pt x="48" y="10"/>
                  </a:cubicBezTo>
                  <a:cubicBezTo>
                    <a:pt x="41" y="9"/>
                    <a:pt x="32" y="2"/>
                    <a:pt x="2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1" name="Freeform 1699"/>
            <p:cNvSpPr>
              <a:spLocks/>
            </p:cNvSpPr>
            <p:nvPr userDrawn="1"/>
          </p:nvSpPr>
          <p:spPr bwMode="auto">
            <a:xfrm>
              <a:off x="397" y="182"/>
              <a:ext cx="16" cy="9"/>
            </a:xfrm>
            <a:custGeom>
              <a:avLst/>
              <a:gdLst>
                <a:gd name="T0" fmla="*/ 15 w 37"/>
                <a:gd name="T1" fmla="*/ 1 h 20"/>
                <a:gd name="T2" fmla="*/ 15 w 37"/>
                <a:gd name="T3" fmla="*/ 1 h 20"/>
                <a:gd name="T4" fmla="*/ 12 w 37"/>
                <a:gd name="T5" fmla="*/ 3 h 20"/>
                <a:gd name="T6" fmla="*/ 21 w 37"/>
                <a:gd name="T7" fmla="*/ 8 h 20"/>
                <a:gd name="T8" fmla="*/ 9 w 37"/>
                <a:gd name="T9" fmla="*/ 4 h 20"/>
                <a:gd name="T10" fmla="*/ 8 w 37"/>
                <a:gd name="T11" fmla="*/ 5 h 20"/>
                <a:gd name="T12" fmla="*/ 18 w 37"/>
                <a:gd name="T13" fmla="*/ 10 h 20"/>
                <a:gd name="T14" fmla="*/ 5 w 37"/>
                <a:gd name="T15" fmla="*/ 7 h 20"/>
                <a:gd name="T16" fmla="*/ 0 w 37"/>
                <a:gd name="T17" fmla="*/ 9 h 20"/>
                <a:gd name="T18" fmla="*/ 20 w 37"/>
                <a:gd name="T19" fmla="*/ 16 h 20"/>
                <a:gd name="T20" fmla="*/ 37 w 37"/>
                <a:gd name="T21" fmla="*/ 20 h 20"/>
                <a:gd name="T22" fmla="*/ 29 w 37"/>
                <a:gd name="T23" fmla="*/ 12 h 20"/>
                <a:gd name="T24" fmla="*/ 15 w 37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15" y="1"/>
                  </a:moveTo>
                  <a:lnTo>
                    <a:pt x="15" y="1"/>
                  </a:lnTo>
                  <a:cubicBezTo>
                    <a:pt x="14" y="1"/>
                    <a:pt x="12" y="2"/>
                    <a:pt x="12" y="3"/>
                  </a:cubicBezTo>
                  <a:cubicBezTo>
                    <a:pt x="16" y="3"/>
                    <a:pt x="19" y="5"/>
                    <a:pt x="21" y="8"/>
                  </a:cubicBezTo>
                  <a:cubicBezTo>
                    <a:pt x="19" y="7"/>
                    <a:pt x="13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14" y="6"/>
                    <a:pt x="18" y="10"/>
                  </a:cubicBezTo>
                  <a:cubicBezTo>
                    <a:pt x="13" y="7"/>
                    <a:pt x="7" y="7"/>
                    <a:pt x="5" y="7"/>
                  </a:cubicBezTo>
                  <a:cubicBezTo>
                    <a:pt x="3" y="8"/>
                    <a:pt x="3" y="9"/>
                    <a:pt x="0" y="9"/>
                  </a:cubicBezTo>
                  <a:cubicBezTo>
                    <a:pt x="7" y="9"/>
                    <a:pt x="11" y="10"/>
                    <a:pt x="20" y="16"/>
                  </a:cubicBezTo>
                  <a:cubicBezTo>
                    <a:pt x="26" y="19"/>
                    <a:pt x="37" y="20"/>
                    <a:pt x="37" y="20"/>
                  </a:cubicBezTo>
                  <a:cubicBezTo>
                    <a:pt x="34" y="18"/>
                    <a:pt x="31" y="13"/>
                    <a:pt x="29" y="12"/>
                  </a:cubicBezTo>
                  <a:cubicBezTo>
                    <a:pt x="26" y="7"/>
                    <a:pt x="21" y="0"/>
                    <a:pt x="1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2" name="Freeform 1700"/>
            <p:cNvSpPr>
              <a:spLocks/>
            </p:cNvSpPr>
            <p:nvPr userDrawn="1"/>
          </p:nvSpPr>
          <p:spPr bwMode="auto">
            <a:xfrm>
              <a:off x="410" y="208"/>
              <a:ext cx="5" cy="8"/>
            </a:xfrm>
            <a:custGeom>
              <a:avLst/>
              <a:gdLst>
                <a:gd name="T0" fmla="*/ 10 w 12"/>
                <a:gd name="T1" fmla="*/ 0 h 19"/>
                <a:gd name="T2" fmla="*/ 10 w 12"/>
                <a:gd name="T3" fmla="*/ 0 h 19"/>
                <a:gd name="T4" fmla="*/ 6 w 12"/>
                <a:gd name="T5" fmla="*/ 19 h 19"/>
                <a:gd name="T6" fmla="*/ 1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lnTo>
                    <a:pt x="10" y="0"/>
                  </a:lnTo>
                  <a:cubicBezTo>
                    <a:pt x="9" y="4"/>
                    <a:pt x="0" y="8"/>
                    <a:pt x="6" y="19"/>
                  </a:cubicBezTo>
                  <a:cubicBezTo>
                    <a:pt x="3" y="9"/>
                    <a:pt x="12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3" name="Freeform 1701"/>
            <p:cNvSpPr>
              <a:spLocks/>
            </p:cNvSpPr>
            <p:nvPr userDrawn="1"/>
          </p:nvSpPr>
          <p:spPr bwMode="auto">
            <a:xfrm>
              <a:off x="358" y="186"/>
              <a:ext cx="31" cy="33"/>
            </a:xfrm>
            <a:custGeom>
              <a:avLst/>
              <a:gdLst>
                <a:gd name="T0" fmla="*/ 39 w 68"/>
                <a:gd name="T1" fmla="*/ 25 h 73"/>
                <a:gd name="T2" fmla="*/ 39 w 68"/>
                <a:gd name="T3" fmla="*/ 25 h 73"/>
                <a:gd name="T4" fmla="*/ 41 w 68"/>
                <a:gd name="T5" fmla="*/ 21 h 73"/>
                <a:gd name="T6" fmla="*/ 39 w 68"/>
                <a:gd name="T7" fmla="*/ 16 h 73"/>
                <a:gd name="T8" fmla="*/ 41 w 68"/>
                <a:gd name="T9" fmla="*/ 16 h 73"/>
                <a:gd name="T10" fmla="*/ 40 w 68"/>
                <a:gd name="T11" fmla="*/ 16 h 73"/>
                <a:gd name="T12" fmla="*/ 38 w 68"/>
                <a:gd name="T13" fmla="*/ 13 h 73"/>
                <a:gd name="T14" fmla="*/ 37 w 68"/>
                <a:gd name="T15" fmla="*/ 12 h 73"/>
                <a:gd name="T16" fmla="*/ 39 w 68"/>
                <a:gd name="T17" fmla="*/ 13 h 73"/>
                <a:gd name="T18" fmla="*/ 41 w 68"/>
                <a:gd name="T19" fmla="*/ 15 h 73"/>
                <a:gd name="T20" fmla="*/ 42 w 68"/>
                <a:gd name="T21" fmla="*/ 15 h 73"/>
                <a:gd name="T22" fmla="*/ 42 w 68"/>
                <a:gd name="T23" fmla="*/ 1 h 73"/>
                <a:gd name="T24" fmla="*/ 41 w 68"/>
                <a:gd name="T25" fmla="*/ 2 h 73"/>
                <a:gd name="T26" fmla="*/ 39 w 68"/>
                <a:gd name="T27" fmla="*/ 4 h 73"/>
                <a:gd name="T28" fmla="*/ 37 w 68"/>
                <a:gd name="T29" fmla="*/ 5 h 73"/>
                <a:gd name="T30" fmla="*/ 38 w 68"/>
                <a:gd name="T31" fmla="*/ 4 h 73"/>
                <a:gd name="T32" fmla="*/ 40 w 68"/>
                <a:gd name="T33" fmla="*/ 1 h 73"/>
                <a:gd name="T34" fmla="*/ 41 w 68"/>
                <a:gd name="T35" fmla="*/ 0 h 73"/>
                <a:gd name="T36" fmla="*/ 27 w 68"/>
                <a:gd name="T37" fmla="*/ 0 h 73"/>
                <a:gd name="T38" fmla="*/ 28 w 68"/>
                <a:gd name="T39" fmla="*/ 1 h 73"/>
                <a:gd name="T40" fmla="*/ 30 w 68"/>
                <a:gd name="T41" fmla="*/ 4 h 73"/>
                <a:gd name="T42" fmla="*/ 31 w 68"/>
                <a:gd name="T43" fmla="*/ 5 h 73"/>
                <a:gd name="T44" fmla="*/ 29 w 68"/>
                <a:gd name="T45" fmla="*/ 4 h 73"/>
                <a:gd name="T46" fmla="*/ 27 w 68"/>
                <a:gd name="T47" fmla="*/ 2 h 73"/>
                <a:gd name="T48" fmla="*/ 26 w 68"/>
                <a:gd name="T49" fmla="*/ 1 h 73"/>
                <a:gd name="T50" fmla="*/ 26 w 68"/>
                <a:gd name="T51" fmla="*/ 15 h 73"/>
                <a:gd name="T52" fmla="*/ 27 w 68"/>
                <a:gd name="T53" fmla="*/ 15 h 73"/>
                <a:gd name="T54" fmla="*/ 29 w 68"/>
                <a:gd name="T55" fmla="*/ 13 h 73"/>
                <a:gd name="T56" fmla="*/ 31 w 68"/>
                <a:gd name="T57" fmla="*/ 12 h 73"/>
                <a:gd name="T58" fmla="*/ 30 w 68"/>
                <a:gd name="T59" fmla="*/ 13 h 73"/>
                <a:gd name="T60" fmla="*/ 28 w 68"/>
                <a:gd name="T61" fmla="*/ 16 h 73"/>
                <a:gd name="T62" fmla="*/ 27 w 68"/>
                <a:gd name="T63" fmla="*/ 16 h 73"/>
                <a:gd name="T64" fmla="*/ 29 w 68"/>
                <a:gd name="T65" fmla="*/ 16 h 73"/>
                <a:gd name="T66" fmla="*/ 27 w 68"/>
                <a:gd name="T67" fmla="*/ 21 h 73"/>
                <a:gd name="T68" fmla="*/ 29 w 68"/>
                <a:gd name="T69" fmla="*/ 25 h 73"/>
                <a:gd name="T70" fmla="*/ 29 w 68"/>
                <a:gd name="T71" fmla="*/ 25 h 73"/>
                <a:gd name="T72" fmla="*/ 29 w 68"/>
                <a:gd name="T73" fmla="*/ 28 h 73"/>
                <a:gd name="T74" fmla="*/ 27 w 68"/>
                <a:gd name="T75" fmla="*/ 29 h 73"/>
                <a:gd name="T76" fmla="*/ 27 w 68"/>
                <a:gd name="T77" fmla="*/ 26 h 73"/>
                <a:gd name="T78" fmla="*/ 27 w 68"/>
                <a:gd name="T79" fmla="*/ 26 h 73"/>
                <a:gd name="T80" fmla="*/ 21 w 68"/>
                <a:gd name="T81" fmla="*/ 27 h 73"/>
                <a:gd name="T82" fmla="*/ 6 w 68"/>
                <a:gd name="T83" fmla="*/ 51 h 73"/>
                <a:gd name="T84" fmla="*/ 12 w 68"/>
                <a:gd name="T85" fmla="*/ 66 h 73"/>
                <a:gd name="T86" fmla="*/ 12 w 68"/>
                <a:gd name="T87" fmla="*/ 73 h 73"/>
                <a:gd name="T88" fmla="*/ 34 w 68"/>
                <a:gd name="T89" fmla="*/ 73 h 73"/>
                <a:gd name="T90" fmla="*/ 56 w 68"/>
                <a:gd name="T91" fmla="*/ 73 h 73"/>
                <a:gd name="T92" fmla="*/ 56 w 68"/>
                <a:gd name="T93" fmla="*/ 66 h 73"/>
                <a:gd name="T94" fmla="*/ 62 w 68"/>
                <a:gd name="T95" fmla="*/ 51 h 73"/>
                <a:gd name="T96" fmla="*/ 47 w 68"/>
                <a:gd name="T97" fmla="*/ 27 h 73"/>
                <a:gd name="T98" fmla="*/ 41 w 68"/>
                <a:gd name="T99" fmla="*/ 26 h 73"/>
                <a:gd name="T100" fmla="*/ 41 w 68"/>
                <a:gd name="T101" fmla="*/ 26 h 73"/>
                <a:gd name="T102" fmla="*/ 41 w 68"/>
                <a:gd name="T103" fmla="*/ 29 h 73"/>
                <a:gd name="T104" fmla="*/ 39 w 68"/>
                <a:gd name="T105" fmla="*/ 28 h 73"/>
                <a:gd name="T106" fmla="*/ 39 w 68"/>
                <a:gd name="T107" fmla="*/ 25 h 73"/>
                <a:gd name="T108" fmla="*/ 39 w 68"/>
                <a:gd name="T10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73">
                  <a:moveTo>
                    <a:pt x="39" y="25"/>
                  </a:moveTo>
                  <a:lnTo>
                    <a:pt x="39" y="25"/>
                  </a:lnTo>
                  <a:cubicBezTo>
                    <a:pt x="40" y="24"/>
                    <a:pt x="41" y="22"/>
                    <a:pt x="41" y="21"/>
                  </a:cubicBezTo>
                  <a:cubicBezTo>
                    <a:pt x="41" y="19"/>
                    <a:pt x="40" y="17"/>
                    <a:pt x="39" y="16"/>
                  </a:cubicBezTo>
                  <a:lnTo>
                    <a:pt x="41" y="16"/>
                  </a:lnTo>
                  <a:lnTo>
                    <a:pt x="40" y="16"/>
                  </a:lnTo>
                  <a:cubicBezTo>
                    <a:pt x="40" y="15"/>
                    <a:pt x="39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8" y="12"/>
                    <a:pt x="38" y="12"/>
                    <a:pt x="39" y="13"/>
                  </a:cubicBezTo>
                  <a:cubicBezTo>
                    <a:pt x="40" y="13"/>
                    <a:pt x="41" y="14"/>
                    <a:pt x="41" y="15"/>
                  </a:cubicBezTo>
                  <a:lnTo>
                    <a:pt x="42" y="15"/>
                  </a:lnTo>
                  <a:lnTo>
                    <a:pt x="42" y="1"/>
                  </a:lnTo>
                  <a:lnTo>
                    <a:pt x="41" y="2"/>
                  </a:lnTo>
                  <a:cubicBezTo>
                    <a:pt x="41" y="2"/>
                    <a:pt x="40" y="3"/>
                    <a:pt x="39" y="4"/>
                  </a:cubicBezTo>
                  <a:cubicBezTo>
                    <a:pt x="38" y="4"/>
                    <a:pt x="38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9" y="3"/>
                    <a:pt x="40" y="2"/>
                    <a:pt x="40" y="1"/>
                  </a:cubicBezTo>
                  <a:lnTo>
                    <a:pt x="41" y="0"/>
                  </a:lnTo>
                  <a:lnTo>
                    <a:pt x="27" y="0"/>
                  </a:lnTo>
                  <a:lnTo>
                    <a:pt x="28" y="1"/>
                  </a:ln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5"/>
                    <a:pt x="31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8" y="3"/>
                    <a:pt x="27" y="2"/>
                    <a:pt x="27" y="2"/>
                  </a:cubicBezTo>
                  <a:lnTo>
                    <a:pt x="26" y="1"/>
                  </a:lnTo>
                  <a:lnTo>
                    <a:pt x="26" y="15"/>
                  </a:lnTo>
                  <a:lnTo>
                    <a:pt x="27" y="15"/>
                  </a:lnTo>
                  <a:cubicBezTo>
                    <a:pt x="27" y="14"/>
                    <a:pt x="28" y="13"/>
                    <a:pt x="29" y="13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8" y="15"/>
                    <a:pt x="28" y="16"/>
                  </a:cubicBezTo>
                  <a:lnTo>
                    <a:pt x="27" y="16"/>
                  </a:lnTo>
                  <a:lnTo>
                    <a:pt x="29" y="16"/>
                  </a:lnTo>
                  <a:cubicBezTo>
                    <a:pt x="28" y="17"/>
                    <a:pt x="27" y="19"/>
                    <a:pt x="27" y="21"/>
                  </a:cubicBezTo>
                  <a:cubicBezTo>
                    <a:pt x="27" y="22"/>
                    <a:pt x="28" y="24"/>
                    <a:pt x="29" y="25"/>
                  </a:cubicBezTo>
                  <a:lnTo>
                    <a:pt x="29" y="25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cubicBezTo>
                    <a:pt x="25" y="26"/>
                    <a:pt x="23" y="26"/>
                    <a:pt x="21" y="27"/>
                  </a:cubicBezTo>
                  <a:cubicBezTo>
                    <a:pt x="9" y="30"/>
                    <a:pt x="0" y="36"/>
                    <a:pt x="6" y="51"/>
                  </a:cubicBezTo>
                  <a:cubicBezTo>
                    <a:pt x="7" y="56"/>
                    <a:pt x="10" y="61"/>
                    <a:pt x="12" y="66"/>
                  </a:cubicBezTo>
                  <a:lnTo>
                    <a:pt x="12" y="73"/>
                  </a:lnTo>
                  <a:cubicBezTo>
                    <a:pt x="12" y="73"/>
                    <a:pt x="28" y="73"/>
                    <a:pt x="34" y="73"/>
                  </a:cubicBezTo>
                  <a:cubicBezTo>
                    <a:pt x="40" y="73"/>
                    <a:pt x="56" y="73"/>
                    <a:pt x="56" y="73"/>
                  </a:cubicBezTo>
                  <a:lnTo>
                    <a:pt x="56" y="66"/>
                  </a:lnTo>
                  <a:cubicBezTo>
                    <a:pt x="58" y="61"/>
                    <a:pt x="61" y="56"/>
                    <a:pt x="62" y="51"/>
                  </a:cubicBezTo>
                  <a:cubicBezTo>
                    <a:pt x="68" y="36"/>
                    <a:pt x="60" y="30"/>
                    <a:pt x="47" y="27"/>
                  </a:cubicBezTo>
                  <a:cubicBezTo>
                    <a:pt x="45" y="26"/>
                    <a:pt x="43" y="26"/>
                    <a:pt x="41" y="26"/>
                  </a:cubicBezTo>
                  <a:lnTo>
                    <a:pt x="41" y="26"/>
                  </a:lnTo>
                  <a:lnTo>
                    <a:pt x="41" y="29"/>
                  </a:lnTo>
                  <a:lnTo>
                    <a:pt x="39" y="28"/>
                  </a:lnTo>
                  <a:lnTo>
                    <a:pt x="39" y="25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4" name="Freeform 1702"/>
            <p:cNvSpPr>
              <a:spLocks/>
            </p:cNvSpPr>
            <p:nvPr userDrawn="1"/>
          </p:nvSpPr>
          <p:spPr bwMode="auto">
            <a:xfrm>
              <a:off x="372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cubicBezTo>
                    <a:pt x="0" y="1"/>
                    <a:pt x="0" y="1"/>
                    <a:pt x="0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5" name="Freeform 1703"/>
            <p:cNvSpPr>
              <a:spLocks/>
            </p:cNvSpPr>
            <p:nvPr userDrawn="1"/>
          </p:nvSpPr>
          <p:spPr bwMode="auto">
            <a:xfrm>
              <a:off x="362" y="208"/>
              <a:ext cx="1" cy="2"/>
            </a:xfrm>
            <a:custGeom>
              <a:avLst/>
              <a:gdLst>
                <a:gd name="T0" fmla="*/ 1 w 3"/>
                <a:gd name="T1" fmla="*/ 2 h 5"/>
                <a:gd name="T2" fmla="*/ 1 w 3"/>
                <a:gd name="T3" fmla="*/ 2 h 5"/>
                <a:gd name="T4" fmla="*/ 2 w 3"/>
                <a:gd name="T5" fmla="*/ 5 h 5"/>
                <a:gd name="T6" fmla="*/ 3 w 3"/>
                <a:gd name="T7" fmla="*/ 3 h 5"/>
                <a:gd name="T8" fmla="*/ 0 w 3"/>
                <a:gd name="T9" fmla="*/ 0 h 5"/>
                <a:gd name="T10" fmla="*/ 0 w 3"/>
                <a:gd name="T11" fmla="*/ 1 h 5"/>
                <a:gd name="T12" fmla="*/ 1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1" y="2"/>
                  </a:lnTo>
                  <a:cubicBezTo>
                    <a:pt x="1" y="3"/>
                    <a:pt x="1" y="4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6" name="Freeform 1704"/>
            <p:cNvSpPr>
              <a:spLocks/>
            </p:cNvSpPr>
            <p:nvPr userDrawn="1"/>
          </p:nvSpPr>
          <p:spPr bwMode="auto">
            <a:xfrm>
              <a:off x="361" y="205"/>
              <a:ext cx="2" cy="2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1 w 3"/>
                <a:gd name="T9" fmla="*/ 0 h 6"/>
                <a:gd name="T10" fmla="*/ 0 w 3"/>
                <a:gd name="T11" fmla="*/ 2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2"/>
                  </a:ln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7" name="Freeform 1705"/>
            <p:cNvSpPr>
              <a:spLocks/>
            </p:cNvSpPr>
            <p:nvPr userDrawn="1"/>
          </p:nvSpPr>
          <p:spPr bwMode="auto">
            <a:xfrm>
              <a:off x="361" y="204"/>
              <a:ext cx="1" cy="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8" name="Freeform 1706"/>
            <p:cNvSpPr>
              <a:spLocks/>
            </p:cNvSpPr>
            <p:nvPr userDrawn="1"/>
          </p:nvSpPr>
          <p:spPr bwMode="auto">
            <a:xfrm>
              <a:off x="361" y="201"/>
              <a:ext cx="2" cy="3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2 h 6"/>
                <a:gd name="T8" fmla="*/ 2 w 3"/>
                <a:gd name="T9" fmla="*/ 0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1" y="6"/>
                  </a:ln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9" name="Freeform 1707"/>
            <p:cNvSpPr>
              <a:spLocks/>
            </p:cNvSpPr>
            <p:nvPr userDrawn="1"/>
          </p:nvSpPr>
          <p:spPr bwMode="auto">
            <a:xfrm>
              <a:off x="363" y="200"/>
              <a:ext cx="1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3 w 4"/>
                <a:gd name="T9" fmla="*/ 0 h 4"/>
                <a:gd name="T10" fmla="*/ 0 w 4"/>
                <a:gd name="T11" fmla="*/ 3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1" y="4"/>
                  </a:lnTo>
                  <a:cubicBezTo>
                    <a:pt x="1" y="3"/>
                    <a:pt x="2" y="2"/>
                    <a:pt x="4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0" name="Rectangle 1708"/>
            <p:cNvSpPr>
              <a:spLocks noChangeArrowheads="1"/>
            </p:cNvSpPr>
            <p:nvPr userDrawn="1"/>
          </p:nvSpPr>
          <p:spPr bwMode="auto">
            <a:xfrm>
              <a:off x="364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1" name="Freeform 1709"/>
            <p:cNvSpPr>
              <a:spLocks/>
            </p:cNvSpPr>
            <p:nvPr userDrawn="1"/>
          </p:nvSpPr>
          <p:spPr bwMode="auto">
            <a:xfrm>
              <a:off x="364" y="199"/>
              <a:ext cx="3" cy="3"/>
            </a:xfrm>
            <a:custGeom>
              <a:avLst/>
              <a:gdLst>
                <a:gd name="T0" fmla="*/ 2 w 6"/>
                <a:gd name="T1" fmla="*/ 1 h 6"/>
                <a:gd name="T2" fmla="*/ 2 w 6"/>
                <a:gd name="T3" fmla="*/ 1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4 w 6"/>
                <a:gd name="T11" fmla="*/ 0 h 6"/>
                <a:gd name="T12" fmla="*/ 2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2" name="Freeform 1710"/>
            <p:cNvSpPr>
              <a:spLocks/>
            </p:cNvSpPr>
            <p:nvPr userDrawn="1"/>
          </p:nvSpPr>
          <p:spPr bwMode="auto">
            <a:xfrm>
              <a:off x="366" y="199"/>
              <a:ext cx="2" cy="1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2 w 4"/>
                <a:gd name="T5" fmla="*/ 4 h 4"/>
                <a:gd name="T6" fmla="*/ 4 w 4"/>
                <a:gd name="T7" fmla="*/ 1 h 4"/>
                <a:gd name="T8" fmla="*/ 4 w 4"/>
                <a:gd name="T9" fmla="*/ 0 h 4"/>
                <a:gd name="T10" fmla="*/ 0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lnTo>
                    <a:pt x="4" y="0"/>
                  </a:ln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3" name="Freeform 1711"/>
            <p:cNvSpPr>
              <a:spLocks/>
            </p:cNvSpPr>
            <p:nvPr userDrawn="1"/>
          </p:nvSpPr>
          <p:spPr bwMode="auto">
            <a:xfrm>
              <a:off x="367" y="200"/>
              <a:ext cx="2" cy="2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0 w 4"/>
                <a:gd name="T5" fmla="*/ 2 h 6"/>
                <a:gd name="T6" fmla="*/ 3 w 4"/>
                <a:gd name="T7" fmla="*/ 6 h 6"/>
                <a:gd name="T8" fmla="*/ 4 w 4"/>
                <a:gd name="T9" fmla="*/ 5 h 6"/>
                <a:gd name="T10" fmla="*/ 3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lnTo>
                    <a:pt x="4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4" name="Freeform 1712"/>
            <p:cNvSpPr>
              <a:spLocks/>
            </p:cNvSpPr>
            <p:nvPr userDrawn="1"/>
          </p:nvSpPr>
          <p:spPr bwMode="auto">
            <a:xfrm>
              <a:off x="368" y="2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5" name="Freeform 1713"/>
            <p:cNvSpPr>
              <a:spLocks/>
            </p:cNvSpPr>
            <p:nvPr userDrawn="1"/>
          </p:nvSpPr>
          <p:spPr bwMode="auto">
            <a:xfrm>
              <a:off x="367" y="203"/>
              <a:ext cx="2" cy="2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3 w 5"/>
                <a:gd name="T5" fmla="*/ 0 h 6"/>
                <a:gd name="T6" fmla="*/ 0 w 5"/>
                <a:gd name="T7" fmla="*/ 3 h 6"/>
                <a:gd name="T8" fmla="*/ 3 w 5"/>
                <a:gd name="T9" fmla="*/ 6 h 6"/>
                <a:gd name="T10" fmla="*/ 5 w 5"/>
                <a:gd name="T11" fmla="*/ 3 h 6"/>
                <a:gd name="T12" fmla="*/ 4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lnTo>
                    <a:pt x="4" y="1"/>
                  </a:ln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6" name="Freeform 1714"/>
            <p:cNvSpPr>
              <a:spLocks/>
            </p:cNvSpPr>
            <p:nvPr userDrawn="1"/>
          </p:nvSpPr>
          <p:spPr bwMode="auto">
            <a:xfrm>
              <a:off x="368" y="205"/>
              <a:ext cx="2" cy="2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0 w 3"/>
                <a:gd name="T5" fmla="*/ 2 h 5"/>
                <a:gd name="T6" fmla="*/ 3 w 3"/>
                <a:gd name="T7" fmla="*/ 5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7" name="Freeform 1715"/>
            <p:cNvSpPr>
              <a:spLocks/>
            </p:cNvSpPr>
            <p:nvPr userDrawn="1"/>
          </p:nvSpPr>
          <p:spPr bwMode="auto">
            <a:xfrm>
              <a:off x="368" y="207"/>
              <a:ext cx="2" cy="3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3 w 4"/>
                <a:gd name="T5" fmla="*/ 0 h 5"/>
                <a:gd name="T6" fmla="*/ 0 w 4"/>
                <a:gd name="T7" fmla="*/ 2 h 5"/>
                <a:gd name="T8" fmla="*/ 3 w 4"/>
                <a:gd name="T9" fmla="*/ 5 h 5"/>
                <a:gd name="T10" fmla="*/ 3 w 4"/>
                <a:gd name="T11" fmla="*/ 4 h 5"/>
                <a:gd name="T12" fmla="*/ 3 w 4"/>
                <a:gd name="T13" fmla="*/ 4 h 5"/>
                <a:gd name="T14" fmla="*/ 4 w 4"/>
                <a:gd name="T15" fmla="*/ 4 h 5"/>
                <a:gd name="T16" fmla="*/ 3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5"/>
                  </a:cubicBez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8" name="Freeform 1716"/>
            <p:cNvSpPr>
              <a:spLocks/>
            </p:cNvSpPr>
            <p:nvPr userDrawn="1"/>
          </p:nvSpPr>
          <p:spPr bwMode="auto">
            <a:xfrm>
              <a:off x="370" y="210"/>
              <a:ext cx="0" cy="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9" name="Freeform 1717"/>
            <p:cNvSpPr>
              <a:spLocks/>
            </p:cNvSpPr>
            <p:nvPr userDrawn="1"/>
          </p:nvSpPr>
          <p:spPr bwMode="auto">
            <a:xfrm>
              <a:off x="365" y="214"/>
              <a:ext cx="1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0" name="Freeform 1718"/>
            <p:cNvSpPr>
              <a:spLocks/>
            </p:cNvSpPr>
            <p:nvPr userDrawn="1"/>
          </p:nvSpPr>
          <p:spPr bwMode="auto">
            <a:xfrm>
              <a:off x="363" y="213"/>
              <a:ext cx="2" cy="1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0 w 4"/>
                <a:gd name="T5" fmla="*/ 0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lnTo>
                    <a:pt x="3" y="3"/>
                  </a:lnTo>
                  <a:lnTo>
                    <a:pt x="3" y="3"/>
                  </a:lnTo>
                  <a:cubicBezTo>
                    <a:pt x="3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1" name="Freeform 1719"/>
            <p:cNvSpPr>
              <a:spLocks/>
            </p:cNvSpPr>
            <p:nvPr userDrawn="1"/>
          </p:nvSpPr>
          <p:spPr bwMode="auto">
            <a:xfrm>
              <a:off x="363" y="210"/>
              <a:ext cx="1" cy="2"/>
            </a:xfrm>
            <a:custGeom>
              <a:avLst/>
              <a:gdLst>
                <a:gd name="T0" fmla="*/ 2 w 4"/>
                <a:gd name="T1" fmla="*/ 5 h 6"/>
                <a:gd name="T2" fmla="*/ 2 w 4"/>
                <a:gd name="T3" fmla="*/ 5 h 6"/>
                <a:gd name="T4" fmla="*/ 2 w 4"/>
                <a:gd name="T5" fmla="*/ 6 h 6"/>
                <a:gd name="T6" fmla="*/ 4 w 4"/>
                <a:gd name="T7" fmla="*/ 2 h 6"/>
                <a:gd name="T8" fmla="*/ 1 w 4"/>
                <a:gd name="T9" fmla="*/ 0 h 6"/>
                <a:gd name="T10" fmla="*/ 0 w 4"/>
                <a:gd name="T11" fmla="*/ 2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2" y="5"/>
                  </a:lnTo>
                  <a:lnTo>
                    <a:pt x="2" y="6"/>
                  </a:lnTo>
                  <a:cubicBezTo>
                    <a:pt x="3" y="4"/>
                    <a:pt x="3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2" name="Freeform 1720"/>
            <p:cNvSpPr>
              <a:spLocks/>
            </p:cNvSpPr>
            <p:nvPr userDrawn="1"/>
          </p:nvSpPr>
          <p:spPr bwMode="auto">
            <a:xfrm>
              <a:off x="369" y="198"/>
              <a:ext cx="2" cy="10"/>
            </a:xfrm>
            <a:custGeom>
              <a:avLst/>
              <a:gdLst>
                <a:gd name="T0" fmla="*/ 2 w 5"/>
                <a:gd name="T1" fmla="*/ 0 h 22"/>
                <a:gd name="T2" fmla="*/ 2 w 5"/>
                <a:gd name="T3" fmla="*/ 0 h 22"/>
                <a:gd name="T4" fmla="*/ 0 w 5"/>
                <a:gd name="T5" fmla="*/ 1 h 22"/>
                <a:gd name="T6" fmla="*/ 4 w 5"/>
                <a:gd name="T7" fmla="*/ 22 h 22"/>
                <a:gd name="T8" fmla="*/ 4 w 5"/>
                <a:gd name="T9" fmla="*/ 21 h 22"/>
                <a:gd name="T10" fmla="*/ 4 w 5"/>
                <a:gd name="T11" fmla="*/ 21 h 22"/>
                <a:gd name="T12" fmla="*/ 5 w 5"/>
                <a:gd name="T13" fmla="*/ 22 h 22"/>
                <a:gd name="T14" fmla="*/ 2 w 5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0" y="0"/>
                    <a:pt x="0" y="1"/>
                  </a:cubicBezTo>
                  <a:lnTo>
                    <a:pt x="4" y="22"/>
                  </a:lnTo>
                  <a:cubicBezTo>
                    <a:pt x="4" y="21"/>
                    <a:pt x="4" y="21"/>
                    <a:pt x="4" y="21"/>
                  </a:cubicBezTo>
                  <a:lnTo>
                    <a:pt x="4" y="21"/>
                  </a:lnTo>
                  <a:cubicBezTo>
                    <a:pt x="4" y="21"/>
                    <a:pt x="5" y="21"/>
                    <a:pt x="5" y="2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3" name="Freeform 1721"/>
            <p:cNvSpPr>
              <a:spLocks/>
            </p:cNvSpPr>
            <p:nvPr userDrawn="1"/>
          </p:nvSpPr>
          <p:spPr bwMode="auto">
            <a:xfrm>
              <a:off x="366" y="201"/>
              <a:ext cx="2" cy="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4" name="Freeform 1722"/>
            <p:cNvSpPr>
              <a:spLocks/>
            </p:cNvSpPr>
            <p:nvPr userDrawn="1"/>
          </p:nvSpPr>
          <p:spPr bwMode="auto">
            <a:xfrm>
              <a:off x="363" y="200"/>
              <a:ext cx="2" cy="4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4" y="6"/>
                    <a:pt x="4" y="5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5" name="Freeform 1723"/>
            <p:cNvSpPr>
              <a:spLocks/>
            </p:cNvSpPr>
            <p:nvPr userDrawn="1"/>
          </p:nvSpPr>
          <p:spPr bwMode="auto">
            <a:xfrm>
              <a:off x="364" y="202"/>
              <a:ext cx="3" cy="3"/>
            </a:xfrm>
            <a:custGeom>
              <a:avLst/>
              <a:gdLst>
                <a:gd name="T0" fmla="*/ 3 w 5"/>
                <a:gd name="T1" fmla="*/ 7 h 7"/>
                <a:gd name="T2" fmla="*/ 3 w 5"/>
                <a:gd name="T3" fmla="*/ 7 h 7"/>
                <a:gd name="T4" fmla="*/ 5 w 5"/>
                <a:gd name="T5" fmla="*/ 4 h 7"/>
                <a:gd name="T6" fmla="*/ 3 w 5"/>
                <a:gd name="T7" fmla="*/ 0 h 7"/>
                <a:gd name="T8" fmla="*/ 0 w 5"/>
                <a:gd name="T9" fmla="*/ 4 h 7"/>
                <a:gd name="T10" fmla="*/ 3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lnTo>
                    <a:pt x="3" y="7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6" name="Freeform 1724"/>
            <p:cNvSpPr>
              <a:spLocks/>
            </p:cNvSpPr>
            <p:nvPr userDrawn="1"/>
          </p:nvSpPr>
          <p:spPr bwMode="auto">
            <a:xfrm>
              <a:off x="366" y="204"/>
              <a:ext cx="2" cy="3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5 w 5"/>
                <a:gd name="T5" fmla="*/ 3 h 6"/>
                <a:gd name="T6" fmla="*/ 3 w 5"/>
                <a:gd name="T7" fmla="*/ 0 h 6"/>
                <a:gd name="T8" fmla="*/ 0 w 5"/>
                <a:gd name="T9" fmla="*/ 3 h 6"/>
                <a:gd name="T10" fmla="*/ 3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7" name="Freeform 1725"/>
            <p:cNvSpPr>
              <a:spLocks/>
            </p:cNvSpPr>
            <p:nvPr userDrawn="1"/>
          </p:nvSpPr>
          <p:spPr bwMode="auto">
            <a:xfrm>
              <a:off x="367" y="206"/>
              <a:ext cx="2" cy="2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5 w 5"/>
                <a:gd name="T5" fmla="*/ 2 h 5"/>
                <a:gd name="T6" fmla="*/ 3 w 5"/>
                <a:gd name="T7" fmla="*/ 0 h 5"/>
                <a:gd name="T8" fmla="*/ 0 w 5"/>
                <a:gd name="T9" fmla="*/ 3 h 5"/>
                <a:gd name="T10" fmla="*/ 3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cubicBezTo>
                    <a:pt x="3" y="4"/>
                    <a:pt x="4" y="3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8" name="Freeform 1726"/>
            <p:cNvSpPr>
              <a:spLocks/>
            </p:cNvSpPr>
            <p:nvPr userDrawn="1"/>
          </p:nvSpPr>
          <p:spPr bwMode="auto">
            <a:xfrm>
              <a:off x="362" y="202"/>
              <a:ext cx="2" cy="4"/>
            </a:xfrm>
            <a:custGeom>
              <a:avLst/>
              <a:gdLst>
                <a:gd name="T0" fmla="*/ 3 w 5"/>
                <a:gd name="T1" fmla="*/ 8 h 8"/>
                <a:gd name="T2" fmla="*/ 3 w 5"/>
                <a:gd name="T3" fmla="*/ 8 h 8"/>
                <a:gd name="T4" fmla="*/ 5 w 5"/>
                <a:gd name="T5" fmla="*/ 4 h 8"/>
                <a:gd name="T6" fmla="*/ 3 w 5"/>
                <a:gd name="T7" fmla="*/ 0 h 8"/>
                <a:gd name="T8" fmla="*/ 0 w 5"/>
                <a:gd name="T9" fmla="*/ 4 h 8"/>
                <a:gd name="T10" fmla="*/ 3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lnTo>
                    <a:pt x="3" y="8"/>
                  </a:lnTo>
                  <a:cubicBezTo>
                    <a:pt x="3" y="6"/>
                    <a:pt x="4" y="5"/>
                    <a:pt x="5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9" name="Freeform 1727"/>
            <p:cNvSpPr>
              <a:spLocks/>
            </p:cNvSpPr>
            <p:nvPr userDrawn="1"/>
          </p:nvSpPr>
          <p:spPr bwMode="auto">
            <a:xfrm>
              <a:off x="363" y="204"/>
              <a:ext cx="2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5 w 5"/>
                <a:gd name="T5" fmla="*/ 3 h 7"/>
                <a:gd name="T6" fmla="*/ 3 w 5"/>
                <a:gd name="T7" fmla="*/ 0 h 7"/>
                <a:gd name="T8" fmla="*/ 0 w 5"/>
                <a:gd name="T9" fmla="*/ 4 h 7"/>
                <a:gd name="T10" fmla="*/ 2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cubicBezTo>
                    <a:pt x="3" y="6"/>
                    <a:pt x="4" y="5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0" name="Freeform 1728"/>
            <p:cNvSpPr>
              <a:spLocks/>
            </p:cNvSpPr>
            <p:nvPr userDrawn="1"/>
          </p:nvSpPr>
          <p:spPr bwMode="auto">
            <a:xfrm>
              <a:off x="364" y="206"/>
              <a:ext cx="3" cy="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3 w 5"/>
                <a:gd name="T5" fmla="*/ 6 h 7"/>
                <a:gd name="T6" fmla="*/ 2 w 5"/>
                <a:gd name="T7" fmla="*/ 5 h 7"/>
                <a:gd name="T8" fmla="*/ 3 w 5"/>
                <a:gd name="T9" fmla="*/ 5 h 7"/>
                <a:gd name="T10" fmla="*/ 3 w 5"/>
                <a:gd name="T11" fmla="*/ 5 h 7"/>
                <a:gd name="T12" fmla="*/ 5 w 5"/>
                <a:gd name="T13" fmla="*/ 3 h 7"/>
                <a:gd name="T14" fmla="*/ 3 w 5"/>
                <a:gd name="T15" fmla="*/ 0 h 7"/>
                <a:gd name="T16" fmla="*/ 0 w 5"/>
                <a:gd name="T17" fmla="*/ 4 h 7"/>
                <a:gd name="T18" fmla="*/ 2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cubicBezTo>
                    <a:pt x="3" y="6"/>
                    <a:pt x="2" y="6"/>
                    <a:pt x="2" y="5"/>
                  </a:cubicBezTo>
                  <a:lnTo>
                    <a:pt x="3" y="5"/>
                  </a:lnTo>
                  <a:lnTo>
                    <a:pt x="3" y="5"/>
                  </a:lnTo>
                  <a:cubicBezTo>
                    <a:pt x="4" y="4"/>
                    <a:pt x="5" y="4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1" name="Freeform 1729"/>
            <p:cNvSpPr>
              <a:spLocks/>
            </p:cNvSpPr>
            <p:nvPr userDrawn="1"/>
          </p:nvSpPr>
          <p:spPr bwMode="auto">
            <a:xfrm>
              <a:off x="366" y="207"/>
              <a:ext cx="2" cy="2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2" y="3"/>
                    <a:pt x="4" y="4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2" name="Rectangle 1730"/>
            <p:cNvSpPr>
              <a:spLocks noChangeArrowheads="1"/>
            </p:cNvSpPr>
            <p:nvPr userDrawn="1"/>
          </p:nvSpPr>
          <p:spPr bwMode="auto">
            <a:xfrm>
              <a:off x="366" y="209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3" name="Freeform 1731"/>
            <p:cNvSpPr>
              <a:spLocks/>
            </p:cNvSpPr>
            <p:nvPr userDrawn="1"/>
          </p:nvSpPr>
          <p:spPr bwMode="auto">
            <a:xfrm>
              <a:off x="368" y="209"/>
              <a:ext cx="1" cy="1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3 h 3"/>
                <a:gd name="T8" fmla="*/ 3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2"/>
                  </a:cubicBezTo>
                  <a:lnTo>
                    <a:pt x="3" y="3"/>
                  </a:lnTo>
                  <a:lnTo>
                    <a:pt x="3" y="2"/>
                  </a:lnTo>
                  <a:cubicBezTo>
                    <a:pt x="3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4" name="Freeform 1732"/>
            <p:cNvSpPr>
              <a:spLocks/>
            </p:cNvSpPr>
            <p:nvPr userDrawn="1"/>
          </p:nvSpPr>
          <p:spPr bwMode="auto">
            <a:xfrm>
              <a:off x="367" y="210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5" name="Freeform 1733"/>
            <p:cNvSpPr>
              <a:spLocks/>
            </p:cNvSpPr>
            <p:nvPr userDrawn="1"/>
          </p:nvSpPr>
          <p:spPr bwMode="auto">
            <a:xfrm>
              <a:off x="366" y="212"/>
              <a:ext cx="1" cy="1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cubicBezTo>
                    <a:pt x="2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6" name="Freeform 1734"/>
            <p:cNvSpPr>
              <a:spLocks/>
            </p:cNvSpPr>
            <p:nvPr userDrawn="1"/>
          </p:nvSpPr>
          <p:spPr bwMode="auto">
            <a:xfrm>
              <a:off x="362" y="206"/>
              <a:ext cx="2" cy="3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2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7" name="Freeform 1735"/>
            <p:cNvSpPr>
              <a:spLocks/>
            </p:cNvSpPr>
            <p:nvPr userDrawn="1"/>
          </p:nvSpPr>
          <p:spPr bwMode="auto">
            <a:xfrm>
              <a:off x="363" y="208"/>
              <a:ext cx="2" cy="2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4 w 4"/>
                <a:gd name="T5" fmla="*/ 3 h 6"/>
                <a:gd name="T6" fmla="*/ 1 w 4"/>
                <a:gd name="T7" fmla="*/ 0 h 6"/>
                <a:gd name="T8" fmla="*/ 0 w 4"/>
                <a:gd name="T9" fmla="*/ 3 h 6"/>
                <a:gd name="T10" fmla="*/ 2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8" name="Freeform 1736"/>
            <p:cNvSpPr>
              <a:spLocks/>
            </p:cNvSpPr>
            <p:nvPr userDrawn="1"/>
          </p:nvSpPr>
          <p:spPr bwMode="auto">
            <a:xfrm>
              <a:off x="365" y="209"/>
              <a:ext cx="2" cy="3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3 w 4"/>
                <a:gd name="T5" fmla="*/ 6 h 6"/>
                <a:gd name="T6" fmla="*/ 2 w 4"/>
                <a:gd name="T7" fmla="*/ 4 h 6"/>
                <a:gd name="T8" fmla="*/ 2 w 4"/>
                <a:gd name="T9" fmla="*/ 4 h 6"/>
                <a:gd name="T10" fmla="*/ 4 w 4"/>
                <a:gd name="T11" fmla="*/ 4 h 6"/>
                <a:gd name="T12" fmla="*/ 4 w 4"/>
                <a:gd name="T13" fmla="*/ 3 h 6"/>
                <a:gd name="T14" fmla="*/ 1 w 4"/>
                <a:gd name="T15" fmla="*/ 0 h 6"/>
                <a:gd name="T16" fmla="*/ 0 w 4"/>
                <a:gd name="T17" fmla="*/ 3 h 6"/>
                <a:gd name="T18" fmla="*/ 3 w 4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cubicBezTo>
                    <a:pt x="2" y="5"/>
                    <a:pt x="2" y="5"/>
                    <a:pt x="2" y="4"/>
                  </a:cubicBezTo>
                  <a:lnTo>
                    <a:pt x="2" y="4"/>
                  </a:lnTo>
                  <a:cubicBezTo>
                    <a:pt x="2" y="4"/>
                    <a:pt x="3" y="4"/>
                    <a:pt x="4" y="4"/>
                  </a:cubicBez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9" name="Freeform 1737"/>
            <p:cNvSpPr>
              <a:spLocks/>
            </p:cNvSpPr>
            <p:nvPr userDrawn="1"/>
          </p:nvSpPr>
          <p:spPr bwMode="auto">
            <a:xfrm>
              <a:off x="365" y="212"/>
              <a:ext cx="2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4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cubicBezTo>
                    <a:pt x="1" y="1"/>
                    <a:pt x="1" y="2"/>
                    <a:pt x="0" y="2"/>
                  </a:cubicBezTo>
                  <a:lnTo>
                    <a:pt x="1" y="3"/>
                  </a:lnTo>
                  <a:cubicBezTo>
                    <a:pt x="2" y="3"/>
                    <a:pt x="3" y="3"/>
                    <a:pt x="4" y="3"/>
                  </a:cubicBezTo>
                  <a:lnTo>
                    <a:pt x="4" y="3"/>
                  </a:lnTo>
                  <a:cubicBezTo>
                    <a:pt x="4" y="2"/>
                    <a:pt x="3" y="2"/>
                    <a:pt x="3" y="1"/>
                  </a:cubicBez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0" name="Freeform 1738"/>
            <p:cNvSpPr>
              <a:spLocks/>
            </p:cNvSpPr>
            <p:nvPr userDrawn="1"/>
          </p:nvSpPr>
          <p:spPr bwMode="auto">
            <a:xfrm>
              <a:off x="364" y="211"/>
              <a:ext cx="2" cy="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3 h 5"/>
                <a:gd name="T6" fmla="*/ 3 w 4"/>
                <a:gd name="T7" fmla="*/ 5 h 5"/>
                <a:gd name="T8" fmla="*/ 4 w 4"/>
                <a:gd name="T9" fmla="*/ 2 h 5"/>
                <a:gd name="T10" fmla="*/ 1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1" name="Freeform 1739"/>
            <p:cNvSpPr>
              <a:spLocks/>
            </p:cNvSpPr>
            <p:nvPr userDrawn="1"/>
          </p:nvSpPr>
          <p:spPr bwMode="auto">
            <a:xfrm>
              <a:off x="371" y="206"/>
              <a:ext cx="1" cy="1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2" name="Freeform 1740"/>
            <p:cNvSpPr>
              <a:spLocks/>
            </p:cNvSpPr>
            <p:nvPr userDrawn="1"/>
          </p:nvSpPr>
          <p:spPr bwMode="auto">
            <a:xfrm>
              <a:off x="371" y="205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3" name="Freeform 1741"/>
            <p:cNvSpPr>
              <a:spLocks/>
            </p:cNvSpPr>
            <p:nvPr userDrawn="1"/>
          </p:nvSpPr>
          <p:spPr bwMode="auto">
            <a:xfrm>
              <a:off x="371" y="204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4" name="Freeform 1742"/>
            <p:cNvSpPr>
              <a:spLocks/>
            </p:cNvSpPr>
            <p:nvPr userDrawn="1"/>
          </p:nvSpPr>
          <p:spPr bwMode="auto">
            <a:xfrm>
              <a:off x="371" y="203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5" name="Freeform 1743"/>
            <p:cNvSpPr>
              <a:spLocks/>
            </p:cNvSpPr>
            <p:nvPr userDrawn="1"/>
          </p:nvSpPr>
          <p:spPr bwMode="auto">
            <a:xfrm>
              <a:off x="371" y="202"/>
              <a:ext cx="1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6" name="Freeform 1744"/>
            <p:cNvSpPr>
              <a:spLocks/>
            </p:cNvSpPr>
            <p:nvPr userDrawn="1"/>
          </p:nvSpPr>
          <p:spPr bwMode="auto">
            <a:xfrm>
              <a:off x="371" y="200"/>
              <a:ext cx="1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7" name="Freeform 1745"/>
            <p:cNvSpPr>
              <a:spLocks/>
            </p:cNvSpPr>
            <p:nvPr userDrawn="1"/>
          </p:nvSpPr>
          <p:spPr bwMode="auto">
            <a:xfrm>
              <a:off x="371" y="199"/>
              <a:ext cx="1" cy="1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8" name="Freeform 1746"/>
            <p:cNvSpPr>
              <a:spLocks/>
            </p:cNvSpPr>
            <p:nvPr userDrawn="1"/>
          </p:nvSpPr>
          <p:spPr bwMode="auto">
            <a:xfrm>
              <a:off x="366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9" name="Freeform 1747"/>
            <p:cNvSpPr>
              <a:spLocks/>
            </p:cNvSpPr>
            <p:nvPr userDrawn="1"/>
          </p:nvSpPr>
          <p:spPr bwMode="auto">
            <a:xfrm>
              <a:off x="365" y="203"/>
              <a:ext cx="0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0" name="Freeform 1748"/>
            <p:cNvSpPr>
              <a:spLocks/>
            </p:cNvSpPr>
            <p:nvPr userDrawn="1"/>
          </p:nvSpPr>
          <p:spPr bwMode="auto">
            <a:xfrm>
              <a:off x="363" y="205"/>
              <a:ext cx="1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1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1" name="Freeform 1749"/>
            <p:cNvSpPr>
              <a:spLocks/>
            </p:cNvSpPr>
            <p:nvPr userDrawn="1"/>
          </p:nvSpPr>
          <p:spPr bwMode="auto">
            <a:xfrm>
              <a:off x="362" y="207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2" name="Freeform 1750"/>
            <p:cNvSpPr>
              <a:spLocks/>
            </p:cNvSpPr>
            <p:nvPr userDrawn="1"/>
          </p:nvSpPr>
          <p:spPr bwMode="auto">
            <a:xfrm>
              <a:off x="364" y="207"/>
              <a:ext cx="1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3" name="Freeform 1751"/>
            <p:cNvSpPr>
              <a:spLocks/>
            </p:cNvSpPr>
            <p:nvPr userDrawn="1"/>
          </p:nvSpPr>
          <p:spPr bwMode="auto">
            <a:xfrm>
              <a:off x="367" y="206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4" name="Freeform 1752"/>
            <p:cNvSpPr>
              <a:spLocks/>
            </p:cNvSpPr>
            <p:nvPr userDrawn="1"/>
          </p:nvSpPr>
          <p:spPr bwMode="auto">
            <a:xfrm>
              <a:off x="366" y="205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5" name="Freeform 1753"/>
            <p:cNvSpPr>
              <a:spLocks/>
            </p:cNvSpPr>
            <p:nvPr userDrawn="1"/>
          </p:nvSpPr>
          <p:spPr bwMode="auto">
            <a:xfrm>
              <a:off x="367" y="203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6" name="Freeform 1754"/>
            <p:cNvSpPr>
              <a:spLocks/>
            </p:cNvSpPr>
            <p:nvPr userDrawn="1"/>
          </p:nvSpPr>
          <p:spPr bwMode="auto">
            <a:xfrm>
              <a:off x="365" y="200"/>
              <a:ext cx="0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7" name="Freeform 1755"/>
            <p:cNvSpPr>
              <a:spLocks/>
            </p:cNvSpPr>
            <p:nvPr userDrawn="1"/>
          </p:nvSpPr>
          <p:spPr bwMode="auto">
            <a:xfrm>
              <a:off x="363" y="201"/>
              <a:ext cx="1" cy="2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8" name="Freeform 1756"/>
            <p:cNvSpPr>
              <a:spLocks/>
            </p:cNvSpPr>
            <p:nvPr userDrawn="1"/>
          </p:nvSpPr>
          <p:spPr bwMode="auto">
            <a:xfrm>
              <a:off x="362" y="204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9" name="Freeform 1757"/>
            <p:cNvSpPr>
              <a:spLocks/>
            </p:cNvSpPr>
            <p:nvPr userDrawn="1"/>
          </p:nvSpPr>
          <p:spPr bwMode="auto">
            <a:xfrm>
              <a:off x="363" y="208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0" name="Freeform 1758"/>
            <p:cNvSpPr>
              <a:spLocks/>
            </p:cNvSpPr>
            <p:nvPr userDrawn="1"/>
          </p:nvSpPr>
          <p:spPr bwMode="auto">
            <a:xfrm>
              <a:off x="364" y="211"/>
              <a:ext cx="1" cy="2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1" name="Freeform 1759"/>
            <p:cNvSpPr>
              <a:spLocks/>
            </p:cNvSpPr>
            <p:nvPr userDrawn="1"/>
          </p:nvSpPr>
          <p:spPr bwMode="auto">
            <a:xfrm>
              <a:off x="369" y="208"/>
              <a:ext cx="0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2" name="Freeform 1760"/>
            <p:cNvSpPr>
              <a:spLocks/>
            </p:cNvSpPr>
            <p:nvPr userDrawn="1"/>
          </p:nvSpPr>
          <p:spPr bwMode="auto">
            <a:xfrm>
              <a:off x="365" y="210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3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3" name="Freeform 1761"/>
            <p:cNvSpPr>
              <a:spLocks/>
            </p:cNvSpPr>
            <p:nvPr userDrawn="1"/>
          </p:nvSpPr>
          <p:spPr bwMode="auto">
            <a:xfrm>
              <a:off x="366" y="214"/>
              <a:ext cx="2" cy="0"/>
            </a:xfrm>
            <a:custGeom>
              <a:avLst/>
              <a:gdLst>
                <a:gd name="T0" fmla="*/ 5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5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4" name="Freeform 1762"/>
            <p:cNvSpPr>
              <a:spLocks/>
            </p:cNvSpPr>
            <p:nvPr userDrawn="1"/>
          </p:nvSpPr>
          <p:spPr bwMode="auto">
            <a:xfrm>
              <a:off x="366" y="209"/>
              <a:ext cx="4" cy="2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4 h 5"/>
                <a:gd name="T4" fmla="*/ 0 w 9"/>
                <a:gd name="T5" fmla="*/ 0 h 5"/>
                <a:gd name="T6" fmla="*/ 4 w 9"/>
                <a:gd name="T7" fmla="*/ 5 h 5"/>
                <a:gd name="T8" fmla="*/ 6 w 9"/>
                <a:gd name="T9" fmla="*/ 5 h 5"/>
                <a:gd name="T10" fmla="*/ 6 w 9"/>
                <a:gd name="T11" fmla="*/ 4 h 5"/>
                <a:gd name="T12" fmla="*/ 6 w 9"/>
                <a:gd name="T13" fmla="*/ 4 h 5"/>
                <a:gd name="T14" fmla="*/ 9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lnTo>
                    <a:pt x="9" y="4"/>
                  </a:lnTo>
                  <a:cubicBezTo>
                    <a:pt x="6" y="2"/>
                    <a:pt x="3" y="1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lnTo>
                    <a:pt x="6" y="4"/>
                  </a:lnTo>
                  <a:cubicBezTo>
                    <a:pt x="6" y="4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5" name="Freeform 1763"/>
            <p:cNvSpPr>
              <a:spLocks/>
            </p:cNvSpPr>
            <p:nvPr userDrawn="1"/>
          </p:nvSpPr>
          <p:spPr bwMode="auto">
            <a:xfrm>
              <a:off x="372" y="208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6" name="Freeform 1764"/>
            <p:cNvSpPr>
              <a:spLocks/>
            </p:cNvSpPr>
            <p:nvPr userDrawn="1"/>
          </p:nvSpPr>
          <p:spPr bwMode="auto">
            <a:xfrm>
              <a:off x="370" y="210"/>
              <a:ext cx="1" cy="1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1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7" name="Freeform 1765"/>
            <p:cNvSpPr>
              <a:spLocks/>
            </p:cNvSpPr>
            <p:nvPr userDrawn="1"/>
          </p:nvSpPr>
          <p:spPr bwMode="auto">
            <a:xfrm>
              <a:off x="366" y="211"/>
              <a:ext cx="4" cy="2"/>
            </a:xfrm>
            <a:custGeom>
              <a:avLst/>
              <a:gdLst>
                <a:gd name="T0" fmla="*/ 6 w 9"/>
                <a:gd name="T1" fmla="*/ 1 h 4"/>
                <a:gd name="T2" fmla="*/ 6 w 9"/>
                <a:gd name="T3" fmla="*/ 1 h 4"/>
                <a:gd name="T4" fmla="*/ 0 w 9"/>
                <a:gd name="T5" fmla="*/ 1 h 4"/>
                <a:gd name="T6" fmla="*/ 5 w 9"/>
                <a:gd name="T7" fmla="*/ 4 h 4"/>
                <a:gd name="T8" fmla="*/ 9 w 9"/>
                <a:gd name="T9" fmla="*/ 4 h 4"/>
                <a:gd name="T10" fmla="*/ 6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lnTo>
                    <a:pt x="6" y="1"/>
                  </a:lnTo>
                  <a:cubicBezTo>
                    <a:pt x="4" y="1"/>
                    <a:pt x="2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6" y="4"/>
                    <a:pt x="7" y="4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8" name="Freeform 1766"/>
            <p:cNvSpPr>
              <a:spLocks/>
            </p:cNvSpPr>
            <p:nvPr userDrawn="1"/>
          </p:nvSpPr>
          <p:spPr bwMode="auto">
            <a:xfrm>
              <a:off x="371" y="208"/>
              <a:ext cx="2" cy="5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  <a:gd name="T4" fmla="*/ 1 w 5"/>
                <a:gd name="T5" fmla="*/ 0 h 11"/>
                <a:gd name="T6" fmla="*/ 2 w 5"/>
                <a:gd name="T7" fmla="*/ 8 h 11"/>
                <a:gd name="T8" fmla="*/ 5 w 5"/>
                <a:gd name="T9" fmla="*/ 11 h 11"/>
                <a:gd name="T10" fmla="*/ 5 w 5"/>
                <a:gd name="T11" fmla="*/ 6 h 11"/>
                <a:gd name="T12" fmla="*/ 5 w 5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lnTo>
                    <a:pt x="5" y="5"/>
                  </a:lnTo>
                  <a:cubicBezTo>
                    <a:pt x="4" y="3"/>
                    <a:pt x="2" y="1"/>
                    <a:pt x="1" y="0"/>
                  </a:cubicBezTo>
                  <a:cubicBezTo>
                    <a:pt x="0" y="3"/>
                    <a:pt x="1" y="5"/>
                    <a:pt x="2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9" name="Freeform 1767"/>
            <p:cNvSpPr>
              <a:spLocks/>
            </p:cNvSpPr>
            <p:nvPr userDrawn="1"/>
          </p:nvSpPr>
          <p:spPr bwMode="auto">
            <a:xfrm>
              <a:off x="367" y="213"/>
              <a:ext cx="5" cy="1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3 w 10"/>
                <a:gd name="T5" fmla="*/ 3 h 3"/>
                <a:gd name="T6" fmla="*/ 10 w 10"/>
                <a:gd name="T7" fmla="*/ 3 h 3"/>
                <a:gd name="T8" fmla="*/ 10 w 10"/>
                <a:gd name="T9" fmla="*/ 3 h 3"/>
                <a:gd name="T10" fmla="*/ 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2" y="3"/>
                    <a:pt x="3" y="3"/>
                  </a:cubicBezTo>
                  <a:cubicBezTo>
                    <a:pt x="5" y="3"/>
                    <a:pt x="7" y="3"/>
                    <a:pt x="10" y="3"/>
                  </a:cubicBezTo>
                  <a:lnTo>
                    <a:pt x="10" y="3"/>
                  </a:lnTo>
                  <a:cubicBezTo>
                    <a:pt x="7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0" name="Freeform 1768"/>
            <p:cNvSpPr>
              <a:spLocks/>
            </p:cNvSpPr>
            <p:nvPr userDrawn="1"/>
          </p:nvSpPr>
          <p:spPr bwMode="auto">
            <a:xfrm>
              <a:off x="369" y="211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cubicBezTo>
                    <a:pt x="2" y="3"/>
                    <a:pt x="6" y="6"/>
                    <a:pt x="10" y="7"/>
                  </a:cubicBezTo>
                  <a:cubicBezTo>
                    <a:pt x="8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1" name="Freeform 1769"/>
            <p:cNvSpPr>
              <a:spLocks/>
            </p:cNvSpPr>
            <p:nvPr userDrawn="1"/>
          </p:nvSpPr>
          <p:spPr bwMode="auto">
            <a:xfrm>
              <a:off x="375" y="208"/>
              <a:ext cx="0" cy="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2" name="Freeform 1770"/>
            <p:cNvSpPr>
              <a:spLocks/>
            </p:cNvSpPr>
            <p:nvPr userDrawn="1"/>
          </p:nvSpPr>
          <p:spPr bwMode="auto">
            <a:xfrm>
              <a:off x="384" y="208"/>
              <a:ext cx="2" cy="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1 h 5"/>
                <a:gd name="T6" fmla="*/ 3 w 3"/>
                <a:gd name="T7" fmla="*/ 0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3" name="Freeform 1771"/>
            <p:cNvSpPr>
              <a:spLocks/>
            </p:cNvSpPr>
            <p:nvPr userDrawn="1"/>
          </p:nvSpPr>
          <p:spPr bwMode="auto">
            <a:xfrm>
              <a:off x="385" y="205"/>
              <a:ext cx="1" cy="2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3 w 3"/>
                <a:gd name="T5" fmla="*/ 2 h 6"/>
                <a:gd name="T6" fmla="*/ 2 w 3"/>
                <a:gd name="T7" fmla="*/ 0 h 6"/>
                <a:gd name="T8" fmla="*/ 0 w 3"/>
                <a:gd name="T9" fmla="*/ 3 h 6"/>
                <a:gd name="T10" fmla="*/ 2 w 3"/>
                <a:gd name="T11" fmla="*/ 6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cubicBezTo>
                    <a:pt x="3" y="5"/>
                    <a:pt x="3" y="3"/>
                    <a:pt x="3" y="2"/>
                  </a:cubicBezTo>
                  <a:lnTo>
                    <a:pt x="2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4" name="Freeform 1772"/>
            <p:cNvSpPr>
              <a:spLocks/>
            </p:cNvSpPr>
            <p:nvPr userDrawn="1"/>
          </p:nvSpPr>
          <p:spPr bwMode="auto">
            <a:xfrm>
              <a:off x="386" y="204"/>
              <a:ext cx="0" cy="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5" name="Freeform 1773"/>
            <p:cNvSpPr>
              <a:spLocks/>
            </p:cNvSpPr>
            <p:nvPr userDrawn="1"/>
          </p:nvSpPr>
          <p:spPr bwMode="auto">
            <a:xfrm>
              <a:off x="385" y="201"/>
              <a:ext cx="1" cy="3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5 h 6"/>
                <a:gd name="T4" fmla="*/ 1 w 3"/>
                <a:gd name="T5" fmla="*/ 0 h 6"/>
                <a:gd name="T6" fmla="*/ 0 w 3"/>
                <a:gd name="T7" fmla="*/ 2 h 6"/>
                <a:gd name="T8" fmla="*/ 2 w 3"/>
                <a:gd name="T9" fmla="*/ 6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5"/>
                  </a:ln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6" name="Freeform 1774"/>
            <p:cNvSpPr>
              <a:spLocks/>
            </p:cNvSpPr>
            <p:nvPr userDrawn="1"/>
          </p:nvSpPr>
          <p:spPr bwMode="auto">
            <a:xfrm>
              <a:off x="383" y="200"/>
              <a:ext cx="2" cy="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3 h 4"/>
                <a:gd name="T6" fmla="*/ 1 w 4"/>
                <a:gd name="T7" fmla="*/ 0 h 4"/>
                <a:gd name="T8" fmla="*/ 0 w 4"/>
                <a:gd name="T9" fmla="*/ 1 h 4"/>
                <a:gd name="T10" fmla="*/ 3 w 4"/>
                <a:gd name="T11" fmla="*/ 4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lnTo>
                    <a:pt x="0" y="1"/>
                  </a:lnTo>
                  <a:cubicBezTo>
                    <a:pt x="2" y="2"/>
                    <a:pt x="3" y="3"/>
                    <a:pt x="3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7" name="Rectangle 1775"/>
            <p:cNvSpPr>
              <a:spLocks noChangeArrowheads="1"/>
            </p:cNvSpPr>
            <p:nvPr userDrawn="1"/>
          </p:nvSpPr>
          <p:spPr bwMode="auto">
            <a:xfrm>
              <a:off x="383" y="200"/>
              <a:ext cx="1" cy="1"/>
            </a:xfrm>
            <a:prstGeom prst="rect">
              <a:avLst/>
            </a:prstGeom>
            <a:solidFill>
              <a:srgbClr val="D5A03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8" name="Freeform 1776"/>
            <p:cNvSpPr>
              <a:spLocks/>
            </p:cNvSpPr>
            <p:nvPr userDrawn="1"/>
          </p:nvSpPr>
          <p:spPr bwMode="auto">
            <a:xfrm>
              <a:off x="381" y="199"/>
              <a:ext cx="2" cy="3"/>
            </a:xfrm>
            <a:custGeom>
              <a:avLst/>
              <a:gdLst>
                <a:gd name="T0" fmla="*/ 3 w 5"/>
                <a:gd name="T1" fmla="*/ 1 h 6"/>
                <a:gd name="T2" fmla="*/ 3 w 5"/>
                <a:gd name="T3" fmla="*/ 1 h 6"/>
                <a:gd name="T4" fmla="*/ 2 w 5"/>
                <a:gd name="T5" fmla="*/ 0 h 6"/>
                <a:gd name="T6" fmla="*/ 0 w 5"/>
                <a:gd name="T7" fmla="*/ 3 h 6"/>
                <a:gd name="T8" fmla="*/ 2 w 5"/>
                <a:gd name="T9" fmla="*/ 6 h 6"/>
                <a:gd name="T10" fmla="*/ 5 w 5"/>
                <a:gd name="T11" fmla="*/ 3 h 6"/>
                <a:gd name="T12" fmla="*/ 3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lnTo>
                    <a:pt x="3" y="1"/>
                  </a:ln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9" name="Freeform 1777"/>
            <p:cNvSpPr>
              <a:spLocks/>
            </p:cNvSpPr>
            <p:nvPr userDrawn="1"/>
          </p:nvSpPr>
          <p:spPr bwMode="auto">
            <a:xfrm>
              <a:off x="380" y="199"/>
              <a:ext cx="1" cy="1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0 w 4"/>
                <a:gd name="T5" fmla="*/ 0 h 4"/>
                <a:gd name="T6" fmla="*/ 0 w 4"/>
                <a:gd name="T7" fmla="*/ 1 h 4"/>
                <a:gd name="T8" fmla="*/ 2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4" y="1"/>
                  </a:lnTo>
                  <a:cubicBezTo>
                    <a:pt x="3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0" name="Freeform 1778"/>
            <p:cNvSpPr>
              <a:spLocks/>
            </p:cNvSpPr>
            <p:nvPr userDrawn="1"/>
          </p:nvSpPr>
          <p:spPr bwMode="auto">
            <a:xfrm>
              <a:off x="379" y="200"/>
              <a:ext cx="1" cy="2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0 w 3"/>
                <a:gd name="T5" fmla="*/ 5 h 6"/>
                <a:gd name="T6" fmla="*/ 0 w 3"/>
                <a:gd name="T7" fmla="*/ 6 h 6"/>
                <a:gd name="T8" fmla="*/ 3 w 3"/>
                <a:gd name="T9" fmla="*/ 2 h 6"/>
                <a:gd name="T10" fmla="*/ 1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6"/>
                  </a:ln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1" name="Freeform 1779"/>
            <p:cNvSpPr>
              <a:spLocks/>
            </p:cNvSpPr>
            <p:nvPr userDrawn="1"/>
          </p:nvSpPr>
          <p:spPr bwMode="auto">
            <a:xfrm>
              <a:off x="379" y="202"/>
              <a:ext cx="0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2" name="Freeform 1780"/>
            <p:cNvSpPr>
              <a:spLocks/>
            </p:cNvSpPr>
            <p:nvPr userDrawn="1"/>
          </p:nvSpPr>
          <p:spPr bwMode="auto">
            <a:xfrm>
              <a:off x="378" y="203"/>
              <a:ext cx="2" cy="2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2 w 5"/>
                <a:gd name="T11" fmla="*/ 0 h 6"/>
                <a:gd name="T12" fmla="*/ 1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cubicBezTo>
                    <a:pt x="1" y="4"/>
                    <a:pt x="2" y="5"/>
                    <a:pt x="3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3" name="Freeform 1781"/>
            <p:cNvSpPr>
              <a:spLocks/>
            </p:cNvSpPr>
            <p:nvPr userDrawn="1"/>
          </p:nvSpPr>
          <p:spPr bwMode="auto">
            <a:xfrm>
              <a:off x="378" y="205"/>
              <a:ext cx="1" cy="2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5 h 5"/>
                <a:gd name="T6" fmla="*/ 3 w 3"/>
                <a:gd name="T7" fmla="*/ 2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4" name="Freeform 1782"/>
            <p:cNvSpPr>
              <a:spLocks/>
            </p:cNvSpPr>
            <p:nvPr userDrawn="1"/>
          </p:nvSpPr>
          <p:spPr bwMode="auto">
            <a:xfrm>
              <a:off x="377" y="207"/>
              <a:ext cx="2" cy="3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1 w 4"/>
                <a:gd name="T7" fmla="*/ 4 h 5"/>
                <a:gd name="T8" fmla="*/ 1 w 4"/>
                <a:gd name="T9" fmla="*/ 4 h 5"/>
                <a:gd name="T10" fmla="*/ 1 w 4"/>
                <a:gd name="T11" fmla="*/ 5 h 5"/>
                <a:gd name="T12" fmla="*/ 4 w 4"/>
                <a:gd name="T13" fmla="*/ 2 h 5"/>
                <a:gd name="T14" fmla="*/ 1 w 4"/>
                <a:gd name="T15" fmla="*/ 0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5" name="Freeform 1783"/>
            <p:cNvSpPr>
              <a:spLocks/>
            </p:cNvSpPr>
            <p:nvPr userDrawn="1"/>
          </p:nvSpPr>
          <p:spPr bwMode="auto">
            <a:xfrm>
              <a:off x="378" y="210"/>
              <a:ext cx="0" cy="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6" name="Freeform 1784"/>
            <p:cNvSpPr>
              <a:spLocks/>
            </p:cNvSpPr>
            <p:nvPr userDrawn="1"/>
          </p:nvSpPr>
          <p:spPr bwMode="auto">
            <a:xfrm>
              <a:off x="382" y="214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7" name="Freeform 1785"/>
            <p:cNvSpPr>
              <a:spLocks/>
            </p:cNvSpPr>
            <p:nvPr userDrawn="1"/>
          </p:nvSpPr>
          <p:spPr bwMode="auto">
            <a:xfrm>
              <a:off x="382" y="213"/>
              <a:ext cx="2" cy="1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0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cubicBezTo>
                    <a:pt x="1" y="2"/>
                    <a:pt x="1" y="3"/>
                    <a:pt x="1" y="3"/>
                  </a:cubicBezTo>
                  <a:lnTo>
                    <a:pt x="1" y="3"/>
                  </a:lnTo>
                  <a:lnTo>
                    <a:pt x="2" y="3"/>
                  </a:ln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5A03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987" name="Freeform 1787"/>
          <p:cNvSpPr>
            <a:spLocks/>
          </p:cNvSpPr>
          <p:nvPr/>
        </p:nvSpPr>
        <p:spPr bwMode="auto">
          <a:xfrm>
            <a:off x="608013" y="333409"/>
            <a:ext cx="3175" cy="3175"/>
          </a:xfrm>
          <a:custGeom>
            <a:avLst/>
            <a:gdLst>
              <a:gd name="T0" fmla="*/ 2 w 4"/>
              <a:gd name="T1" fmla="*/ 5 h 6"/>
              <a:gd name="T2" fmla="*/ 2 w 4"/>
              <a:gd name="T3" fmla="*/ 5 h 6"/>
              <a:gd name="T4" fmla="*/ 4 w 4"/>
              <a:gd name="T5" fmla="*/ 2 h 6"/>
              <a:gd name="T6" fmla="*/ 3 w 4"/>
              <a:gd name="T7" fmla="*/ 0 h 6"/>
              <a:gd name="T8" fmla="*/ 0 w 4"/>
              <a:gd name="T9" fmla="*/ 2 h 6"/>
              <a:gd name="T10" fmla="*/ 2 w 4"/>
              <a:gd name="T11" fmla="*/ 6 h 6"/>
              <a:gd name="T12" fmla="*/ 2 w 4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3" y="3"/>
                  <a:pt x="4" y="2"/>
                </a:cubicBezTo>
                <a:cubicBezTo>
                  <a:pt x="4" y="1"/>
                  <a:pt x="3" y="0"/>
                  <a:pt x="3" y="0"/>
                </a:cubicBezTo>
                <a:cubicBezTo>
                  <a:pt x="2" y="1"/>
                  <a:pt x="1" y="1"/>
                  <a:pt x="0" y="2"/>
                </a:cubicBezTo>
                <a:cubicBezTo>
                  <a:pt x="1" y="3"/>
                  <a:pt x="1" y="4"/>
                  <a:pt x="2" y="6"/>
                </a:cubicBezTo>
                <a:lnTo>
                  <a:pt x="2" y="5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8" name="Freeform 1788"/>
          <p:cNvSpPr>
            <a:spLocks/>
          </p:cNvSpPr>
          <p:nvPr/>
        </p:nvSpPr>
        <p:spPr bwMode="auto">
          <a:xfrm>
            <a:off x="596901" y="314359"/>
            <a:ext cx="4763" cy="15875"/>
          </a:xfrm>
          <a:custGeom>
            <a:avLst/>
            <a:gdLst>
              <a:gd name="T0" fmla="*/ 3 w 5"/>
              <a:gd name="T1" fmla="*/ 0 h 22"/>
              <a:gd name="T2" fmla="*/ 3 w 5"/>
              <a:gd name="T3" fmla="*/ 0 h 22"/>
              <a:gd name="T4" fmla="*/ 0 w 5"/>
              <a:gd name="T5" fmla="*/ 22 h 22"/>
              <a:gd name="T6" fmla="*/ 1 w 5"/>
              <a:gd name="T7" fmla="*/ 21 h 22"/>
              <a:gd name="T8" fmla="*/ 1 w 5"/>
              <a:gd name="T9" fmla="*/ 21 h 22"/>
              <a:gd name="T10" fmla="*/ 1 w 5"/>
              <a:gd name="T11" fmla="*/ 22 h 22"/>
              <a:gd name="T12" fmla="*/ 5 w 5"/>
              <a:gd name="T13" fmla="*/ 1 h 22"/>
              <a:gd name="T14" fmla="*/ 3 w 5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2">
                <a:moveTo>
                  <a:pt x="3" y="0"/>
                </a:moveTo>
                <a:lnTo>
                  <a:pt x="3" y="0"/>
                </a:lnTo>
                <a:lnTo>
                  <a:pt x="0" y="22"/>
                </a:lnTo>
                <a:cubicBezTo>
                  <a:pt x="0" y="21"/>
                  <a:pt x="1" y="21"/>
                  <a:pt x="1" y="21"/>
                </a:cubicBezTo>
                <a:lnTo>
                  <a:pt x="1" y="21"/>
                </a:lnTo>
                <a:cubicBezTo>
                  <a:pt x="1" y="21"/>
                  <a:pt x="1" y="21"/>
                  <a:pt x="1" y="22"/>
                </a:cubicBezTo>
                <a:lnTo>
                  <a:pt x="5" y="1"/>
                </a:ln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89" name="Freeform 1789"/>
          <p:cNvSpPr>
            <a:spLocks/>
          </p:cNvSpPr>
          <p:nvPr/>
        </p:nvSpPr>
        <p:spPr bwMode="auto">
          <a:xfrm>
            <a:off x="603251" y="319122"/>
            <a:ext cx="3175" cy="4763"/>
          </a:xfrm>
          <a:custGeom>
            <a:avLst/>
            <a:gdLst>
              <a:gd name="T0" fmla="*/ 2 w 5"/>
              <a:gd name="T1" fmla="*/ 0 h 6"/>
              <a:gd name="T2" fmla="*/ 2 w 5"/>
              <a:gd name="T3" fmla="*/ 0 h 6"/>
              <a:gd name="T4" fmla="*/ 0 w 5"/>
              <a:gd name="T5" fmla="*/ 3 h 6"/>
              <a:gd name="T6" fmla="*/ 2 w 5"/>
              <a:gd name="T7" fmla="*/ 6 h 6"/>
              <a:gd name="T8" fmla="*/ 5 w 5"/>
              <a:gd name="T9" fmla="*/ 3 h 6"/>
              <a:gd name="T10" fmla="*/ 2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2" y="0"/>
                </a:lnTo>
                <a:cubicBezTo>
                  <a:pt x="1" y="1"/>
                  <a:pt x="0" y="2"/>
                  <a:pt x="0" y="3"/>
                </a:cubicBezTo>
                <a:cubicBezTo>
                  <a:pt x="1" y="4"/>
                  <a:pt x="2" y="5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0" name="Freeform 1790"/>
          <p:cNvSpPr>
            <a:spLocks/>
          </p:cNvSpPr>
          <p:nvPr/>
        </p:nvSpPr>
        <p:spPr bwMode="auto">
          <a:xfrm>
            <a:off x="606429" y="317500"/>
            <a:ext cx="3175" cy="6350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1" name="Freeform 1791"/>
          <p:cNvSpPr>
            <a:spLocks/>
          </p:cNvSpPr>
          <p:nvPr/>
        </p:nvSpPr>
        <p:spPr bwMode="auto">
          <a:xfrm>
            <a:off x="604845" y="320709"/>
            <a:ext cx="3175" cy="4763"/>
          </a:xfrm>
          <a:custGeom>
            <a:avLst/>
            <a:gdLst>
              <a:gd name="T0" fmla="*/ 2 w 5"/>
              <a:gd name="T1" fmla="*/ 7 h 7"/>
              <a:gd name="T2" fmla="*/ 2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4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2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3"/>
                  <a:pt x="0" y="4"/>
                </a:cubicBezTo>
                <a:cubicBezTo>
                  <a:pt x="1" y="5"/>
                  <a:pt x="2" y="6"/>
                  <a:pt x="2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2" name="Freeform 1792"/>
          <p:cNvSpPr>
            <a:spLocks/>
          </p:cNvSpPr>
          <p:nvPr/>
        </p:nvSpPr>
        <p:spPr bwMode="auto">
          <a:xfrm>
            <a:off x="603251" y="323884"/>
            <a:ext cx="3175" cy="4763"/>
          </a:xfrm>
          <a:custGeom>
            <a:avLst/>
            <a:gdLst>
              <a:gd name="T0" fmla="*/ 2 w 5"/>
              <a:gd name="T1" fmla="*/ 6 h 6"/>
              <a:gd name="T2" fmla="*/ 2 w 5"/>
              <a:gd name="T3" fmla="*/ 6 h 6"/>
              <a:gd name="T4" fmla="*/ 5 w 5"/>
              <a:gd name="T5" fmla="*/ 3 h 6"/>
              <a:gd name="T6" fmla="*/ 2 w 5"/>
              <a:gd name="T7" fmla="*/ 0 h 6"/>
              <a:gd name="T8" fmla="*/ 0 w 5"/>
              <a:gd name="T9" fmla="*/ 3 h 6"/>
              <a:gd name="T10" fmla="*/ 2 w 5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2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3" name="Freeform 1793"/>
          <p:cNvSpPr>
            <a:spLocks/>
          </p:cNvSpPr>
          <p:nvPr/>
        </p:nvSpPr>
        <p:spPr bwMode="auto">
          <a:xfrm>
            <a:off x="600081" y="327059"/>
            <a:ext cx="3175" cy="3175"/>
          </a:xfrm>
          <a:custGeom>
            <a:avLst/>
            <a:gdLst>
              <a:gd name="T0" fmla="*/ 2 w 5"/>
              <a:gd name="T1" fmla="*/ 5 h 5"/>
              <a:gd name="T2" fmla="*/ 2 w 5"/>
              <a:gd name="T3" fmla="*/ 5 h 5"/>
              <a:gd name="T4" fmla="*/ 5 w 5"/>
              <a:gd name="T5" fmla="*/ 3 h 5"/>
              <a:gd name="T6" fmla="*/ 2 w 5"/>
              <a:gd name="T7" fmla="*/ 0 h 5"/>
              <a:gd name="T8" fmla="*/ 0 w 5"/>
              <a:gd name="T9" fmla="*/ 2 h 5"/>
              <a:gd name="T10" fmla="*/ 2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2" y="5"/>
                </a:lnTo>
                <a:cubicBezTo>
                  <a:pt x="3" y="4"/>
                  <a:pt x="4" y="3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2" y="4"/>
                  <a:pt x="2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4" name="Freeform 1794"/>
          <p:cNvSpPr>
            <a:spLocks/>
          </p:cNvSpPr>
          <p:nvPr/>
        </p:nvSpPr>
        <p:spPr bwMode="auto">
          <a:xfrm>
            <a:off x="609601" y="320675"/>
            <a:ext cx="3175" cy="6350"/>
          </a:xfrm>
          <a:custGeom>
            <a:avLst/>
            <a:gdLst>
              <a:gd name="T0" fmla="*/ 2 w 5"/>
              <a:gd name="T1" fmla="*/ 8 h 8"/>
              <a:gd name="T2" fmla="*/ 2 w 5"/>
              <a:gd name="T3" fmla="*/ 8 h 8"/>
              <a:gd name="T4" fmla="*/ 5 w 5"/>
              <a:gd name="T5" fmla="*/ 4 h 8"/>
              <a:gd name="T6" fmla="*/ 2 w 5"/>
              <a:gd name="T7" fmla="*/ 0 h 8"/>
              <a:gd name="T8" fmla="*/ 0 w 5"/>
              <a:gd name="T9" fmla="*/ 4 h 8"/>
              <a:gd name="T10" fmla="*/ 2 w 5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2" y="8"/>
                </a:moveTo>
                <a:lnTo>
                  <a:pt x="2" y="8"/>
                </a:lnTo>
                <a:cubicBezTo>
                  <a:pt x="3" y="7"/>
                  <a:pt x="4" y="6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1" y="2"/>
                  <a:pt x="1" y="3"/>
                  <a:pt x="0" y="4"/>
                </a:cubicBezTo>
                <a:cubicBezTo>
                  <a:pt x="1" y="5"/>
                  <a:pt x="2" y="6"/>
                  <a:pt x="2" y="8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5" name="Freeform 1795"/>
          <p:cNvSpPr>
            <a:spLocks/>
          </p:cNvSpPr>
          <p:nvPr/>
        </p:nvSpPr>
        <p:spPr bwMode="auto">
          <a:xfrm>
            <a:off x="606429" y="323884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3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3" y="6"/>
                  <a:pt x="4" y="5"/>
                  <a:pt x="5" y="4"/>
                </a:cubicBezTo>
                <a:cubicBezTo>
                  <a:pt x="4" y="3"/>
                  <a:pt x="3" y="2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5"/>
                  <a:pt x="2" y="6"/>
                  <a:pt x="3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6" name="Freeform 1796"/>
          <p:cNvSpPr>
            <a:spLocks/>
          </p:cNvSpPr>
          <p:nvPr/>
        </p:nvSpPr>
        <p:spPr bwMode="auto">
          <a:xfrm>
            <a:off x="604845" y="327059"/>
            <a:ext cx="3175" cy="4763"/>
          </a:xfrm>
          <a:custGeom>
            <a:avLst/>
            <a:gdLst>
              <a:gd name="T0" fmla="*/ 3 w 5"/>
              <a:gd name="T1" fmla="*/ 7 h 7"/>
              <a:gd name="T2" fmla="*/ 3 w 5"/>
              <a:gd name="T3" fmla="*/ 7 h 7"/>
              <a:gd name="T4" fmla="*/ 5 w 5"/>
              <a:gd name="T5" fmla="*/ 4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5 h 7"/>
              <a:gd name="T12" fmla="*/ 2 w 5"/>
              <a:gd name="T13" fmla="*/ 5 h 7"/>
              <a:gd name="T14" fmla="*/ 3 w 5"/>
              <a:gd name="T15" fmla="*/ 5 h 7"/>
              <a:gd name="T16" fmla="*/ 2 w 5"/>
              <a:gd name="T17" fmla="*/ 6 h 7"/>
              <a:gd name="T18" fmla="*/ 3 w 5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3" y="7"/>
                </a:moveTo>
                <a:lnTo>
                  <a:pt x="3" y="7"/>
                </a:lnTo>
                <a:cubicBezTo>
                  <a:pt x="4" y="6"/>
                  <a:pt x="4" y="5"/>
                  <a:pt x="5" y="4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4"/>
                  <a:pt x="2" y="5"/>
                </a:cubicBezTo>
                <a:lnTo>
                  <a:pt x="2" y="5"/>
                </a:lnTo>
                <a:lnTo>
                  <a:pt x="3" y="5"/>
                </a:lnTo>
                <a:cubicBezTo>
                  <a:pt x="3" y="6"/>
                  <a:pt x="2" y="6"/>
                  <a:pt x="2" y="6"/>
                </a:cubicBezTo>
                <a:lnTo>
                  <a:pt x="3" y="7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7" name="Freeform 1797"/>
          <p:cNvSpPr>
            <a:spLocks/>
          </p:cNvSpPr>
          <p:nvPr/>
        </p:nvSpPr>
        <p:spPr bwMode="auto">
          <a:xfrm>
            <a:off x="603251" y="328647"/>
            <a:ext cx="1588" cy="3175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4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3"/>
                </a:moveTo>
                <a:lnTo>
                  <a:pt x="4" y="3"/>
                </a:lnTo>
                <a:cubicBezTo>
                  <a:pt x="4" y="2"/>
                  <a:pt x="3" y="1"/>
                  <a:pt x="2" y="0"/>
                </a:cubicBezTo>
                <a:cubicBezTo>
                  <a:pt x="1" y="1"/>
                  <a:pt x="1" y="2"/>
                  <a:pt x="0" y="2"/>
                </a:cubicBezTo>
                <a:lnTo>
                  <a:pt x="0" y="4"/>
                </a:lnTo>
                <a:cubicBezTo>
                  <a:pt x="2" y="3"/>
                  <a:pt x="3" y="3"/>
                  <a:pt x="4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8" name="Rectangle 1798"/>
          <p:cNvSpPr>
            <a:spLocks noChangeArrowheads="1"/>
          </p:cNvSpPr>
          <p:nvPr/>
        </p:nvSpPr>
        <p:spPr bwMode="auto">
          <a:xfrm>
            <a:off x="606426" y="331788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999" name="Freeform 1799"/>
          <p:cNvSpPr>
            <a:spLocks/>
          </p:cNvSpPr>
          <p:nvPr/>
        </p:nvSpPr>
        <p:spPr bwMode="auto">
          <a:xfrm>
            <a:off x="600081" y="331788"/>
            <a:ext cx="3175" cy="1588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2 h 3"/>
              <a:gd name="T8" fmla="*/ 0 w 3"/>
              <a:gd name="T9" fmla="*/ 3 h 3"/>
              <a:gd name="T10" fmla="*/ 1 w 3"/>
              <a:gd name="T11" fmla="*/ 2 h 3"/>
              <a:gd name="T12" fmla="*/ 3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cubicBezTo>
                  <a:pt x="1" y="1"/>
                  <a:pt x="0" y="1"/>
                  <a:pt x="0" y="2"/>
                </a:cubicBezTo>
                <a:lnTo>
                  <a:pt x="0" y="3"/>
                </a:lnTo>
                <a:lnTo>
                  <a:pt x="1" y="2"/>
                </a:ln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0" name="Freeform 1800"/>
          <p:cNvSpPr>
            <a:spLocks/>
          </p:cNvSpPr>
          <p:nvPr/>
        </p:nvSpPr>
        <p:spPr bwMode="auto">
          <a:xfrm>
            <a:off x="603251" y="333375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1" name="Freeform 1801"/>
          <p:cNvSpPr>
            <a:spLocks/>
          </p:cNvSpPr>
          <p:nvPr/>
        </p:nvSpPr>
        <p:spPr bwMode="auto">
          <a:xfrm>
            <a:off x="603251" y="336550"/>
            <a:ext cx="1588" cy="1588"/>
          </a:xfrm>
          <a:custGeom>
            <a:avLst/>
            <a:gdLst>
              <a:gd name="T0" fmla="*/ 1 w 3"/>
              <a:gd name="T1" fmla="*/ 2 h 2"/>
              <a:gd name="T2" fmla="*/ 1 w 3"/>
              <a:gd name="T3" fmla="*/ 2 h 2"/>
              <a:gd name="T4" fmla="*/ 3 w 3"/>
              <a:gd name="T5" fmla="*/ 0 h 2"/>
              <a:gd name="T6" fmla="*/ 3 w 3"/>
              <a:gd name="T7" fmla="*/ 0 h 2"/>
              <a:gd name="T8" fmla="*/ 0 w 3"/>
              <a:gd name="T9" fmla="*/ 2 h 2"/>
              <a:gd name="T10" fmla="*/ 1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2"/>
                </a:move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2" name="Freeform 1802"/>
          <p:cNvSpPr>
            <a:spLocks/>
          </p:cNvSpPr>
          <p:nvPr/>
        </p:nvSpPr>
        <p:spPr bwMode="auto">
          <a:xfrm>
            <a:off x="609601" y="327059"/>
            <a:ext cx="1588" cy="476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2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2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3" name="Freeform 1803"/>
          <p:cNvSpPr>
            <a:spLocks/>
          </p:cNvSpPr>
          <p:nvPr/>
        </p:nvSpPr>
        <p:spPr bwMode="auto">
          <a:xfrm>
            <a:off x="606429" y="330234"/>
            <a:ext cx="3175" cy="3175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cubicBezTo>
                  <a:pt x="3" y="5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1" y="4"/>
                  <a:pt x="1" y="5"/>
                  <a:pt x="2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4" name="Freeform 1804"/>
          <p:cNvSpPr>
            <a:spLocks/>
          </p:cNvSpPr>
          <p:nvPr/>
        </p:nvSpPr>
        <p:spPr bwMode="auto">
          <a:xfrm>
            <a:off x="604845" y="331822"/>
            <a:ext cx="3175" cy="4763"/>
          </a:xfrm>
          <a:custGeom>
            <a:avLst/>
            <a:gdLst>
              <a:gd name="T0" fmla="*/ 1 w 4"/>
              <a:gd name="T1" fmla="*/ 6 h 6"/>
              <a:gd name="T2" fmla="*/ 1 w 4"/>
              <a:gd name="T3" fmla="*/ 6 h 6"/>
              <a:gd name="T4" fmla="*/ 4 w 4"/>
              <a:gd name="T5" fmla="*/ 3 h 6"/>
              <a:gd name="T6" fmla="*/ 3 w 4"/>
              <a:gd name="T7" fmla="*/ 0 h 6"/>
              <a:gd name="T8" fmla="*/ 0 w 4"/>
              <a:gd name="T9" fmla="*/ 3 h 6"/>
              <a:gd name="T10" fmla="*/ 0 w 4"/>
              <a:gd name="T11" fmla="*/ 4 h 6"/>
              <a:gd name="T12" fmla="*/ 2 w 4"/>
              <a:gd name="T13" fmla="*/ 4 h 6"/>
              <a:gd name="T14" fmla="*/ 2 w 4"/>
              <a:gd name="T15" fmla="*/ 4 h 6"/>
              <a:gd name="T16" fmla="*/ 1 w 4"/>
              <a:gd name="T17" fmla="*/ 6 h 6"/>
              <a:gd name="T18" fmla="*/ 1 w 4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1" y="6"/>
                </a:lnTo>
                <a:cubicBezTo>
                  <a:pt x="2" y="5"/>
                  <a:pt x="3" y="4"/>
                  <a:pt x="4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1" y="2"/>
                  <a:pt x="0" y="3"/>
                </a:cubicBezTo>
                <a:lnTo>
                  <a:pt x="0" y="4"/>
                </a:lnTo>
                <a:cubicBezTo>
                  <a:pt x="1" y="4"/>
                  <a:pt x="2" y="4"/>
                  <a:pt x="2" y="4"/>
                </a:cubicBezTo>
                <a:lnTo>
                  <a:pt x="2" y="4"/>
                </a:lnTo>
                <a:cubicBezTo>
                  <a:pt x="2" y="5"/>
                  <a:pt x="2" y="5"/>
                  <a:pt x="1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5" name="Freeform 1805"/>
          <p:cNvSpPr>
            <a:spLocks/>
          </p:cNvSpPr>
          <p:nvPr/>
        </p:nvSpPr>
        <p:spPr bwMode="auto">
          <a:xfrm>
            <a:off x="603251" y="336584"/>
            <a:ext cx="3175" cy="3175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0 w 4"/>
              <a:gd name="T5" fmla="*/ 1 h 3"/>
              <a:gd name="T6" fmla="*/ 1 w 4"/>
              <a:gd name="T7" fmla="*/ 1 h 3"/>
              <a:gd name="T8" fmla="*/ 0 w 4"/>
              <a:gd name="T9" fmla="*/ 3 h 3"/>
              <a:gd name="T10" fmla="*/ 0 w 4"/>
              <a:gd name="T11" fmla="*/ 3 h 3"/>
              <a:gd name="T12" fmla="*/ 3 w 4"/>
              <a:gd name="T13" fmla="*/ 3 h 3"/>
              <a:gd name="T14" fmla="*/ 4 w 4"/>
              <a:gd name="T15" fmla="*/ 2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1" y="1"/>
                </a:lnTo>
                <a:cubicBezTo>
                  <a:pt x="1" y="2"/>
                  <a:pt x="0" y="2"/>
                  <a:pt x="0" y="3"/>
                </a:cubicBezTo>
                <a:lnTo>
                  <a:pt x="0" y="3"/>
                </a:lnTo>
                <a:cubicBezTo>
                  <a:pt x="1" y="3"/>
                  <a:pt x="2" y="3"/>
                  <a:pt x="3" y="3"/>
                </a:cubicBezTo>
                <a:lnTo>
                  <a:pt x="4" y="2"/>
                </a:ln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6" name="Freeform 1806"/>
          <p:cNvSpPr>
            <a:spLocks/>
          </p:cNvSpPr>
          <p:nvPr/>
        </p:nvSpPr>
        <p:spPr bwMode="auto">
          <a:xfrm>
            <a:off x="606429" y="334997"/>
            <a:ext cx="3175" cy="3175"/>
          </a:xfrm>
          <a:custGeom>
            <a:avLst/>
            <a:gdLst>
              <a:gd name="T0" fmla="*/ 3 w 4"/>
              <a:gd name="T1" fmla="*/ 0 h 5"/>
              <a:gd name="T2" fmla="*/ 3 w 4"/>
              <a:gd name="T3" fmla="*/ 0 h 5"/>
              <a:gd name="T4" fmla="*/ 0 w 4"/>
              <a:gd name="T5" fmla="*/ 2 h 5"/>
              <a:gd name="T6" fmla="*/ 1 w 4"/>
              <a:gd name="T7" fmla="*/ 5 h 5"/>
              <a:gd name="T8" fmla="*/ 4 w 4"/>
              <a:gd name="T9" fmla="*/ 3 h 5"/>
              <a:gd name="T10" fmla="*/ 3 w 4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3" y="0"/>
                </a:moveTo>
                <a:lnTo>
                  <a:pt x="3" y="0"/>
                </a:lnTo>
                <a:cubicBezTo>
                  <a:pt x="2" y="1"/>
                  <a:pt x="1" y="1"/>
                  <a:pt x="0" y="2"/>
                </a:cubicBezTo>
                <a:cubicBezTo>
                  <a:pt x="0" y="3"/>
                  <a:pt x="1" y="4"/>
                  <a:pt x="1" y="5"/>
                </a:cubicBezTo>
                <a:cubicBezTo>
                  <a:pt x="2" y="4"/>
                  <a:pt x="4" y="4"/>
                  <a:pt x="4" y="3"/>
                </a:cubicBezTo>
                <a:cubicBezTo>
                  <a:pt x="4" y="2"/>
                  <a:pt x="3" y="1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7" name="Freeform 1807"/>
          <p:cNvSpPr>
            <a:spLocks/>
          </p:cNvSpPr>
          <p:nvPr/>
        </p:nvSpPr>
        <p:spPr bwMode="auto">
          <a:xfrm>
            <a:off x="595313" y="327025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2" y="0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8" name="Freeform 1808"/>
          <p:cNvSpPr>
            <a:spLocks/>
          </p:cNvSpPr>
          <p:nvPr/>
        </p:nvSpPr>
        <p:spPr bwMode="auto">
          <a:xfrm>
            <a:off x="595313" y="325438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1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09" name="Freeform 1809"/>
          <p:cNvSpPr>
            <a:spLocks/>
          </p:cNvSpPr>
          <p:nvPr/>
        </p:nvSpPr>
        <p:spPr bwMode="auto">
          <a:xfrm>
            <a:off x="595313" y="32385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0" name="Freeform 1810"/>
          <p:cNvSpPr>
            <a:spLocks/>
          </p:cNvSpPr>
          <p:nvPr/>
        </p:nvSpPr>
        <p:spPr bwMode="auto">
          <a:xfrm>
            <a:off x="595313" y="322263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1" name="Freeform 1811"/>
          <p:cNvSpPr>
            <a:spLocks/>
          </p:cNvSpPr>
          <p:nvPr/>
        </p:nvSpPr>
        <p:spPr bwMode="auto">
          <a:xfrm>
            <a:off x="595313" y="320675"/>
            <a:ext cx="1588" cy="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2" name="Freeform 1812"/>
          <p:cNvSpPr>
            <a:spLocks/>
          </p:cNvSpPr>
          <p:nvPr/>
        </p:nvSpPr>
        <p:spPr bwMode="auto">
          <a:xfrm>
            <a:off x="595313" y="317500"/>
            <a:ext cx="1588" cy="158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3" name="Freeform 1813"/>
          <p:cNvSpPr>
            <a:spLocks/>
          </p:cNvSpPr>
          <p:nvPr/>
        </p:nvSpPr>
        <p:spPr bwMode="auto">
          <a:xfrm>
            <a:off x="595317" y="315913"/>
            <a:ext cx="3175" cy="1588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3 w 3"/>
              <a:gd name="T9" fmla="*/ 1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3" y="2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4" name="Freeform 1814"/>
          <p:cNvSpPr>
            <a:spLocks/>
          </p:cNvSpPr>
          <p:nvPr/>
        </p:nvSpPr>
        <p:spPr bwMode="auto">
          <a:xfrm>
            <a:off x="604838" y="319122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5" name="Freeform 1815"/>
          <p:cNvSpPr>
            <a:spLocks/>
          </p:cNvSpPr>
          <p:nvPr/>
        </p:nvSpPr>
        <p:spPr bwMode="auto">
          <a:xfrm>
            <a:off x="606426" y="322297"/>
            <a:ext cx="1588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6" name="Freeform 1816"/>
          <p:cNvSpPr>
            <a:spLocks/>
          </p:cNvSpPr>
          <p:nvPr/>
        </p:nvSpPr>
        <p:spPr bwMode="auto">
          <a:xfrm>
            <a:off x="609601" y="325472"/>
            <a:ext cx="0" cy="3175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1"/>
                  <a:pt x="0" y="3"/>
                </a:cubicBez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7" name="Freeform 1817"/>
          <p:cNvSpPr>
            <a:spLocks/>
          </p:cNvSpPr>
          <p:nvPr/>
        </p:nvSpPr>
        <p:spPr bwMode="auto">
          <a:xfrm>
            <a:off x="611188" y="328613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8" name="Freeform 1818"/>
          <p:cNvSpPr>
            <a:spLocks/>
          </p:cNvSpPr>
          <p:nvPr/>
        </p:nvSpPr>
        <p:spPr bwMode="auto">
          <a:xfrm>
            <a:off x="606426" y="328613"/>
            <a:ext cx="1588" cy="158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19" name="Freeform 1819"/>
          <p:cNvSpPr>
            <a:spLocks/>
          </p:cNvSpPr>
          <p:nvPr/>
        </p:nvSpPr>
        <p:spPr bwMode="auto">
          <a:xfrm>
            <a:off x="603251" y="327059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0" name="Freeform 1820"/>
          <p:cNvSpPr>
            <a:spLocks/>
          </p:cNvSpPr>
          <p:nvPr/>
        </p:nvSpPr>
        <p:spPr bwMode="auto">
          <a:xfrm>
            <a:off x="604838" y="325438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1" name="Freeform 1821"/>
          <p:cNvSpPr>
            <a:spLocks/>
          </p:cNvSpPr>
          <p:nvPr/>
        </p:nvSpPr>
        <p:spPr bwMode="auto">
          <a:xfrm>
            <a:off x="603251" y="322297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2" name="Freeform 1822"/>
          <p:cNvSpPr>
            <a:spLocks/>
          </p:cNvSpPr>
          <p:nvPr/>
        </p:nvSpPr>
        <p:spPr bwMode="auto">
          <a:xfrm>
            <a:off x="606426" y="317500"/>
            <a:ext cx="1588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3" name="Freeform 1823"/>
          <p:cNvSpPr>
            <a:spLocks/>
          </p:cNvSpPr>
          <p:nvPr/>
        </p:nvSpPr>
        <p:spPr bwMode="auto">
          <a:xfrm>
            <a:off x="609601" y="319122"/>
            <a:ext cx="0" cy="3175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2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4" name="Freeform 1824"/>
          <p:cNvSpPr>
            <a:spLocks/>
          </p:cNvSpPr>
          <p:nvPr/>
        </p:nvSpPr>
        <p:spPr bwMode="auto">
          <a:xfrm>
            <a:off x="611188" y="323850"/>
            <a:ext cx="0" cy="1588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  <a:gd name="T8" fmla="*/ 0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3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5" name="Freeform 1825"/>
          <p:cNvSpPr>
            <a:spLocks/>
          </p:cNvSpPr>
          <p:nvPr/>
        </p:nvSpPr>
        <p:spPr bwMode="auto">
          <a:xfrm>
            <a:off x="608013" y="330234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6" name="Freeform 1826"/>
          <p:cNvSpPr>
            <a:spLocks/>
          </p:cNvSpPr>
          <p:nvPr/>
        </p:nvSpPr>
        <p:spPr bwMode="auto">
          <a:xfrm>
            <a:off x="608013" y="334997"/>
            <a:ext cx="1588" cy="3175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7" name="Freeform 1827"/>
          <p:cNvSpPr>
            <a:spLocks/>
          </p:cNvSpPr>
          <p:nvPr/>
        </p:nvSpPr>
        <p:spPr bwMode="auto">
          <a:xfrm>
            <a:off x="600076" y="330200"/>
            <a:ext cx="1588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1"/>
                  <a:pt x="1" y="2"/>
                  <a:pt x="0" y="2"/>
                </a:cubicBez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8" name="Freeform 1828"/>
          <p:cNvSpPr>
            <a:spLocks/>
          </p:cNvSpPr>
          <p:nvPr/>
        </p:nvSpPr>
        <p:spPr bwMode="auto">
          <a:xfrm>
            <a:off x="606426" y="333375"/>
            <a:ext cx="1588" cy="1588"/>
          </a:xfrm>
          <a:custGeom>
            <a:avLst/>
            <a:gdLst>
              <a:gd name="T0" fmla="*/ 1 w 2"/>
              <a:gd name="T1" fmla="*/ 0 h 3"/>
              <a:gd name="T2" fmla="*/ 1 w 2"/>
              <a:gd name="T3" fmla="*/ 0 h 3"/>
              <a:gd name="T4" fmla="*/ 0 w 2"/>
              <a:gd name="T5" fmla="*/ 3 h 3"/>
              <a:gd name="T6" fmla="*/ 2 w 2"/>
              <a:gd name="T7" fmla="*/ 2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1" y="0"/>
                </a:lnTo>
                <a:cubicBezTo>
                  <a:pt x="1" y="2"/>
                  <a:pt x="1" y="2"/>
                  <a:pt x="0" y="3"/>
                </a:cubicBezTo>
                <a:lnTo>
                  <a:pt x="2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29" name="Freeform 1829"/>
          <p:cNvSpPr>
            <a:spLocks/>
          </p:cNvSpPr>
          <p:nvPr/>
        </p:nvSpPr>
        <p:spPr bwMode="auto">
          <a:xfrm>
            <a:off x="603251" y="339725"/>
            <a:ext cx="3175" cy="0"/>
          </a:xfrm>
          <a:custGeom>
            <a:avLst/>
            <a:gdLst>
              <a:gd name="T0" fmla="*/ 5 w 5"/>
              <a:gd name="T1" fmla="*/ 1 h 1"/>
              <a:gd name="T2" fmla="*/ 5 w 5"/>
              <a:gd name="T3" fmla="*/ 1 h 1"/>
              <a:gd name="T4" fmla="*/ 1 w 5"/>
              <a:gd name="T5" fmla="*/ 0 h 1"/>
              <a:gd name="T6" fmla="*/ 0 w 5"/>
              <a:gd name="T7" fmla="*/ 1 h 1"/>
              <a:gd name="T8" fmla="*/ 5 w 5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1"/>
                </a:moveTo>
                <a:lnTo>
                  <a:pt x="5" y="1"/>
                </a:lnTo>
                <a:cubicBezTo>
                  <a:pt x="4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0" name="Freeform 1830"/>
          <p:cNvSpPr>
            <a:spLocks/>
          </p:cNvSpPr>
          <p:nvPr/>
        </p:nvSpPr>
        <p:spPr bwMode="auto">
          <a:xfrm>
            <a:off x="600076" y="331822"/>
            <a:ext cx="6350" cy="3175"/>
          </a:xfrm>
          <a:custGeom>
            <a:avLst/>
            <a:gdLst>
              <a:gd name="T0" fmla="*/ 0 w 9"/>
              <a:gd name="T1" fmla="*/ 4 h 5"/>
              <a:gd name="T2" fmla="*/ 0 w 9"/>
              <a:gd name="T3" fmla="*/ 4 h 5"/>
              <a:gd name="T4" fmla="*/ 3 w 9"/>
              <a:gd name="T5" fmla="*/ 4 h 5"/>
              <a:gd name="T6" fmla="*/ 3 w 9"/>
              <a:gd name="T7" fmla="*/ 4 h 5"/>
              <a:gd name="T8" fmla="*/ 3 w 9"/>
              <a:gd name="T9" fmla="*/ 5 h 5"/>
              <a:gd name="T10" fmla="*/ 5 w 9"/>
              <a:gd name="T11" fmla="*/ 5 h 5"/>
              <a:gd name="T12" fmla="*/ 9 w 9"/>
              <a:gd name="T13" fmla="*/ 0 h 5"/>
              <a:gd name="T14" fmla="*/ 0 w 9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0" y="4"/>
                </a:moveTo>
                <a:lnTo>
                  <a:pt x="0" y="4"/>
                </a:lnTo>
                <a:cubicBezTo>
                  <a:pt x="2" y="4"/>
                  <a:pt x="3" y="4"/>
                  <a:pt x="3" y="4"/>
                </a:cubicBezTo>
                <a:lnTo>
                  <a:pt x="3" y="4"/>
                </a:lnTo>
                <a:cubicBezTo>
                  <a:pt x="3" y="4"/>
                  <a:pt x="3" y="5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6" y="4"/>
                  <a:pt x="8" y="2"/>
                  <a:pt x="9" y="0"/>
                </a:cubicBezTo>
                <a:cubicBezTo>
                  <a:pt x="6" y="1"/>
                  <a:pt x="3" y="2"/>
                  <a:pt x="0" y="4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1" name="Freeform 1831"/>
          <p:cNvSpPr>
            <a:spLocks/>
          </p:cNvSpPr>
          <p:nvPr/>
        </p:nvSpPr>
        <p:spPr bwMode="auto">
          <a:xfrm>
            <a:off x="595313" y="330234"/>
            <a:ext cx="0" cy="3175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0 w 1"/>
              <a:gd name="T5" fmla="*/ 2 h 3"/>
              <a:gd name="T6" fmla="*/ 0 w 1"/>
              <a:gd name="T7" fmla="*/ 3 h 3"/>
              <a:gd name="T8" fmla="*/ 1 w 1"/>
              <a:gd name="T9" fmla="*/ 2 h 3"/>
              <a:gd name="T10" fmla="*/ 1 w 1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2" name="Freeform 1832"/>
          <p:cNvSpPr>
            <a:spLocks/>
          </p:cNvSpPr>
          <p:nvPr/>
        </p:nvSpPr>
        <p:spPr bwMode="auto">
          <a:xfrm>
            <a:off x="596901" y="333375"/>
            <a:ext cx="1588" cy="1588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1 w 2"/>
              <a:gd name="T5" fmla="*/ 1 h 4"/>
              <a:gd name="T6" fmla="*/ 0 w 2"/>
              <a:gd name="T7" fmla="*/ 4 h 4"/>
              <a:gd name="T8" fmla="*/ 1 w 2"/>
              <a:gd name="T9" fmla="*/ 3 h 4"/>
              <a:gd name="T10" fmla="*/ 2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cubicBezTo>
                  <a:pt x="2" y="0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3" name="Freeform 1833"/>
          <p:cNvSpPr>
            <a:spLocks/>
          </p:cNvSpPr>
          <p:nvPr/>
        </p:nvSpPr>
        <p:spPr bwMode="auto">
          <a:xfrm>
            <a:off x="600079" y="334997"/>
            <a:ext cx="4763" cy="3175"/>
          </a:xfrm>
          <a:custGeom>
            <a:avLst/>
            <a:gdLst>
              <a:gd name="T0" fmla="*/ 2 w 8"/>
              <a:gd name="T1" fmla="*/ 1 h 4"/>
              <a:gd name="T2" fmla="*/ 2 w 8"/>
              <a:gd name="T3" fmla="*/ 1 h 4"/>
              <a:gd name="T4" fmla="*/ 0 w 8"/>
              <a:gd name="T5" fmla="*/ 4 h 4"/>
              <a:gd name="T6" fmla="*/ 4 w 8"/>
              <a:gd name="T7" fmla="*/ 4 h 4"/>
              <a:gd name="T8" fmla="*/ 8 w 8"/>
              <a:gd name="T9" fmla="*/ 1 h 4"/>
              <a:gd name="T10" fmla="*/ 2 w 8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2" y="1"/>
                </a:moveTo>
                <a:lnTo>
                  <a:pt x="2" y="1"/>
                </a:lnTo>
                <a:cubicBezTo>
                  <a:pt x="1" y="2"/>
                  <a:pt x="0" y="3"/>
                  <a:pt x="0" y="4"/>
                </a:cubicBezTo>
                <a:cubicBezTo>
                  <a:pt x="1" y="4"/>
                  <a:pt x="2" y="4"/>
                  <a:pt x="4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4" y="1"/>
                  <a:pt x="2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4" name="Freeform 1834"/>
          <p:cNvSpPr>
            <a:spLocks/>
          </p:cNvSpPr>
          <p:nvPr/>
        </p:nvSpPr>
        <p:spPr bwMode="auto">
          <a:xfrm>
            <a:off x="595317" y="330200"/>
            <a:ext cx="3175" cy="7938"/>
          </a:xfrm>
          <a:custGeom>
            <a:avLst/>
            <a:gdLst>
              <a:gd name="T0" fmla="*/ 0 w 5"/>
              <a:gd name="T1" fmla="*/ 5 h 11"/>
              <a:gd name="T2" fmla="*/ 0 w 5"/>
              <a:gd name="T3" fmla="*/ 5 h 11"/>
              <a:gd name="T4" fmla="*/ 0 w 5"/>
              <a:gd name="T5" fmla="*/ 6 h 11"/>
              <a:gd name="T6" fmla="*/ 0 w 5"/>
              <a:gd name="T7" fmla="*/ 11 h 11"/>
              <a:gd name="T8" fmla="*/ 3 w 5"/>
              <a:gd name="T9" fmla="*/ 8 h 11"/>
              <a:gd name="T10" fmla="*/ 4 w 5"/>
              <a:gd name="T11" fmla="*/ 0 h 11"/>
              <a:gd name="T12" fmla="*/ 0 w 5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0" y="5"/>
                </a:moveTo>
                <a:lnTo>
                  <a:pt x="0" y="5"/>
                </a:lnTo>
                <a:lnTo>
                  <a:pt x="0" y="6"/>
                </a:lnTo>
                <a:cubicBezTo>
                  <a:pt x="0" y="7"/>
                  <a:pt x="0" y="9"/>
                  <a:pt x="0" y="11"/>
                </a:cubicBezTo>
                <a:cubicBezTo>
                  <a:pt x="0" y="10"/>
                  <a:pt x="1" y="9"/>
                  <a:pt x="3" y="8"/>
                </a:cubicBezTo>
                <a:cubicBezTo>
                  <a:pt x="4" y="5"/>
                  <a:pt x="5" y="3"/>
                  <a:pt x="4" y="0"/>
                </a:cubicBezTo>
                <a:cubicBezTo>
                  <a:pt x="3" y="1"/>
                  <a:pt x="1" y="3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5" name="Freeform 1835"/>
          <p:cNvSpPr>
            <a:spLocks/>
          </p:cNvSpPr>
          <p:nvPr/>
        </p:nvSpPr>
        <p:spPr bwMode="auto">
          <a:xfrm>
            <a:off x="595313" y="338138"/>
            <a:ext cx="7938" cy="1588"/>
          </a:xfrm>
          <a:custGeom>
            <a:avLst/>
            <a:gdLst>
              <a:gd name="T0" fmla="*/ 11 w 11"/>
              <a:gd name="T1" fmla="*/ 1 h 3"/>
              <a:gd name="T2" fmla="*/ 11 w 11"/>
              <a:gd name="T3" fmla="*/ 1 h 3"/>
              <a:gd name="T4" fmla="*/ 0 w 11"/>
              <a:gd name="T5" fmla="*/ 3 h 3"/>
              <a:gd name="T6" fmla="*/ 1 w 11"/>
              <a:gd name="T7" fmla="*/ 3 h 3"/>
              <a:gd name="T8" fmla="*/ 7 w 11"/>
              <a:gd name="T9" fmla="*/ 3 h 3"/>
              <a:gd name="T10" fmla="*/ 11 w 11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3">
                <a:moveTo>
                  <a:pt x="11" y="1"/>
                </a:moveTo>
                <a:lnTo>
                  <a:pt x="11" y="1"/>
                </a:lnTo>
                <a:cubicBezTo>
                  <a:pt x="7" y="0"/>
                  <a:pt x="3" y="1"/>
                  <a:pt x="0" y="3"/>
                </a:cubicBezTo>
                <a:lnTo>
                  <a:pt x="1" y="3"/>
                </a:lnTo>
                <a:cubicBezTo>
                  <a:pt x="3" y="3"/>
                  <a:pt x="5" y="3"/>
                  <a:pt x="7" y="3"/>
                </a:cubicBezTo>
                <a:cubicBezTo>
                  <a:pt x="8" y="3"/>
                  <a:pt x="10" y="2"/>
                  <a:pt x="1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6" name="Freeform 1836"/>
          <p:cNvSpPr>
            <a:spLocks/>
          </p:cNvSpPr>
          <p:nvPr/>
        </p:nvSpPr>
        <p:spPr bwMode="auto">
          <a:xfrm>
            <a:off x="593726" y="334997"/>
            <a:ext cx="7938" cy="4763"/>
          </a:xfrm>
          <a:custGeom>
            <a:avLst/>
            <a:gdLst>
              <a:gd name="T0" fmla="*/ 10 w 10"/>
              <a:gd name="T1" fmla="*/ 0 h 7"/>
              <a:gd name="T2" fmla="*/ 10 w 10"/>
              <a:gd name="T3" fmla="*/ 0 h 7"/>
              <a:gd name="T4" fmla="*/ 0 w 10"/>
              <a:gd name="T5" fmla="*/ 7 h 7"/>
              <a:gd name="T6" fmla="*/ 10 w 10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7">
                <a:moveTo>
                  <a:pt x="10" y="0"/>
                </a:moveTo>
                <a:lnTo>
                  <a:pt x="10" y="0"/>
                </a:lnTo>
                <a:cubicBezTo>
                  <a:pt x="6" y="0"/>
                  <a:pt x="2" y="3"/>
                  <a:pt x="0" y="7"/>
                </a:cubicBezTo>
                <a:cubicBezTo>
                  <a:pt x="4" y="6"/>
                  <a:pt x="8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7" name="Freeform 1837"/>
          <p:cNvSpPr>
            <a:spLocks/>
          </p:cNvSpPr>
          <p:nvPr/>
        </p:nvSpPr>
        <p:spPr bwMode="auto">
          <a:xfrm>
            <a:off x="590551" y="314359"/>
            <a:ext cx="4763" cy="17463"/>
          </a:xfrm>
          <a:custGeom>
            <a:avLst/>
            <a:gdLst>
              <a:gd name="T0" fmla="*/ 3 w 6"/>
              <a:gd name="T1" fmla="*/ 20 h 24"/>
              <a:gd name="T2" fmla="*/ 3 w 6"/>
              <a:gd name="T3" fmla="*/ 20 h 24"/>
              <a:gd name="T4" fmla="*/ 5 w 6"/>
              <a:gd name="T5" fmla="*/ 24 h 24"/>
              <a:gd name="T6" fmla="*/ 6 w 6"/>
              <a:gd name="T7" fmla="*/ 0 h 24"/>
              <a:gd name="T8" fmla="*/ 3 w 6"/>
              <a:gd name="T9" fmla="*/ 1 h 24"/>
              <a:gd name="T10" fmla="*/ 0 w 6"/>
              <a:gd name="T11" fmla="*/ 0 h 24"/>
              <a:gd name="T12" fmla="*/ 1 w 6"/>
              <a:gd name="T13" fmla="*/ 24 h 24"/>
              <a:gd name="T14" fmla="*/ 3 w 6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4">
                <a:moveTo>
                  <a:pt x="3" y="20"/>
                </a:moveTo>
                <a:lnTo>
                  <a:pt x="3" y="20"/>
                </a:lnTo>
                <a:cubicBezTo>
                  <a:pt x="4" y="21"/>
                  <a:pt x="4" y="22"/>
                  <a:pt x="5" y="24"/>
                </a:cubicBezTo>
                <a:lnTo>
                  <a:pt x="6" y="0"/>
                </a:lnTo>
                <a:cubicBezTo>
                  <a:pt x="5" y="1"/>
                  <a:pt x="4" y="1"/>
                  <a:pt x="3" y="1"/>
                </a:cubicBezTo>
                <a:cubicBezTo>
                  <a:pt x="2" y="1"/>
                  <a:pt x="1" y="1"/>
                  <a:pt x="0" y="0"/>
                </a:cubicBezTo>
                <a:lnTo>
                  <a:pt x="1" y="24"/>
                </a:lnTo>
                <a:cubicBezTo>
                  <a:pt x="2" y="22"/>
                  <a:pt x="2" y="21"/>
                  <a:pt x="3" y="2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8" name="Freeform 1838"/>
          <p:cNvSpPr>
            <a:spLocks/>
          </p:cNvSpPr>
          <p:nvPr/>
        </p:nvSpPr>
        <p:spPr bwMode="auto">
          <a:xfrm>
            <a:off x="592138" y="330234"/>
            <a:ext cx="3175" cy="9525"/>
          </a:xfrm>
          <a:custGeom>
            <a:avLst/>
            <a:gdLst>
              <a:gd name="T0" fmla="*/ 0 w 4"/>
              <a:gd name="T1" fmla="*/ 7 h 13"/>
              <a:gd name="T2" fmla="*/ 0 w 4"/>
              <a:gd name="T3" fmla="*/ 7 h 13"/>
              <a:gd name="T4" fmla="*/ 2 w 4"/>
              <a:gd name="T5" fmla="*/ 13 h 13"/>
              <a:gd name="T6" fmla="*/ 4 w 4"/>
              <a:gd name="T7" fmla="*/ 7 h 13"/>
              <a:gd name="T8" fmla="*/ 2 w 4"/>
              <a:gd name="T9" fmla="*/ 0 h 13"/>
              <a:gd name="T10" fmla="*/ 0 w 4"/>
              <a:gd name="T1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3">
                <a:moveTo>
                  <a:pt x="0" y="7"/>
                </a:moveTo>
                <a:lnTo>
                  <a:pt x="0" y="7"/>
                </a:lnTo>
                <a:cubicBezTo>
                  <a:pt x="0" y="9"/>
                  <a:pt x="1" y="11"/>
                  <a:pt x="2" y="13"/>
                </a:cubicBezTo>
                <a:cubicBezTo>
                  <a:pt x="3" y="11"/>
                  <a:pt x="4" y="9"/>
                  <a:pt x="4" y="7"/>
                </a:cubicBezTo>
                <a:cubicBezTo>
                  <a:pt x="4" y="4"/>
                  <a:pt x="3" y="2"/>
                  <a:pt x="2" y="0"/>
                </a:cubicBezTo>
                <a:cubicBezTo>
                  <a:pt x="1" y="2"/>
                  <a:pt x="0" y="4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39" name="Freeform 1839"/>
          <p:cNvSpPr>
            <a:spLocks/>
          </p:cNvSpPr>
          <p:nvPr/>
        </p:nvSpPr>
        <p:spPr bwMode="auto">
          <a:xfrm>
            <a:off x="588963" y="295309"/>
            <a:ext cx="7938" cy="9525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5 w 12"/>
              <a:gd name="T5" fmla="*/ 4 h 12"/>
              <a:gd name="T6" fmla="*/ 0 w 12"/>
              <a:gd name="T7" fmla="*/ 3 h 12"/>
              <a:gd name="T8" fmla="*/ 0 w 12"/>
              <a:gd name="T9" fmla="*/ 9 h 12"/>
              <a:gd name="T10" fmla="*/ 4 w 12"/>
              <a:gd name="T11" fmla="*/ 7 h 12"/>
              <a:gd name="T12" fmla="*/ 3 w 12"/>
              <a:gd name="T13" fmla="*/ 12 h 12"/>
              <a:gd name="T14" fmla="*/ 9 w 12"/>
              <a:gd name="T15" fmla="*/ 12 h 12"/>
              <a:gd name="T16" fmla="*/ 7 w 12"/>
              <a:gd name="T17" fmla="*/ 8 h 12"/>
              <a:gd name="T18" fmla="*/ 12 w 12"/>
              <a:gd name="T19" fmla="*/ 9 h 12"/>
              <a:gd name="T20" fmla="*/ 12 w 12"/>
              <a:gd name="T21" fmla="*/ 3 h 12"/>
              <a:gd name="T22" fmla="*/ 8 w 12"/>
              <a:gd name="T23" fmla="*/ 5 h 12"/>
              <a:gd name="T24" fmla="*/ 9 w 12"/>
              <a:gd name="T25" fmla="*/ 0 h 12"/>
              <a:gd name="T26" fmla="*/ 3 w 12"/>
              <a:gd name="T27" fmla="*/ 0 h 12"/>
              <a:gd name="T28" fmla="*/ 4 w 12"/>
              <a:gd name="T2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cubicBezTo>
                  <a:pt x="5" y="3"/>
                  <a:pt x="5" y="4"/>
                  <a:pt x="5" y="4"/>
                </a:cubicBezTo>
                <a:cubicBezTo>
                  <a:pt x="5" y="7"/>
                  <a:pt x="1" y="4"/>
                  <a:pt x="0" y="3"/>
                </a:cubicBezTo>
                <a:lnTo>
                  <a:pt x="0" y="9"/>
                </a:lnTo>
                <a:cubicBezTo>
                  <a:pt x="1" y="9"/>
                  <a:pt x="3" y="7"/>
                  <a:pt x="4" y="7"/>
                </a:cubicBezTo>
                <a:cubicBezTo>
                  <a:pt x="7" y="8"/>
                  <a:pt x="4" y="12"/>
                  <a:pt x="3" y="12"/>
                </a:cubicBezTo>
                <a:lnTo>
                  <a:pt x="9" y="12"/>
                </a:lnTo>
                <a:cubicBezTo>
                  <a:pt x="8" y="12"/>
                  <a:pt x="7" y="10"/>
                  <a:pt x="7" y="8"/>
                </a:cubicBezTo>
                <a:cubicBezTo>
                  <a:pt x="7" y="6"/>
                  <a:pt x="11" y="9"/>
                  <a:pt x="12" y="9"/>
                </a:cubicBezTo>
                <a:lnTo>
                  <a:pt x="12" y="3"/>
                </a:lnTo>
                <a:cubicBezTo>
                  <a:pt x="11" y="4"/>
                  <a:pt x="9" y="6"/>
                  <a:pt x="8" y="5"/>
                </a:cubicBezTo>
                <a:cubicBezTo>
                  <a:pt x="5" y="5"/>
                  <a:pt x="8" y="1"/>
                  <a:pt x="9" y="0"/>
                </a:cubicBezTo>
                <a:lnTo>
                  <a:pt x="3" y="0"/>
                </a:ln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0" name="Freeform 1840"/>
          <p:cNvSpPr>
            <a:spLocks/>
          </p:cNvSpPr>
          <p:nvPr/>
        </p:nvSpPr>
        <p:spPr bwMode="auto">
          <a:xfrm>
            <a:off x="588963" y="306388"/>
            <a:ext cx="7938" cy="6350"/>
          </a:xfrm>
          <a:custGeom>
            <a:avLst/>
            <a:gdLst>
              <a:gd name="T0" fmla="*/ 5 w 10"/>
              <a:gd name="T1" fmla="*/ 0 h 9"/>
              <a:gd name="T2" fmla="*/ 5 w 10"/>
              <a:gd name="T3" fmla="*/ 0 h 9"/>
              <a:gd name="T4" fmla="*/ 0 w 10"/>
              <a:gd name="T5" fmla="*/ 5 h 9"/>
              <a:gd name="T6" fmla="*/ 5 w 10"/>
              <a:gd name="T7" fmla="*/ 9 h 9"/>
              <a:gd name="T8" fmla="*/ 10 w 10"/>
              <a:gd name="T9" fmla="*/ 5 h 9"/>
              <a:gd name="T10" fmla="*/ 5 w 10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5" y="0"/>
                </a:moveTo>
                <a:lnTo>
                  <a:pt x="5" y="0"/>
                </a:ln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5" y="9"/>
                </a:cubicBezTo>
                <a:cubicBezTo>
                  <a:pt x="8" y="9"/>
                  <a:pt x="10" y="7"/>
                  <a:pt x="10" y="5"/>
                </a:cubicBezTo>
                <a:cubicBezTo>
                  <a:pt x="10" y="2"/>
                  <a:pt x="8" y="0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1" name="Freeform 1841"/>
          <p:cNvSpPr>
            <a:spLocks/>
          </p:cNvSpPr>
          <p:nvPr/>
        </p:nvSpPr>
        <p:spPr bwMode="auto">
          <a:xfrm>
            <a:off x="579438" y="342900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2" name="Freeform 1842"/>
          <p:cNvSpPr>
            <a:spLocks/>
          </p:cNvSpPr>
          <p:nvPr/>
        </p:nvSpPr>
        <p:spPr bwMode="auto">
          <a:xfrm>
            <a:off x="590551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3" name="Freeform 1843"/>
          <p:cNvSpPr>
            <a:spLocks/>
          </p:cNvSpPr>
          <p:nvPr/>
        </p:nvSpPr>
        <p:spPr bwMode="auto">
          <a:xfrm>
            <a:off x="590551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4" name="Freeform 1844"/>
          <p:cNvSpPr>
            <a:spLocks/>
          </p:cNvSpPr>
          <p:nvPr/>
        </p:nvSpPr>
        <p:spPr bwMode="auto">
          <a:xfrm>
            <a:off x="588963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5" name="Freeform 1845"/>
          <p:cNvSpPr>
            <a:spLocks/>
          </p:cNvSpPr>
          <p:nvPr/>
        </p:nvSpPr>
        <p:spPr bwMode="auto">
          <a:xfrm>
            <a:off x="588963" y="342900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6" name="Rectangle 1846"/>
          <p:cNvSpPr>
            <a:spLocks noChangeArrowheads="1"/>
          </p:cNvSpPr>
          <p:nvPr/>
        </p:nvSpPr>
        <p:spPr bwMode="auto">
          <a:xfrm>
            <a:off x="585788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7" name="Freeform 1847"/>
          <p:cNvSpPr>
            <a:spLocks/>
          </p:cNvSpPr>
          <p:nvPr/>
        </p:nvSpPr>
        <p:spPr bwMode="auto">
          <a:xfrm>
            <a:off x="585788" y="342900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8" name="Freeform 1848"/>
          <p:cNvSpPr>
            <a:spLocks/>
          </p:cNvSpPr>
          <p:nvPr/>
        </p:nvSpPr>
        <p:spPr bwMode="auto">
          <a:xfrm>
            <a:off x="582613" y="341313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49" name="Freeform 1849"/>
          <p:cNvSpPr>
            <a:spLocks/>
          </p:cNvSpPr>
          <p:nvPr/>
        </p:nvSpPr>
        <p:spPr bwMode="auto">
          <a:xfrm>
            <a:off x="584201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0" name="Freeform 1850"/>
          <p:cNvSpPr>
            <a:spLocks/>
          </p:cNvSpPr>
          <p:nvPr/>
        </p:nvSpPr>
        <p:spPr bwMode="auto">
          <a:xfrm>
            <a:off x="581026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1" name="Freeform 1851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h 1"/>
              <a:gd name="T1" fmla="*/ 1 h 1"/>
              <a:gd name="T2" fmla="*/ 1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2" name="Freeform 1852"/>
          <p:cNvSpPr>
            <a:spLocks/>
          </p:cNvSpPr>
          <p:nvPr/>
        </p:nvSpPr>
        <p:spPr bwMode="auto">
          <a:xfrm>
            <a:off x="5889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3" name="Freeform 1853"/>
          <p:cNvSpPr>
            <a:spLocks/>
          </p:cNvSpPr>
          <p:nvPr/>
        </p:nvSpPr>
        <p:spPr bwMode="auto">
          <a:xfrm>
            <a:off x="587376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4" name="Freeform 1854"/>
          <p:cNvSpPr>
            <a:spLocks/>
          </p:cNvSpPr>
          <p:nvPr/>
        </p:nvSpPr>
        <p:spPr bwMode="auto">
          <a:xfrm>
            <a:off x="58420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5" name="Freeform 1855"/>
          <p:cNvSpPr>
            <a:spLocks/>
          </p:cNvSpPr>
          <p:nvPr/>
        </p:nvSpPr>
        <p:spPr bwMode="auto">
          <a:xfrm>
            <a:off x="582613" y="342900"/>
            <a:ext cx="0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0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6" name="Freeform 1856"/>
          <p:cNvSpPr>
            <a:spLocks/>
          </p:cNvSpPr>
          <p:nvPr/>
        </p:nvSpPr>
        <p:spPr bwMode="auto">
          <a:xfrm>
            <a:off x="5794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7" name="Freeform 1857"/>
          <p:cNvSpPr>
            <a:spLocks/>
          </p:cNvSpPr>
          <p:nvPr/>
        </p:nvSpPr>
        <p:spPr bwMode="auto">
          <a:xfrm>
            <a:off x="606426" y="342900"/>
            <a:ext cx="1588" cy="158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8" name="Freeform 1858"/>
          <p:cNvSpPr>
            <a:spLocks/>
          </p:cNvSpPr>
          <p:nvPr/>
        </p:nvSpPr>
        <p:spPr bwMode="auto">
          <a:xfrm>
            <a:off x="595313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59" name="Freeform 1859"/>
          <p:cNvSpPr>
            <a:spLocks/>
          </p:cNvSpPr>
          <p:nvPr/>
        </p:nvSpPr>
        <p:spPr bwMode="auto">
          <a:xfrm>
            <a:off x="595313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0" name="Freeform 1860"/>
          <p:cNvSpPr>
            <a:spLocks/>
          </p:cNvSpPr>
          <p:nvPr/>
        </p:nvSpPr>
        <p:spPr bwMode="auto">
          <a:xfrm>
            <a:off x="596901" y="3413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1" name="Freeform 1861"/>
          <p:cNvSpPr>
            <a:spLocks/>
          </p:cNvSpPr>
          <p:nvPr/>
        </p:nvSpPr>
        <p:spPr bwMode="auto">
          <a:xfrm>
            <a:off x="596901" y="342900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2" name="Rectangle 1862"/>
          <p:cNvSpPr>
            <a:spLocks noChangeArrowheads="1"/>
          </p:cNvSpPr>
          <p:nvPr/>
        </p:nvSpPr>
        <p:spPr bwMode="auto">
          <a:xfrm>
            <a:off x="600076" y="341313"/>
            <a:ext cx="1588" cy="1588"/>
          </a:xfrm>
          <a:prstGeom prst="rect">
            <a:avLst/>
          </a:prstGeom>
          <a:solidFill>
            <a:srgbClr val="D5A03C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3" name="Freeform 1863"/>
          <p:cNvSpPr>
            <a:spLocks/>
          </p:cNvSpPr>
          <p:nvPr/>
        </p:nvSpPr>
        <p:spPr bwMode="auto">
          <a:xfrm>
            <a:off x="600076" y="342900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4" name="Freeform 1864"/>
          <p:cNvSpPr>
            <a:spLocks/>
          </p:cNvSpPr>
          <p:nvPr/>
        </p:nvSpPr>
        <p:spPr bwMode="auto">
          <a:xfrm>
            <a:off x="603251" y="341313"/>
            <a:ext cx="0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5" name="Freeform 1865"/>
          <p:cNvSpPr>
            <a:spLocks/>
          </p:cNvSpPr>
          <p:nvPr/>
        </p:nvSpPr>
        <p:spPr bwMode="auto">
          <a:xfrm>
            <a:off x="603251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6" name="Freeform 1866"/>
          <p:cNvSpPr>
            <a:spLocks/>
          </p:cNvSpPr>
          <p:nvPr/>
        </p:nvSpPr>
        <p:spPr bwMode="auto">
          <a:xfrm>
            <a:off x="604838" y="341313"/>
            <a:ext cx="0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7" name="Freeform 1867"/>
          <p:cNvSpPr>
            <a:spLocks/>
          </p:cNvSpPr>
          <p:nvPr/>
        </p:nvSpPr>
        <p:spPr bwMode="auto">
          <a:xfrm>
            <a:off x="604838" y="342900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8" name="Freeform 1868"/>
          <p:cNvSpPr>
            <a:spLocks/>
          </p:cNvSpPr>
          <p:nvPr/>
        </p:nvSpPr>
        <p:spPr bwMode="auto">
          <a:xfrm>
            <a:off x="59531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69" name="Freeform 1869"/>
          <p:cNvSpPr>
            <a:spLocks/>
          </p:cNvSpPr>
          <p:nvPr/>
        </p:nvSpPr>
        <p:spPr bwMode="auto">
          <a:xfrm>
            <a:off x="59848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0" name="Freeform 1870"/>
          <p:cNvSpPr>
            <a:spLocks/>
          </p:cNvSpPr>
          <p:nvPr/>
        </p:nvSpPr>
        <p:spPr bwMode="auto">
          <a:xfrm>
            <a:off x="601663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1" name="Freeform 1871"/>
          <p:cNvSpPr>
            <a:spLocks/>
          </p:cNvSpPr>
          <p:nvPr/>
        </p:nvSpPr>
        <p:spPr bwMode="auto">
          <a:xfrm>
            <a:off x="603251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2" name="Freeform 1872"/>
          <p:cNvSpPr>
            <a:spLocks/>
          </p:cNvSpPr>
          <p:nvPr/>
        </p:nvSpPr>
        <p:spPr bwMode="auto">
          <a:xfrm>
            <a:off x="604838" y="342900"/>
            <a:ext cx="1588" cy="15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lnTo>
                  <a:pt x="1" y="0"/>
                </a:ln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3" name="Freeform 1873"/>
          <p:cNvSpPr>
            <a:spLocks/>
          </p:cNvSpPr>
          <p:nvPr/>
        </p:nvSpPr>
        <p:spPr bwMode="auto">
          <a:xfrm>
            <a:off x="592138" y="342900"/>
            <a:ext cx="1588" cy="1588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4" name="Freeform 1874"/>
          <p:cNvSpPr>
            <a:spLocks/>
          </p:cNvSpPr>
          <p:nvPr/>
        </p:nvSpPr>
        <p:spPr bwMode="auto">
          <a:xfrm>
            <a:off x="579438" y="341313"/>
            <a:ext cx="28575" cy="0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5" name="Freeform 1875"/>
          <p:cNvSpPr>
            <a:spLocks/>
          </p:cNvSpPr>
          <p:nvPr/>
        </p:nvSpPr>
        <p:spPr bwMode="auto">
          <a:xfrm>
            <a:off x="579438" y="344488"/>
            <a:ext cx="28575" cy="1588"/>
          </a:xfrm>
          <a:custGeom>
            <a:avLst/>
            <a:gdLst>
              <a:gd name="T0" fmla="*/ 19 w 39"/>
              <a:gd name="T1" fmla="*/ 2 h 2"/>
              <a:gd name="T2" fmla="*/ 19 w 39"/>
              <a:gd name="T3" fmla="*/ 2 h 2"/>
              <a:gd name="T4" fmla="*/ 39 w 39"/>
              <a:gd name="T5" fmla="*/ 2 h 2"/>
              <a:gd name="T6" fmla="*/ 39 w 39"/>
              <a:gd name="T7" fmla="*/ 1 h 2"/>
              <a:gd name="T8" fmla="*/ 19 w 39"/>
              <a:gd name="T9" fmla="*/ 1 h 2"/>
              <a:gd name="T10" fmla="*/ 0 w 39"/>
              <a:gd name="T11" fmla="*/ 1 h 2"/>
              <a:gd name="T12" fmla="*/ 0 w 39"/>
              <a:gd name="T13" fmla="*/ 2 h 2"/>
              <a:gd name="T14" fmla="*/ 19 w 39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">
                <a:moveTo>
                  <a:pt x="19" y="2"/>
                </a:moveTo>
                <a:lnTo>
                  <a:pt x="19" y="2"/>
                </a:lnTo>
                <a:cubicBezTo>
                  <a:pt x="28" y="2"/>
                  <a:pt x="35" y="1"/>
                  <a:pt x="39" y="2"/>
                </a:cubicBezTo>
                <a:lnTo>
                  <a:pt x="39" y="1"/>
                </a:lnTo>
                <a:cubicBezTo>
                  <a:pt x="35" y="0"/>
                  <a:pt x="28" y="1"/>
                  <a:pt x="19" y="1"/>
                </a:cubicBezTo>
                <a:cubicBezTo>
                  <a:pt x="10" y="1"/>
                  <a:pt x="3" y="0"/>
                  <a:pt x="0" y="1"/>
                </a:cubicBezTo>
                <a:lnTo>
                  <a:pt x="0" y="2"/>
                </a:lnTo>
                <a:cubicBezTo>
                  <a:pt x="3" y="1"/>
                  <a:pt x="10" y="2"/>
                  <a:pt x="19" y="2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6" name="Freeform 1876"/>
          <p:cNvSpPr>
            <a:spLocks noEditPoints="1"/>
          </p:cNvSpPr>
          <p:nvPr/>
        </p:nvSpPr>
        <p:spPr bwMode="auto">
          <a:xfrm>
            <a:off x="592138" y="314325"/>
            <a:ext cx="3175" cy="14288"/>
          </a:xfrm>
          <a:custGeom>
            <a:avLst/>
            <a:gdLst>
              <a:gd name="T0" fmla="*/ 2 w 5"/>
              <a:gd name="T1" fmla="*/ 1 h 21"/>
              <a:gd name="T2" fmla="*/ 2 w 5"/>
              <a:gd name="T3" fmla="*/ 4 h 21"/>
              <a:gd name="T4" fmla="*/ 2 w 5"/>
              <a:gd name="T5" fmla="*/ 1 h 21"/>
              <a:gd name="T6" fmla="*/ 2 w 5"/>
              <a:gd name="T7" fmla="*/ 8 h 21"/>
              <a:gd name="T8" fmla="*/ 1 w 5"/>
              <a:gd name="T9" fmla="*/ 7 h 21"/>
              <a:gd name="T10" fmla="*/ 2 w 5"/>
              <a:gd name="T11" fmla="*/ 5 h 21"/>
              <a:gd name="T12" fmla="*/ 3 w 5"/>
              <a:gd name="T13" fmla="*/ 7 h 21"/>
              <a:gd name="T14" fmla="*/ 2 w 5"/>
              <a:gd name="T15" fmla="*/ 9 h 21"/>
              <a:gd name="T16" fmla="*/ 3 w 5"/>
              <a:gd name="T17" fmla="*/ 10 h 21"/>
              <a:gd name="T18" fmla="*/ 1 w 5"/>
              <a:gd name="T19" fmla="*/ 10 h 21"/>
              <a:gd name="T20" fmla="*/ 2 w 5"/>
              <a:gd name="T21" fmla="*/ 9 h 21"/>
              <a:gd name="T22" fmla="*/ 2 w 5"/>
              <a:gd name="T23" fmla="*/ 12 h 21"/>
              <a:gd name="T24" fmla="*/ 3 w 5"/>
              <a:gd name="T25" fmla="*/ 13 h 21"/>
              <a:gd name="T26" fmla="*/ 1 w 5"/>
              <a:gd name="T27" fmla="*/ 13 h 21"/>
              <a:gd name="T28" fmla="*/ 2 w 5"/>
              <a:gd name="T29" fmla="*/ 12 h 21"/>
              <a:gd name="T30" fmla="*/ 2 w 5"/>
              <a:gd name="T31" fmla="*/ 18 h 21"/>
              <a:gd name="T32" fmla="*/ 2 w 5"/>
              <a:gd name="T33" fmla="*/ 18 h 21"/>
              <a:gd name="T34" fmla="*/ 3 w 5"/>
              <a:gd name="T35" fmla="*/ 19 h 21"/>
              <a:gd name="T36" fmla="*/ 1 w 5"/>
              <a:gd name="T37" fmla="*/ 19 h 21"/>
              <a:gd name="T38" fmla="*/ 1 w 5"/>
              <a:gd name="T39" fmla="*/ 15 h 21"/>
              <a:gd name="T40" fmla="*/ 0 w 5"/>
              <a:gd name="T41" fmla="*/ 16 h 21"/>
              <a:gd name="T42" fmla="*/ 0 w 5"/>
              <a:gd name="T43" fmla="*/ 19 h 21"/>
              <a:gd name="T44" fmla="*/ 4 w 5"/>
              <a:gd name="T45" fmla="*/ 19 h 21"/>
              <a:gd name="T46" fmla="*/ 4 w 5"/>
              <a:gd name="T47" fmla="*/ 16 h 21"/>
              <a:gd name="T48" fmla="*/ 4 w 5"/>
              <a:gd name="T49" fmla="*/ 13 h 21"/>
              <a:gd name="T50" fmla="*/ 4 w 5"/>
              <a:gd name="T51" fmla="*/ 10 h 21"/>
              <a:gd name="T52" fmla="*/ 4 w 5"/>
              <a:gd name="T53" fmla="*/ 7 h 21"/>
              <a:gd name="T54" fmla="*/ 5 w 5"/>
              <a:gd name="T55" fmla="*/ 3 h 21"/>
              <a:gd name="T56" fmla="*/ 0 w 5"/>
              <a:gd name="T57" fmla="*/ 3 h 21"/>
              <a:gd name="T58" fmla="*/ 0 w 5"/>
              <a:gd name="T59" fmla="*/ 7 h 21"/>
              <a:gd name="T60" fmla="*/ 0 w 5"/>
              <a:gd name="T61" fmla="*/ 10 h 21"/>
              <a:gd name="T62" fmla="*/ 0 w 5"/>
              <a:gd name="T63" fmla="*/ 13 h 21"/>
              <a:gd name="T64" fmla="*/ 2 w 5"/>
              <a:gd name="T65" fmla="*/ 15 h 21"/>
              <a:gd name="T66" fmla="*/ 3 w 5"/>
              <a:gd name="T67" fmla="*/ 16 h 21"/>
              <a:gd name="T68" fmla="*/ 1 w 5"/>
              <a:gd name="T69" fmla="*/ 16 h 21"/>
              <a:gd name="T70" fmla="*/ 2 w 5"/>
              <a:gd name="T7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21">
                <a:moveTo>
                  <a:pt x="2" y="1"/>
                </a:moveTo>
                <a:lnTo>
                  <a:pt x="2" y="1"/>
                </a:lnTo>
                <a:cubicBezTo>
                  <a:pt x="3" y="1"/>
                  <a:pt x="4" y="2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2"/>
                  <a:pt x="1" y="1"/>
                  <a:pt x="2" y="1"/>
                </a:cubicBezTo>
                <a:close/>
                <a:moveTo>
                  <a:pt x="2" y="8"/>
                </a:moveTo>
                <a:lnTo>
                  <a:pt x="2" y="8"/>
                </a:lnTo>
                <a:lnTo>
                  <a:pt x="2" y="8"/>
                </a:lnTo>
                <a:cubicBezTo>
                  <a:pt x="1" y="8"/>
                  <a:pt x="1" y="7"/>
                  <a:pt x="1" y="7"/>
                </a:cubicBezTo>
                <a:cubicBezTo>
                  <a:pt x="1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7"/>
                </a:cubicBezTo>
                <a:cubicBezTo>
                  <a:pt x="3" y="7"/>
                  <a:pt x="3" y="8"/>
                  <a:pt x="2" y="8"/>
                </a:cubicBezTo>
                <a:close/>
                <a:moveTo>
                  <a:pt x="2" y="9"/>
                </a:moveTo>
                <a:lnTo>
                  <a:pt x="2" y="9"/>
                </a:lnTo>
                <a:cubicBezTo>
                  <a:pt x="3" y="9"/>
                  <a:pt x="3" y="9"/>
                  <a:pt x="3" y="10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12"/>
                </a:moveTo>
                <a:lnTo>
                  <a:pt x="2" y="12"/>
                </a:ln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1" y="12"/>
                  <a:pt x="2" y="12"/>
                </a:cubicBezTo>
                <a:lnTo>
                  <a:pt x="2" y="12"/>
                </a:lnTo>
                <a:lnTo>
                  <a:pt x="2" y="12"/>
                </a:lnTo>
                <a:close/>
                <a:moveTo>
                  <a:pt x="2" y="18"/>
                </a:move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cubicBezTo>
                  <a:pt x="3" y="18"/>
                  <a:pt x="3" y="19"/>
                  <a:pt x="3" y="19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19"/>
                </a:cubicBezTo>
                <a:cubicBezTo>
                  <a:pt x="1" y="19"/>
                  <a:pt x="1" y="18"/>
                  <a:pt x="2" y="18"/>
                </a:cubicBezTo>
                <a:close/>
                <a:moveTo>
                  <a:pt x="1" y="15"/>
                </a:moveTo>
                <a:lnTo>
                  <a:pt x="1" y="15"/>
                </a:lnTo>
                <a:cubicBezTo>
                  <a:pt x="1" y="15"/>
                  <a:pt x="0" y="16"/>
                  <a:pt x="0" y="16"/>
                </a:cubicBezTo>
                <a:cubicBezTo>
                  <a:pt x="0" y="17"/>
                  <a:pt x="1" y="17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3" y="21"/>
                  <a:pt x="4" y="20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3" y="15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3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0" y="5"/>
                  <a:pt x="0" y="6"/>
                  <a:pt x="0" y="7"/>
                </a:cubicBezTo>
                <a:cubicBezTo>
                  <a:pt x="0" y="7"/>
                  <a:pt x="0" y="8"/>
                  <a:pt x="1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4"/>
                  <a:pt x="0" y="14"/>
                  <a:pt x="1" y="15"/>
                </a:cubicBezTo>
                <a:close/>
                <a:moveTo>
                  <a:pt x="2" y="15"/>
                </a:moveTo>
                <a:lnTo>
                  <a:pt x="2" y="15"/>
                </a:lnTo>
                <a:cubicBezTo>
                  <a:pt x="3" y="15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1" y="15"/>
                  <a:pt x="2" y="15"/>
                </a:cubicBez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7" name="Freeform 1877"/>
          <p:cNvSpPr>
            <a:spLocks noEditPoints="1"/>
          </p:cNvSpPr>
          <p:nvPr/>
        </p:nvSpPr>
        <p:spPr bwMode="auto">
          <a:xfrm>
            <a:off x="315913" y="490572"/>
            <a:ext cx="165100" cy="193675"/>
          </a:xfrm>
          <a:custGeom>
            <a:avLst/>
            <a:gdLst>
              <a:gd name="T0" fmla="*/ 180 w 231"/>
              <a:gd name="T1" fmla="*/ 195 h 269"/>
              <a:gd name="T2" fmla="*/ 192 w 231"/>
              <a:gd name="T3" fmla="*/ 189 h 269"/>
              <a:gd name="T4" fmla="*/ 197 w 231"/>
              <a:gd name="T5" fmla="*/ 187 h 269"/>
              <a:gd name="T6" fmla="*/ 204 w 231"/>
              <a:gd name="T7" fmla="*/ 178 h 269"/>
              <a:gd name="T8" fmla="*/ 208 w 231"/>
              <a:gd name="T9" fmla="*/ 183 h 269"/>
              <a:gd name="T10" fmla="*/ 208 w 231"/>
              <a:gd name="T11" fmla="*/ 185 h 269"/>
              <a:gd name="T12" fmla="*/ 212 w 231"/>
              <a:gd name="T13" fmla="*/ 186 h 269"/>
              <a:gd name="T14" fmla="*/ 213 w 231"/>
              <a:gd name="T15" fmla="*/ 179 h 269"/>
              <a:gd name="T16" fmla="*/ 221 w 231"/>
              <a:gd name="T17" fmla="*/ 184 h 269"/>
              <a:gd name="T18" fmla="*/ 231 w 231"/>
              <a:gd name="T19" fmla="*/ 202 h 269"/>
              <a:gd name="T20" fmla="*/ 208 w 231"/>
              <a:gd name="T21" fmla="*/ 208 h 269"/>
              <a:gd name="T22" fmla="*/ 150 w 231"/>
              <a:gd name="T23" fmla="*/ 226 h 269"/>
              <a:gd name="T24" fmla="*/ 138 w 231"/>
              <a:gd name="T25" fmla="*/ 242 h 269"/>
              <a:gd name="T26" fmla="*/ 140 w 231"/>
              <a:gd name="T27" fmla="*/ 259 h 269"/>
              <a:gd name="T28" fmla="*/ 131 w 231"/>
              <a:gd name="T29" fmla="*/ 265 h 269"/>
              <a:gd name="T30" fmla="*/ 119 w 231"/>
              <a:gd name="T31" fmla="*/ 248 h 269"/>
              <a:gd name="T32" fmla="*/ 102 w 231"/>
              <a:gd name="T33" fmla="*/ 235 h 269"/>
              <a:gd name="T34" fmla="*/ 86 w 231"/>
              <a:gd name="T35" fmla="*/ 216 h 269"/>
              <a:gd name="T36" fmla="*/ 92 w 231"/>
              <a:gd name="T37" fmla="*/ 190 h 269"/>
              <a:gd name="T38" fmla="*/ 83 w 231"/>
              <a:gd name="T39" fmla="*/ 166 h 269"/>
              <a:gd name="T40" fmla="*/ 81 w 231"/>
              <a:gd name="T41" fmla="*/ 161 h 269"/>
              <a:gd name="T42" fmla="*/ 41 w 231"/>
              <a:gd name="T43" fmla="*/ 63 h 269"/>
              <a:gd name="T44" fmla="*/ 30 w 231"/>
              <a:gd name="T45" fmla="*/ 48 h 269"/>
              <a:gd name="T46" fmla="*/ 22 w 231"/>
              <a:gd name="T47" fmla="*/ 45 h 269"/>
              <a:gd name="T48" fmla="*/ 7 w 231"/>
              <a:gd name="T49" fmla="*/ 35 h 269"/>
              <a:gd name="T50" fmla="*/ 10 w 231"/>
              <a:gd name="T51" fmla="*/ 20 h 269"/>
              <a:gd name="T52" fmla="*/ 14 w 231"/>
              <a:gd name="T53" fmla="*/ 9 h 269"/>
              <a:gd name="T54" fmla="*/ 16 w 231"/>
              <a:gd name="T55" fmla="*/ 2 h 269"/>
              <a:gd name="T56" fmla="*/ 18 w 231"/>
              <a:gd name="T57" fmla="*/ 1 h 269"/>
              <a:gd name="T58" fmla="*/ 24 w 231"/>
              <a:gd name="T59" fmla="*/ 4 h 269"/>
              <a:gd name="T60" fmla="*/ 35 w 231"/>
              <a:gd name="T61" fmla="*/ 9 h 269"/>
              <a:gd name="T62" fmla="*/ 49 w 231"/>
              <a:gd name="T63" fmla="*/ 16 h 269"/>
              <a:gd name="T64" fmla="*/ 47 w 231"/>
              <a:gd name="T65" fmla="*/ 32 h 269"/>
              <a:gd name="T66" fmla="*/ 43 w 231"/>
              <a:gd name="T67" fmla="*/ 42 h 269"/>
              <a:gd name="T68" fmla="*/ 46 w 231"/>
              <a:gd name="T69" fmla="*/ 51 h 269"/>
              <a:gd name="T70" fmla="*/ 48 w 231"/>
              <a:gd name="T71" fmla="*/ 60 h 269"/>
              <a:gd name="T72" fmla="*/ 94 w 231"/>
              <a:gd name="T73" fmla="*/ 155 h 269"/>
              <a:gd name="T74" fmla="*/ 96 w 231"/>
              <a:gd name="T75" fmla="*/ 161 h 269"/>
              <a:gd name="T76" fmla="*/ 107 w 231"/>
              <a:gd name="T77" fmla="*/ 183 h 269"/>
              <a:gd name="T78" fmla="*/ 118 w 231"/>
              <a:gd name="T79" fmla="*/ 188 h 269"/>
              <a:gd name="T80" fmla="*/ 152 w 231"/>
              <a:gd name="T81" fmla="*/ 205 h 269"/>
              <a:gd name="T82" fmla="*/ 22 w 231"/>
              <a:gd name="T83" fmla="*/ 40 h 269"/>
              <a:gd name="T84" fmla="*/ 26 w 231"/>
              <a:gd name="T85" fmla="*/ 42 h 269"/>
              <a:gd name="T86" fmla="*/ 22 w 231"/>
              <a:gd name="T87" fmla="*/ 40 h 269"/>
              <a:gd name="T88" fmla="*/ 35 w 231"/>
              <a:gd name="T89" fmla="*/ 20 h 269"/>
              <a:gd name="T90" fmla="*/ 33 w 231"/>
              <a:gd name="T91" fmla="*/ 15 h 269"/>
              <a:gd name="T92" fmla="*/ 31 w 231"/>
              <a:gd name="T93" fmla="*/ 17 h 269"/>
              <a:gd name="T94" fmla="*/ 35 w 231"/>
              <a:gd name="T95" fmla="*/ 20 h 269"/>
              <a:gd name="T96" fmla="*/ 23 w 231"/>
              <a:gd name="T97" fmla="*/ 15 h 269"/>
              <a:gd name="T98" fmla="*/ 23 w 231"/>
              <a:gd name="T99" fmla="*/ 13 h 269"/>
              <a:gd name="T100" fmla="*/ 23 w 231"/>
              <a:gd name="T101" fmla="*/ 10 h 269"/>
              <a:gd name="T102" fmla="*/ 19 w 231"/>
              <a:gd name="T103" fmla="*/ 13 h 269"/>
              <a:gd name="T104" fmla="*/ 21 w 231"/>
              <a:gd name="T105" fmla="*/ 15 h 269"/>
              <a:gd name="T106" fmla="*/ 19 w 231"/>
              <a:gd name="T107" fmla="*/ 27 h 269"/>
              <a:gd name="T108" fmla="*/ 18 w 231"/>
              <a:gd name="T109" fmla="*/ 23 h 269"/>
              <a:gd name="T110" fmla="*/ 19 w 231"/>
              <a:gd name="T111" fmla="*/ 22 h 269"/>
              <a:gd name="T112" fmla="*/ 18 w 231"/>
              <a:gd name="T113" fmla="*/ 2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1" h="269">
                <a:moveTo>
                  <a:pt x="180" y="195"/>
                </a:moveTo>
                <a:lnTo>
                  <a:pt x="180" y="195"/>
                </a:lnTo>
                <a:cubicBezTo>
                  <a:pt x="185" y="192"/>
                  <a:pt x="188" y="191"/>
                  <a:pt x="192" y="188"/>
                </a:cubicBezTo>
                <a:lnTo>
                  <a:pt x="192" y="189"/>
                </a:lnTo>
                <a:cubicBezTo>
                  <a:pt x="194" y="189"/>
                  <a:pt x="194" y="189"/>
                  <a:pt x="195" y="189"/>
                </a:cubicBezTo>
                <a:cubicBezTo>
                  <a:pt x="195" y="189"/>
                  <a:pt x="196" y="188"/>
                  <a:pt x="197" y="187"/>
                </a:cubicBezTo>
                <a:cubicBezTo>
                  <a:pt x="200" y="185"/>
                  <a:pt x="201" y="182"/>
                  <a:pt x="203" y="179"/>
                </a:cubicBezTo>
                <a:lnTo>
                  <a:pt x="204" y="178"/>
                </a:lnTo>
                <a:cubicBezTo>
                  <a:pt x="206" y="179"/>
                  <a:pt x="207" y="180"/>
                  <a:pt x="208" y="182"/>
                </a:cubicBezTo>
                <a:cubicBezTo>
                  <a:pt x="208" y="182"/>
                  <a:pt x="208" y="183"/>
                  <a:pt x="208" y="183"/>
                </a:cubicBezTo>
                <a:lnTo>
                  <a:pt x="208" y="184"/>
                </a:lnTo>
                <a:cubicBezTo>
                  <a:pt x="208" y="184"/>
                  <a:pt x="208" y="185"/>
                  <a:pt x="208" y="185"/>
                </a:cubicBezTo>
                <a:cubicBezTo>
                  <a:pt x="209" y="187"/>
                  <a:pt x="210" y="188"/>
                  <a:pt x="211" y="187"/>
                </a:cubicBezTo>
                <a:cubicBezTo>
                  <a:pt x="211" y="187"/>
                  <a:pt x="211" y="186"/>
                  <a:pt x="212" y="186"/>
                </a:cubicBezTo>
                <a:cubicBezTo>
                  <a:pt x="212" y="186"/>
                  <a:pt x="212" y="185"/>
                  <a:pt x="212" y="185"/>
                </a:cubicBezTo>
                <a:cubicBezTo>
                  <a:pt x="212" y="183"/>
                  <a:pt x="212" y="181"/>
                  <a:pt x="213" y="179"/>
                </a:cubicBezTo>
                <a:lnTo>
                  <a:pt x="214" y="180"/>
                </a:lnTo>
                <a:cubicBezTo>
                  <a:pt x="216" y="181"/>
                  <a:pt x="218" y="183"/>
                  <a:pt x="221" y="184"/>
                </a:cubicBezTo>
                <a:cubicBezTo>
                  <a:pt x="222" y="185"/>
                  <a:pt x="223" y="189"/>
                  <a:pt x="224" y="191"/>
                </a:cubicBezTo>
                <a:cubicBezTo>
                  <a:pt x="226" y="195"/>
                  <a:pt x="230" y="198"/>
                  <a:pt x="231" y="202"/>
                </a:cubicBezTo>
                <a:cubicBezTo>
                  <a:pt x="231" y="204"/>
                  <a:pt x="230" y="206"/>
                  <a:pt x="229" y="207"/>
                </a:cubicBezTo>
                <a:cubicBezTo>
                  <a:pt x="223" y="211"/>
                  <a:pt x="214" y="209"/>
                  <a:pt x="208" y="208"/>
                </a:cubicBezTo>
                <a:cubicBezTo>
                  <a:pt x="203" y="208"/>
                  <a:pt x="196" y="208"/>
                  <a:pt x="192" y="209"/>
                </a:cubicBezTo>
                <a:cubicBezTo>
                  <a:pt x="176" y="210"/>
                  <a:pt x="162" y="217"/>
                  <a:pt x="150" y="226"/>
                </a:cubicBezTo>
                <a:cubicBezTo>
                  <a:pt x="148" y="228"/>
                  <a:pt x="141" y="232"/>
                  <a:pt x="136" y="235"/>
                </a:cubicBezTo>
                <a:cubicBezTo>
                  <a:pt x="137" y="237"/>
                  <a:pt x="138" y="240"/>
                  <a:pt x="138" y="242"/>
                </a:cubicBezTo>
                <a:cubicBezTo>
                  <a:pt x="140" y="244"/>
                  <a:pt x="142" y="248"/>
                  <a:pt x="140" y="252"/>
                </a:cubicBezTo>
                <a:cubicBezTo>
                  <a:pt x="141" y="255"/>
                  <a:pt x="142" y="258"/>
                  <a:pt x="140" y="259"/>
                </a:cubicBezTo>
                <a:cubicBezTo>
                  <a:pt x="143" y="263"/>
                  <a:pt x="140" y="267"/>
                  <a:pt x="139" y="268"/>
                </a:cubicBezTo>
                <a:cubicBezTo>
                  <a:pt x="137" y="269"/>
                  <a:pt x="133" y="269"/>
                  <a:pt x="131" y="265"/>
                </a:cubicBezTo>
                <a:cubicBezTo>
                  <a:pt x="127" y="265"/>
                  <a:pt x="125" y="262"/>
                  <a:pt x="124" y="260"/>
                </a:cubicBezTo>
                <a:cubicBezTo>
                  <a:pt x="118" y="258"/>
                  <a:pt x="116" y="253"/>
                  <a:pt x="119" y="248"/>
                </a:cubicBezTo>
                <a:cubicBezTo>
                  <a:pt x="115" y="247"/>
                  <a:pt x="114" y="246"/>
                  <a:pt x="111" y="243"/>
                </a:cubicBezTo>
                <a:cubicBezTo>
                  <a:pt x="107" y="243"/>
                  <a:pt x="102" y="241"/>
                  <a:pt x="102" y="235"/>
                </a:cubicBezTo>
                <a:cubicBezTo>
                  <a:pt x="95" y="235"/>
                  <a:pt x="91" y="231"/>
                  <a:pt x="92" y="223"/>
                </a:cubicBezTo>
                <a:cubicBezTo>
                  <a:pt x="89" y="222"/>
                  <a:pt x="87" y="221"/>
                  <a:pt x="86" y="216"/>
                </a:cubicBezTo>
                <a:cubicBezTo>
                  <a:pt x="85" y="210"/>
                  <a:pt x="91" y="205"/>
                  <a:pt x="94" y="201"/>
                </a:cubicBezTo>
                <a:cubicBezTo>
                  <a:pt x="94" y="199"/>
                  <a:pt x="92" y="192"/>
                  <a:pt x="92" y="190"/>
                </a:cubicBezTo>
                <a:cubicBezTo>
                  <a:pt x="87" y="188"/>
                  <a:pt x="86" y="184"/>
                  <a:pt x="86" y="180"/>
                </a:cubicBezTo>
                <a:cubicBezTo>
                  <a:pt x="80" y="175"/>
                  <a:pt x="84" y="169"/>
                  <a:pt x="83" y="166"/>
                </a:cubicBezTo>
                <a:cubicBezTo>
                  <a:pt x="82" y="164"/>
                  <a:pt x="80" y="164"/>
                  <a:pt x="79" y="165"/>
                </a:cubicBezTo>
                <a:cubicBezTo>
                  <a:pt x="79" y="163"/>
                  <a:pt x="80" y="162"/>
                  <a:pt x="81" y="161"/>
                </a:cubicBezTo>
                <a:cubicBezTo>
                  <a:pt x="77" y="159"/>
                  <a:pt x="76" y="156"/>
                  <a:pt x="77" y="152"/>
                </a:cubicBezTo>
                <a:lnTo>
                  <a:pt x="41" y="63"/>
                </a:lnTo>
                <a:cubicBezTo>
                  <a:pt x="36" y="62"/>
                  <a:pt x="35" y="60"/>
                  <a:pt x="36" y="57"/>
                </a:cubicBezTo>
                <a:cubicBezTo>
                  <a:pt x="32" y="56"/>
                  <a:pt x="30" y="52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9"/>
                  <a:pt x="24" y="49"/>
                  <a:pt x="22" y="45"/>
                </a:cubicBezTo>
                <a:lnTo>
                  <a:pt x="12" y="39"/>
                </a:lnTo>
                <a:cubicBezTo>
                  <a:pt x="13" y="38"/>
                  <a:pt x="10" y="39"/>
                  <a:pt x="7" y="35"/>
                </a:cubicBezTo>
                <a:cubicBezTo>
                  <a:pt x="0" y="29"/>
                  <a:pt x="1" y="18"/>
                  <a:pt x="1" y="16"/>
                </a:cubicBezTo>
                <a:lnTo>
                  <a:pt x="10" y="20"/>
                </a:lnTo>
                <a:cubicBezTo>
                  <a:pt x="10" y="19"/>
                  <a:pt x="11" y="18"/>
                  <a:pt x="12" y="17"/>
                </a:cubicBezTo>
                <a:cubicBezTo>
                  <a:pt x="9" y="13"/>
                  <a:pt x="11" y="10"/>
                  <a:pt x="14" y="9"/>
                </a:cubicBezTo>
                <a:cubicBezTo>
                  <a:pt x="13" y="6"/>
                  <a:pt x="13" y="4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1"/>
                  <a:pt x="16" y="0"/>
                  <a:pt x="16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0"/>
                  <a:pt x="23" y="1"/>
                  <a:pt x="24" y="4"/>
                </a:cubicBezTo>
                <a:cubicBezTo>
                  <a:pt x="27" y="3"/>
                  <a:pt x="31" y="4"/>
                  <a:pt x="32" y="8"/>
                </a:cubicBezTo>
                <a:cubicBezTo>
                  <a:pt x="33" y="8"/>
                  <a:pt x="34" y="8"/>
                  <a:pt x="35" y="9"/>
                </a:cubicBezTo>
                <a:lnTo>
                  <a:pt x="38" y="0"/>
                </a:lnTo>
                <a:cubicBezTo>
                  <a:pt x="40" y="0"/>
                  <a:pt x="48" y="7"/>
                  <a:pt x="49" y="16"/>
                </a:cubicBezTo>
                <a:cubicBezTo>
                  <a:pt x="49" y="21"/>
                  <a:pt x="46" y="27"/>
                  <a:pt x="44" y="30"/>
                </a:cubicBezTo>
                <a:cubicBezTo>
                  <a:pt x="46" y="30"/>
                  <a:pt x="47" y="31"/>
                  <a:pt x="47" y="32"/>
                </a:cubicBezTo>
                <a:cubicBezTo>
                  <a:pt x="48" y="34"/>
                  <a:pt x="48" y="35"/>
                  <a:pt x="47" y="37"/>
                </a:cubicBezTo>
                <a:cubicBezTo>
                  <a:pt x="47" y="39"/>
                  <a:pt x="45" y="41"/>
                  <a:pt x="43" y="42"/>
                </a:cubicBezTo>
                <a:cubicBezTo>
                  <a:pt x="45" y="43"/>
                  <a:pt x="47" y="46"/>
                  <a:pt x="47" y="48"/>
                </a:cubicBezTo>
                <a:cubicBezTo>
                  <a:pt x="47" y="49"/>
                  <a:pt x="46" y="50"/>
                  <a:pt x="46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53"/>
                  <a:pt x="50" y="57"/>
                  <a:pt x="48" y="60"/>
                </a:cubicBezTo>
                <a:lnTo>
                  <a:pt x="89" y="146"/>
                </a:lnTo>
                <a:cubicBezTo>
                  <a:pt x="94" y="147"/>
                  <a:pt x="95" y="151"/>
                  <a:pt x="94" y="155"/>
                </a:cubicBezTo>
                <a:cubicBezTo>
                  <a:pt x="95" y="155"/>
                  <a:pt x="97" y="155"/>
                  <a:pt x="98" y="157"/>
                </a:cubicBezTo>
                <a:cubicBezTo>
                  <a:pt x="96" y="157"/>
                  <a:pt x="95" y="159"/>
                  <a:pt x="96" y="161"/>
                </a:cubicBezTo>
                <a:cubicBezTo>
                  <a:pt x="98" y="164"/>
                  <a:pt x="103" y="164"/>
                  <a:pt x="104" y="172"/>
                </a:cubicBezTo>
                <a:cubicBezTo>
                  <a:pt x="107" y="174"/>
                  <a:pt x="109" y="179"/>
                  <a:pt x="107" y="183"/>
                </a:cubicBezTo>
                <a:cubicBezTo>
                  <a:pt x="109" y="185"/>
                  <a:pt x="111" y="189"/>
                  <a:pt x="111" y="189"/>
                </a:cubicBezTo>
                <a:cubicBezTo>
                  <a:pt x="112" y="186"/>
                  <a:pt x="116" y="187"/>
                  <a:pt x="118" y="188"/>
                </a:cubicBezTo>
                <a:cubicBezTo>
                  <a:pt x="123" y="183"/>
                  <a:pt x="130" y="186"/>
                  <a:pt x="132" y="194"/>
                </a:cubicBezTo>
                <a:cubicBezTo>
                  <a:pt x="135" y="202"/>
                  <a:pt x="146" y="206"/>
                  <a:pt x="152" y="205"/>
                </a:cubicBezTo>
                <a:cubicBezTo>
                  <a:pt x="160" y="204"/>
                  <a:pt x="173" y="199"/>
                  <a:pt x="180" y="195"/>
                </a:cubicBezTo>
                <a:close/>
                <a:moveTo>
                  <a:pt x="22" y="40"/>
                </a:moveTo>
                <a:lnTo>
                  <a:pt x="22" y="40"/>
                </a:lnTo>
                <a:lnTo>
                  <a:pt x="26" y="42"/>
                </a:lnTo>
                <a:cubicBezTo>
                  <a:pt x="26" y="41"/>
                  <a:pt x="26" y="40"/>
                  <a:pt x="26" y="39"/>
                </a:cubicBezTo>
                <a:cubicBezTo>
                  <a:pt x="25" y="38"/>
                  <a:pt x="23" y="38"/>
                  <a:pt x="22" y="40"/>
                </a:cubicBezTo>
                <a:close/>
                <a:moveTo>
                  <a:pt x="35" y="20"/>
                </a:moveTo>
                <a:lnTo>
                  <a:pt x="35" y="20"/>
                </a:lnTo>
                <a:cubicBezTo>
                  <a:pt x="35" y="20"/>
                  <a:pt x="35" y="20"/>
                  <a:pt x="36" y="20"/>
                </a:cubicBezTo>
                <a:cubicBezTo>
                  <a:pt x="37" y="18"/>
                  <a:pt x="35" y="17"/>
                  <a:pt x="33" y="15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lnTo>
                  <a:pt x="32" y="17"/>
                </a:lnTo>
                <a:cubicBezTo>
                  <a:pt x="33" y="18"/>
                  <a:pt x="34" y="19"/>
                  <a:pt x="35" y="20"/>
                </a:cubicBezTo>
                <a:close/>
                <a:moveTo>
                  <a:pt x="23" y="15"/>
                </a:moveTo>
                <a:lnTo>
                  <a:pt x="23" y="15"/>
                </a:lnTo>
                <a:cubicBezTo>
                  <a:pt x="23" y="15"/>
                  <a:pt x="24" y="14"/>
                  <a:pt x="24" y="13"/>
                </a:cubicBezTo>
                <a:cubicBezTo>
                  <a:pt x="24" y="13"/>
                  <a:pt x="23" y="13"/>
                  <a:pt x="23" y="13"/>
                </a:cubicBezTo>
                <a:lnTo>
                  <a:pt x="24" y="11"/>
                </a:lnTo>
                <a:lnTo>
                  <a:pt x="23" y="10"/>
                </a:lnTo>
                <a:lnTo>
                  <a:pt x="19" y="12"/>
                </a:lnTo>
                <a:lnTo>
                  <a:pt x="19" y="13"/>
                </a:lnTo>
                <a:lnTo>
                  <a:pt x="21" y="14"/>
                </a:ln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3" y="15"/>
                  <a:pt x="23" y="15"/>
                </a:cubicBezTo>
                <a:close/>
                <a:moveTo>
                  <a:pt x="19" y="27"/>
                </a:moveTo>
                <a:lnTo>
                  <a:pt x="19" y="27"/>
                </a:lnTo>
                <a:cubicBezTo>
                  <a:pt x="19" y="26"/>
                  <a:pt x="18" y="24"/>
                  <a:pt x="18" y="23"/>
                </a:cubicBezTo>
                <a:lnTo>
                  <a:pt x="19" y="22"/>
                </a:lnTo>
                <a:cubicBezTo>
                  <a:pt x="19" y="22"/>
                  <a:pt x="19" y="22"/>
                  <a:pt x="19" y="22"/>
                </a:cubicBezTo>
                <a:cubicBezTo>
                  <a:pt x="18" y="23"/>
                  <a:pt x="17" y="23"/>
                  <a:pt x="16" y="23"/>
                </a:cubicBezTo>
                <a:cubicBezTo>
                  <a:pt x="16" y="25"/>
                  <a:pt x="16" y="27"/>
                  <a:pt x="18" y="28"/>
                </a:cubicBezTo>
                <a:cubicBezTo>
                  <a:pt x="18" y="28"/>
                  <a:pt x="19" y="27"/>
                  <a:pt x="19" y="27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8" name="Freeform 1878"/>
          <p:cNvSpPr>
            <a:spLocks/>
          </p:cNvSpPr>
          <p:nvPr/>
        </p:nvSpPr>
        <p:spPr bwMode="auto">
          <a:xfrm>
            <a:off x="339726" y="520700"/>
            <a:ext cx="7938" cy="7938"/>
          </a:xfrm>
          <a:custGeom>
            <a:avLst/>
            <a:gdLst>
              <a:gd name="T0" fmla="*/ 0 w 11"/>
              <a:gd name="T1" fmla="*/ 5 h 11"/>
              <a:gd name="T2" fmla="*/ 0 w 11"/>
              <a:gd name="T3" fmla="*/ 5 h 11"/>
              <a:gd name="T4" fmla="*/ 5 w 11"/>
              <a:gd name="T5" fmla="*/ 0 h 11"/>
              <a:gd name="T6" fmla="*/ 11 w 11"/>
              <a:gd name="T7" fmla="*/ 5 h 11"/>
              <a:gd name="T8" fmla="*/ 5 w 11"/>
              <a:gd name="T9" fmla="*/ 11 h 11"/>
              <a:gd name="T10" fmla="*/ 0 w 11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1">
                <a:moveTo>
                  <a:pt x="0" y="5"/>
                </a:move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1"/>
                  <a:pt x="5" y="11"/>
                </a:cubicBezTo>
                <a:cubicBezTo>
                  <a:pt x="2" y="11"/>
                  <a:pt x="0" y="8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79" name="Freeform 1879"/>
          <p:cNvSpPr>
            <a:spLocks/>
          </p:cNvSpPr>
          <p:nvPr/>
        </p:nvSpPr>
        <p:spPr bwMode="auto">
          <a:xfrm>
            <a:off x="407988" y="674722"/>
            <a:ext cx="7938" cy="4763"/>
          </a:xfrm>
          <a:custGeom>
            <a:avLst/>
            <a:gdLst>
              <a:gd name="T0" fmla="*/ 10 w 11"/>
              <a:gd name="T1" fmla="*/ 0 h 7"/>
              <a:gd name="T2" fmla="*/ 10 w 11"/>
              <a:gd name="T3" fmla="*/ 0 h 7"/>
              <a:gd name="T4" fmla="*/ 8 w 11"/>
              <a:gd name="T5" fmla="*/ 6 h 7"/>
              <a:gd name="T6" fmla="*/ 0 w 11"/>
              <a:gd name="T7" fmla="*/ 4 h 7"/>
              <a:gd name="T8" fmla="*/ 10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0" y="5"/>
                  <a:pt x="8" y="6"/>
                </a:cubicBezTo>
                <a:cubicBezTo>
                  <a:pt x="6" y="7"/>
                  <a:pt x="2" y="7"/>
                  <a:pt x="0" y="4"/>
                </a:cubicBezTo>
                <a:cubicBezTo>
                  <a:pt x="4" y="5"/>
                  <a:pt x="8" y="2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0" name="Freeform 1880"/>
          <p:cNvSpPr>
            <a:spLocks/>
          </p:cNvSpPr>
          <p:nvPr/>
        </p:nvSpPr>
        <p:spPr bwMode="auto">
          <a:xfrm>
            <a:off x="395288" y="660400"/>
            <a:ext cx="14288" cy="7938"/>
          </a:xfrm>
          <a:custGeom>
            <a:avLst/>
            <a:gdLst>
              <a:gd name="T0" fmla="*/ 10 w 20"/>
              <a:gd name="T1" fmla="*/ 1 h 12"/>
              <a:gd name="T2" fmla="*/ 10 w 20"/>
              <a:gd name="T3" fmla="*/ 1 h 12"/>
              <a:gd name="T4" fmla="*/ 16 w 20"/>
              <a:gd name="T5" fmla="*/ 9 h 12"/>
              <a:gd name="T6" fmla="*/ 4 w 20"/>
              <a:gd name="T7" fmla="*/ 6 h 12"/>
              <a:gd name="T8" fmla="*/ 1 w 20"/>
              <a:gd name="T9" fmla="*/ 4 h 12"/>
              <a:gd name="T10" fmla="*/ 1 w 20"/>
              <a:gd name="T11" fmla="*/ 3 h 12"/>
              <a:gd name="T12" fmla="*/ 3 w 20"/>
              <a:gd name="T13" fmla="*/ 3 h 12"/>
              <a:gd name="T14" fmla="*/ 4 w 20"/>
              <a:gd name="T15" fmla="*/ 5 h 12"/>
              <a:gd name="T16" fmla="*/ 6 w 20"/>
              <a:gd name="T17" fmla="*/ 4 h 12"/>
              <a:gd name="T18" fmla="*/ 7 w 20"/>
              <a:gd name="T19" fmla="*/ 6 h 12"/>
              <a:gd name="T20" fmla="*/ 8 w 20"/>
              <a:gd name="T21" fmla="*/ 3 h 12"/>
              <a:gd name="T22" fmla="*/ 10 w 20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2">
                <a:moveTo>
                  <a:pt x="10" y="1"/>
                </a:moveTo>
                <a:lnTo>
                  <a:pt x="10" y="1"/>
                </a:lnTo>
                <a:cubicBezTo>
                  <a:pt x="15" y="0"/>
                  <a:pt x="20" y="4"/>
                  <a:pt x="16" y="9"/>
                </a:cubicBezTo>
                <a:cubicBezTo>
                  <a:pt x="13" y="12"/>
                  <a:pt x="6" y="8"/>
                  <a:pt x="4" y="6"/>
                </a:cubicBezTo>
                <a:lnTo>
                  <a:pt x="1" y="4"/>
                </a:lnTo>
                <a:cubicBezTo>
                  <a:pt x="1" y="4"/>
                  <a:pt x="0" y="3"/>
                  <a:pt x="1" y="3"/>
                </a:cubicBezTo>
                <a:lnTo>
                  <a:pt x="3" y="3"/>
                </a:lnTo>
                <a:cubicBezTo>
                  <a:pt x="3" y="4"/>
                  <a:pt x="3" y="4"/>
                  <a:pt x="4" y="5"/>
                </a:cubicBezTo>
                <a:cubicBezTo>
                  <a:pt x="4" y="4"/>
                  <a:pt x="5" y="3"/>
                  <a:pt x="6" y="4"/>
                </a:cubicBezTo>
                <a:cubicBezTo>
                  <a:pt x="6" y="5"/>
                  <a:pt x="6" y="6"/>
                  <a:pt x="7" y="6"/>
                </a:cubicBezTo>
                <a:cubicBezTo>
                  <a:pt x="7" y="6"/>
                  <a:pt x="7" y="4"/>
                  <a:pt x="8" y="3"/>
                </a:cubicBezTo>
                <a:cubicBezTo>
                  <a:pt x="9" y="3"/>
                  <a:pt x="10" y="2"/>
                  <a:pt x="10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1" name="Freeform 1881"/>
          <p:cNvSpPr>
            <a:spLocks/>
          </p:cNvSpPr>
          <p:nvPr/>
        </p:nvSpPr>
        <p:spPr bwMode="auto">
          <a:xfrm>
            <a:off x="401638" y="652497"/>
            <a:ext cx="3175" cy="3175"/>
          </a:xfrm>
          <a:custGeom>
            <a:avLst/>
            <a:gdLst>
              <a:gd name="T0" fmla="*/ 3 w 3"/>
              <a:gd name="T1" fmla="*/ 0 h 4"/>
              <a:gd name="T2" fmla="*/ 3 w 3"/>
              <a:gd name="T3" fmla="*/ 0 h 4"/>
              <a:gd name="T4" fmla="*/ 1 w 3"/>
              <a:gd name="T5" fmla="*/ 4 h 4"/>
              <a:gd name="T6" fmla="*/ 0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3" y="0"/>
                </a:lnTo>
                <a:cubicBezTo>
                  <a:pt x="3" y="1"/>
                  <a:pt x="3" y="3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2" y="0"/>
                  <a:pt x="3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2" name="Freeform 1882"/>
          <p:cNvSpPr>
            <a:spLocks/>
          </p:cNvSpPr>
          <p:nvPr/>
        </p:nvSpPr>
        <p:spPr bwMode="auto">
          <a:xfrm>
            <a:off x="384176" y="650909"/>
            <a:ext cx="17463" cy="9525"/>
          </a:xfrm>
          <a:custGeom>
            <a:avLst/>
            <a:gdLst>
              <a:gd name="T0" fmla="*/ 1 w 25"/>
              <a:gd name="T1" fmla="*/ 0 h 14"/>
              <a:gd name="T2" fmla="*/ 1 w 25"/>
              <a:gd name="T3" fmla="*/ 0 h 14"/>
              <a:gd name="T4" fmla="*/ 5 w 25"/>
              <a:gd name="T5" fmla="*/ 1 h 14"/>
              <a:gd name="T6" fmla="*/ 5 w 25"/>
              <a:gd name="T7" fmla="*/ 5 h 14"/>
              <a:gd name="T8" fmla="*/ 8 w 25"/>
              <a:gd name="T9" fmla="*/ 3 h 14"/>
              <a:gd name="T10" fmla="*/ 8 w 25"/>
              <a:gd name="T11" fmla="*/ 7 h 14"/>
              <a:gd name="T12" fmla="*/ 11 w 25"/>
              <a:gd name="T13" fmla="*/ 6 h 14"/>
              <a:gd name="T14" fmla="*/ 11 w 25"/>
              <a:gd name="T15" fmla="*/ 8 h 14"/>
              <a:gd name="T16" fmla="*/ 14 w 25"/>
              <a:gd name="T17" fmla="*/ 7 h 14"/>
              <a:gd name="T18" fmla="*/ 22 w 25"/>
              <a:gd name="T19" fmla="*/ 5 h 14"/>
              <a:gd name="T20" fmla="*/ 25 w 25"/>
              <a:gd name="T21" fmla="*/ 10 h 14"/>
              <a:gd name="T22" fmla="*/ 17 w 25"/>
              <a:gd name="T23" fmla="*/ 12 h 14"/>
              <a:gd name="T24" fmla="*/ 3 w 25"/>
              <a:gd name="T25" fmla="*/ 7 h 14"/>
              <a:gd name="T26" fmla="*/ 1 w 25"/>
              <a:gd name="T2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14">
                <a:moveTo>
                  <a:pt x="1" y="0"/>
                </a:moveTo>
                <a:lnTo>
                  <a:pt x="1" y="0"/>
                </a:lnTo>
                <a:cubicBezTo>
                  <a:pt x="4" y="0"/>
                  <a:pt x="5" y="1"/>
                  <a:pt x="5" y="1"/>
                </a:cubicBezTo>
                <a:cubicBezTo>
                  <a:pt x="5" y="1"/>
                  <a:pt x="4" y="4"/>
                  <a:pt x="5" y="5"/>
                </a:cubicBezTo>
                <a:cubicBezTo>
                  <a:pt x="5" y="3"/>
                  <a:pt x="7" y="2"/>
                  <a:pt x="8" y="3"/>
                </a:cubicBezTo>
                <a:cubicBezTo>
                  <a:pt x="7" y="4"/>
                  <a:pt x="7" y="6"/>
                  <a:pt x="8" y="7"/>
                </a:cubicBezTo>
                <a:cubicBezTo>
                  <a:pt x="8" y="5"/>
                  <a:pt x="10" y="4"/>
                  <a:pt x="11" y="6"/>
                </a:cubicBezTo>
                <a:cubicBezTo>
                  <a:pt x="11" y="6"/>
                  <a:pt x="10" y="7"/>
                  <a:pt x="11" y="8"/>
                </a:cubicBezTo>
                <a:cubicBezTo>
                  <a:pt x="12" y="6"/>
                  <a:pt x="13" y="6"/>
                  <a:pt x="14" y="7"/>
                </a:cubicBezTo>
                <a:cubicBezTo>
                  <a:pt x="14" y="7"/>
                  <a:pt x="17" y="8"/>
                  <a:pt x="22" y="5"/>
                </a:cubicBezTo>
                <a:cubicBezTo>
                  <a:pt x="24" y="6"/>
                  <a:pt x="25" y="8"/>
                  <a:pt x="25" y="10"/>
                </a:cubicBezTo>
                <a:cubicBezTo>
                  <a:pt x="24" y="14"/>
                  <a:pt x="20" y="14"/>
                  <a:pt x="17" y="12"/>
                </a:cubicBezTo>
                <a:cubicBezTo>
                  <a:pt x="11" y="8"/>
                  <a:pt x="5" y="10"/>
                  <a:pt x="3" y="7"/>
                </a:cubicBezTo>
                <a:cubicBezTo>
                  <a:pt x="1" y="6"/>
                  <a:pt x="0" y="3"/>
                  <a:pt x="1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3" name="Freeform 1883"/>
          <p:cNvSpPr>
            <a:spLocks/>
          </p:cNvSpPr>
          <p:nvPr/>
        </p:nvSpPr>
        <p:spPr bwMode="auto">
          <a:xfrm>
            <a:off x="398469" y="642972"/>
            <a:ext cx="3175" cy="3175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4 w 4"/>
              <a:gd name="T5" fmla="*/ 4 h 4"/>
              <a:gd name="T6" fmla="*/ 0 w 4"/>
              <a:gd name="T7" fmla="*/ 0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2"/>
                  <a:pt x="4" y="4"/>
                </a:cubicBezTo>
                <a:cubicBezTo>
                  <a:pt x="2" y="3"/>
                  <a:pt x="0" y="2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4" name="Freeform 1884"/>
          <p:cNvSpPr>
            <a:spLocks/>
          </p:cNvSpPr>
          <p:nvPr/>
        </p:nvSpPr>
        <p:spPr bwMode="auto">
          <a:xfrm>
            <a:off x="400051" y="641384"/>
            <a:ext cx="12700" cy="30163"/>
          </a:xfrm>
          <a:custGeom>
            <a:avLst/>
            <a:gdLst>
              <a:gd name="T0" fmla="*/ 4 w 19"/>
              <a:gd name="T1" fmla="*/ 0 h 42"/>
              <a:gd name="T2" fmla="*/ 4 w 19"/>
              <a:gd name="T3" fmla="*/ 0 h 42"/>
              <a:gd name="T4" fmla="*/ 18 w 19"/>
              <a:gd name="T5" fmla="*/ 33 h 42"/>
              <a:gd name="T6" fmla="*/ 12 w 19"/>
              <a:gd name="T7" fmla="*/ 40 h 42"/>
              <a:gd name="T8" fmla="*/ 4 w 19"/>
              <a:gd name="T9" fmla="*/ 38 h 42"/>
              <a:gd name="T10" fmla="*/ 13 w 19"/>
              <a:gd name="T11" fmla="*/ 28 h 42"/>
              <a:gd name="T12" fmla="*/ 11 w 19"/>
              <a:gd name="T13" fmla="*/ 18 h 42"/>
              <a:gd name="T14" fmla="*/ 9 w 19"/>
              <a:gd name="T15" fmla="*/ 24 h 42"/>
              <a:gd name="T16" fmla="*/ 4 w 19"/>
              <a:gd name="T17" fmla="*/ 23 h 42"/>
              <a:gd name="T18" fmla="*/ 5 w 19"/>
              <a:gd name="T19" fmla="*/ 21 h 42"/>
              <a:gd name="T20" fmla="*/ 6 w 19"/>
              <a:gd name="T21" fmla="*/ 10 h 42"/>
              <a:gd name="T22" fmla="*/ 2 w 19"/>
              <a:gd name="T23" fmla="*/ 15 h 42"/>
              <a:gd name="T24" fmla="*/ 0 w 19"/>
              <a:gd name="T25" fmla="*/ 15 h 42"/>
              <a:gd name="T26" fmla="*/ 0 w 19"/>
              <a:gd name="T27" fmla="*/ 6 h 42"/>
              <a:gd name="T28" fmla="*/ 6 w 19"/>
              <a:gd name="T29" fmla="*/ 8 h 42"/>
              <a:gd name="T30" fmla="*/ 4 w 19"/>
              <a:gd name="T3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2">
                <a:moveTo>
                  <a:pt x="4" y="0"/>
                </a:moveTo>
                <a:lnTo>
                  <a:pt x="4" y="0"/>
                </a:lnTo>
                <a:cubicBezTo>
                  <a:pt x="9" y="4"/>
                  <a:pt x="19" y="26"/>
                  <a:pt x="18" y="33"/>
                </a:cubicBezTo>
                <a:cubicBezTo>
                  <a:pt x="17" y="36"/>
                  <a:pt x="15" y="39"/>
                  <a:pt x="12" y="40"/>
                </a:cubicBezTo>
                <a:cubicBezTo>
                  <a:pt x="8" y="42"/>
                  <a:pt x="4" y="40"/>
                  <a:pt x="4" y="38"/>
                </a:cubicBezTo>
                <a:cubicBezTo>
                  <a:pt x="11" y="39"/>
                  <a:pt x="15" y="33"/>
                  <a:pt x="13" y="28"/>
                </a:cubicBezTo>
                <a:cubicBezTo>
                  <a:pt x="14" y="24"/>
                  <a:pt x="14" y="22"/>
                  <a:pt x="11" y="18"/>
                </a:cubicBezTo>
                <a:cubicBezTo>
                  <a:pt x="11" y="21"/>
                  <a:pt x="10" y="23"/>
                  <a:pt x="9" y="24"/>
                </a:cubicBezTo>
                <a:cubicBezTo>
                  <a:pt x="8" y="23"/>
                  <a:pt x="6" y="23"/>
                  <a:pt x="4" y="23"/>
                </a:cubicBezTo>
                <a:cubicBezTo>
                  <a:pt x="5" y="23"/>
                  <a:pt x="5" y="21"/>
                  <a:pt x="5" y="21"/>
                </a:cubicBezTo>
                <a:cubicBezTo>
                  <a:pt x="8" y="19"/>
                  <a:pt x="8" y="14"/>
                  <a:pt x="6" y="10"/>
                </a:cubicBezTo>
                <a:cubicBezTo>
                  <a:pt x="5" y="13"/>
                  <a:pt x="4" y="14"/>
                  <a:pt x="2" y="15"/>
                </a:cubicBezTo>
                <a:lnTo>
                  <a:pt x="0" y="15"/>
                </a:lnTo>
                <a:cubicBezTo>
                  <a:pt x="2" y="12"/>
                  <a:pt x="1" y="10"/>
                  <a:pt x="0" y="6"/>
                </a:cubicBezTo>
                <a:cubicBezTo>
                  <a:pt x="2" y="8"/>
                  <a:pt x="4" y="9"/>
                  <a:pt x="6" y="8"/>
                </a:cubicBezTo>
                <a:cubicBezTo>
                  <a:pt x="4" y="6"/>
                  <a:pt x="3" y="2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5" name="Freeform 1885"/>
          <p:cNvSpPr>
            <a:spLocks/>
          </p:cNvSpPr>
          <p:nvPr/>
        </p:nvSpPr>
        <p:spPr bwMode="auto">
          <a:xfrm>
            <a:off x="377826" y="638209"/>
            <a:ext cx="20638" cy="15875"/>
          </a:xfrm>
          <a:custGeom>
            <a:avLst/>
            <a:gdLst>
              <a:gd name="T0" fmla="*/ 9 w 31"/>
              <a:gd name="T1" fmla="*/ 0 h 22"/>
              <a:gd name="T2" fmla="*/ 9 w 31"/>
              <a:gd name="T3" fmla="*/ 0 h 22"/>
              <a:gd name="T4" fmla="*/ 7 w 31"/>
              <a:gd name="T5" fmla="*/ 10 h 22"/>
              <a:gd name="T6" fmla="*/ 7 w 31"/>
              <a:gd name="T7" fmla="*/ 10 h 22"/>
              <a:gd name="T8" fmla="*/ 7 w 31"/>
              <a:gd name="T9" fmla="*/ 11 h 22"/>
              <a:gd name="T10" fmla="*/ 8 w 31"/>
              <a:gd name="T11" fmla="*/ 11 h 22"/>
              <a:gd name="T12" fmla="*/ 9 w 31"/>
              <a:gd name="T13" fmla="*/ 8 h 22"/>
              <a:gd name="T14" fmla="*/ 11 w 31"/>
              <a:gd name="T15" fmla="*/ 10 h 22"/>
              <a:gd name="T16" fmla="*/ 11 w 31"/>
              <a:gd name="T17" fmla="*/ 11 h 22"/>
              <a:gd name="T18" fmla="*/ 10 w 31"/>
              <a:gd name="T19" fmla="*/ 12 h 22"/>
              <a:gd name="T20" fmla="*/ 11 w 31"/>
              <a:gd name="T21" fmla="*/ 12 h 22"/>
              <a:gd name="T22" fmla="*/ 13 w 31"/>
              <a:gd name="T23" fmla="*/ 10 h 22"/>
              <a:gd name="T24" fmla="*/ 15 w 31"/>
              <a:gd name="T25" fmla="*/ 13 h 22"/>
              <a:gd name="T26" fmla="*/ 15 w 31"/>
              <a:gd name="T27" fmla="*/ 13 h 22"/>
              <a:gd name="T28" fmla="*/ 16 w 31"/>
              <a:gd name="T29" fmla="*/ 13 h 22"/>
              <a:gd name="T30" fmla="*/ 16 w 31"/>
              <a:gd name="T31" fmla="*/ 12 h 22"/>
              <a:gd name="T32" fmla="*/ 16 w 31"/>
              <a:gd name="T33" fmla="*/ 11 h 22"/>
              <a:gd name="T34" fmla="*/ 20 w 31"/>
              <a:gd name="T35" fmla="*/ 14 h 22"/>
              <a:gd name="T36" fmla="*/ 26 w 31"/>
              <a:gd name="T37" fmla="*/ 11 h 22"/>
              <a:gd name="T38" fmla="*/ 30 w 31"/>
              <a:gd name="T39" fmla="*/ 14 h 22"/>
              <a:gd name="T40" fmla="*/ 26 w 31"/>
              <a:gd name="T41" fmla="*/ 21 h 22"/>
              <a:gd name="T42" fmla="*/ 14 w 31"/>
              <a:gd name="T43" fmla="*/ 15 h 22"/>
              <a:gd name="T44" fmla="*/ 7 w 31"/>
              <a:gd name="T45" fmla="*/ 13 h 22"/>
              <a:gd name="T46" fmla="*/ 9 w 31"/>
              <a:gd name="T4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22">
                <a:moveTo>
                  <a:pt x="9" y="0"/>
                </a:moveTo>
                <a:lnTo>
                  <a:pt x="9" y="0"/>
                </a:lnTo>
                <a:cubicBezTo>
                  <a:pt x="14" y="4"/>
                  <a:pt x="8" y="6"/>
                  <a:pt x="7" y="10"/>
                </a:cubicBez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cubicBezTo>
                  <a:pt x="8" y="9"/>
                  <a:pt x="9" y="8"/>
                  <a:pt x="9" y="8"/>
                </a:cubicBezTo>
                <a:cubicBezTo>
                  <a:pt x="9" y="7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2"/>
                </a:cubicBezTo>
                <a:lnTo>
                  <a:pt x="11" y="12"/>
                </a:lnTo>
                <a:cubicBezTo>
                  <a:pt x="11" y="11"/>
                  <a:pt x="12" y="11"/>
                  <a:pt x="13" y="10"/>
                </a:cubicBezTo>
                <a:cubicBezTo>
                  <a:pt x="14" y="10"/>
                  <a:pt x="14" y="12"/>
                  <a:pt x="15" y="13"/>
                </a:cubicBezTo>
                <a:lnTo>
                  <a:pt x="15" y="13"/>
                </a:lnTo>
                <a:lnTo>
                  <a:pt x="16" y="13"/>
                </a:lnTo>
                <a:cubicBezTo>
                  <a:pt x="16" y="13"/>
                  <a:pt x="16" y="12"/>
                  <a:pt x="16" y="12"/>
                </a:cubicBezTo>
                <a:lnTo>
                  <a:pt x="16" y="11"/>
                </a:lnTo>
                <a:cubicBezTo>
                  <a:pt x="18" y="11"/>
                  <a:pt x="19" y="13"/>
                  <a:pt x="20" y="14"/>
                </a:cubicBezTo>
                <a:cubicBezTo>
                  <a:pt x="22" y="14"/>
                  <a:pt x="23" y="10"/>
                  <a:pt x="26" y="11"/>
                </a:cubicBezTo>
                <a:cubicBezTo>
                  <a:pt x="26" y="11"/>
                  <a:pt x="29" y="12"/>
                  <a:pt x="30" y="14"/>
                </a:cubicBezTo>
                <a:cubicBezTo>
                  <a:pt x="31" y="19"/>
                  <a:pt x="29" y="20"/>
                  <a:pt x="26" y="21"/>
                </a:cubicBezTo>
                <a:cubicBezTo>
                  <a:pt x="21" y="22"/>
                  <a:pt x="18" y="17"/>
                  <a:pt x="14" y="15"/>
                </a:cubicBezTo>
                <a:cubicBezTo>
                  <a:pt x="12" y="14"/>
                  <a:pt x="9" y="14"/>
                  <a:pt x="7" y="13"/>
                </a:cubicBezTo>
                <a:cubicBezTo>
                  <a:pt x="0" y="10"/>
                  <a:pt x="7" y="3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6" name="Freeform 1886"/>
          <p:cNvSpPr>
            <a:spLocks/>
          </p:cNvSpPr>
          <p:nvPr/>
        </p:nvSpPr>
        <p:spPr bwMode="auto">
          <a:xfrm>
            <a:off x="396876" y="625509"/>
            <a:ext cx="3175" cy="4763"/>
          </a:xfrm>
          <a:custGeom>
            <a:avLst/>
            <a:gdLst>
              <a:gd name="T0" fmla="*/ 5 w 5"/>
              <a:gd name="T1" fmla="*/ 1 h 5"/>
              <a:gd name="T2" fmla="*/ 5 w 5"/>
              <a:gd name="T3" fmla="*/ 1 h 5"/>
              <a:gd name="T4" fmla="*/ 2 w 5"/>
              <a:gd name="T5" fmla="*/ 5 h 5"/>
              <a:gd name="T6" fmla="*/ 0 w 5"/>
              <a:gd name="T7" fmla="*/ 2 h 5"/>
              <a:gd name="T8" fmla="*/ 5 w 5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1"/>
                </a:moveTo>
                <a:lnTo>
                  <a:pt x="5" y="1"/>
                </a:lnTo>
                <a:cubicBezTo>
                  <a:pt x="4" y="3"/>
                  <a:pt x="3" y="4"/>
                  <a:pt x="2" y="5"/>
                </a:cubicBezTo>
                <a:cubicBezTo>
                  <a:pt x="2" y="5"/>
                  <a:pt x="1" y="3"/>
                  <a:pt x="0" y="2"/>
                </a:cubicBezTo>
                <a:cubicBezTo>
                  <a:pt x="2" y="0"/>
                  <a:pt x="3" y="0"/>
                  <a:pt x="5" y="1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7" name="Freeform 1887"/>
          <p:cNvSpPr>
            <a:spLocks/>
          </p:cNvSpPr>
          <p:nvPr/>
        </p:nvSpPr>
        <p:spPr bwMode="auto">
          <a:xfrm>
            <a:off x="384193" y="623922"/>
            <a:ext cx="11113" cy="22225"/>
          </a:xfrm>
          <a:custGeom>
            <a:avLst/>
            <a:gdLst>
              <a:gd name="T0" fmla="*/ 10 w 16"/>
              <a:gd name="T1" fmla="*/ 0 h 31"/>
              <a:gd name="T2" fmla="*/ 10 w 16"/>
              <a:gd name="T3" fmla="*/ 0 h 31"/>
              <a:gd name="T4" fmla="*/ 16 w 16"/>
              <a:gd name="T5" fmla="*/ 11 h 31"/>
              <a:gd name="T6" fmla="*/ 12 w 16"/>
              <a:gd name="T7" fmla="*/ 15 h 31"/>
              <a:gd name="T8" fmla="*/ 15 w 16"/>
              <a:gd name="T9" fmla="*/ 28 h 31"/>
              <a:gd name="T10" fmla="*/ 9 w 16"/>
              <a:gd name="T11" fmla="*/ 30 h 31"/>
              <a:gd name="T12" fmla="*/ 0 w 16"/>
              <a:gd name="T13" fmla="*/ 5 h 31"/>
              <a:gd name="T14" fmla="*/ 10 w 16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1">
                <a:moveTo>
                  <a:pt x="10" y="0"/>
                </a:moveTo>
                <a:lnTo>
                  <a:pt x="10" y="0"/>
                </a:lnTo>
                <a:cubicBezTo>
                  <a:pt x="13" y="4"/>
                  <a:pt x="14" y="8"/>
                  <a:pt x="16" y="11"/>
                </a:cubicBezTo>
                <a:cubicBezTo>
                  <a:pt x="16" y="11"/>
                  <a:pt x="13" y="14"/>
                  <a:pt x="12" y="15"/>
                </a:cubicBezTo>
                <a:cubicBezTo>
                  <a:pt x="10" y="20"/>
                  <a:pt x="12" y="25"/>
                  <a:pt x="15" y="28"/>
                </a:cubicBezTo>
                <a:cubicBezTo>
                  <a:pt x="15" y="28"/>
                  <a:pt x="11" y="31"/>
                  <a:pt x="9" y="30"/>
                </a:cubicBezTo>
                <a:cubicBezTo>
                  <a:pt x="6" y="29"/>
                  <a:pt x="0" y="9"/>
                  <a:pt x="0" y="5"/>
                </a:cubicBezTo>
                <a:cubicBezTo>
                  <a:pt x="4" y="4"/>
                  <a:pt x="7" y="3"/>
                  <a:pt x="1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8" name="Freeform 1888"/>
          <p:cNvSpPr>
            <a:spLocks/>
          </p:cNvSpPr>
          <p:nvPr/>
        </p:nvSpPr>
        <p:spPr bwMode="auto">
          <a:xfrm>
            <a:off x="393718" y="619125"/>
            <a:ext cx="85725" cy="38100"/>
          </a:xfrm>
          <a:custGeom>
            <a:avLst/>
            <a:gdLst>
              <a:gd name="T0" fmla="*/ 110 w 119"/>
              <a:gd name="T1" fmla="*/ 6 h 52"/>
              <a:gd name="T2" fmla="*/ 110 w 119"/>
              <a:gd name="T3" fmla="*/ 6 h 52"/>
              <a:gd name="T4" fmla="*/ 112 w 119"/>
              <a:gd name="T5" fmla="*/ 13 h 52"/>
              <a:gd name="T6" fmla="*/ 117 w 119"/>
              <a:gd name="T7" fmla="*/ 20 h 52"/>
              <a:gd name="T8" fmla="*/ 113 w 119"/>
              <a:gd name="T9" fmla="*/ 26 h 52"/>
              <a:gd name="T10" fmla="*/ 89 w 119"/>
              <a:gd name="T11" fmla="*/ 25 h 52"/>
              <a:gd name="T12" fmla="*/ 83 w 119"/>
              <a:gd name="T13" fmla="*/ 25 h 52"/>
              <a:gd name="T14" fmla="*/ 81 w 119"/>
              <a:gd name="T15" fmla="*/ 21 h 52"/>
              <a:gd name="T16" fmla="*/ 77 w 119"/>
              <a:gd name="T17" fmla="*/ 27 h 52"/>
              <a:gd name="T18" fmla="*/ 75 w 119"/>
              <a:gd name="T19" fmla="*/ 22 h 52"/>
              <a:gd name="T20" fmla="*/ 71 w 119"/>
              <a:gd name="T21" fmla="*/ 28 h 52"/>
              <a:gd name="T22" fmla="*/ 70 w 119"/>
              <a:gd name="T23" fmla="*/ 23 h 52"/>
              <a:gd name="T24" fmla="*/ 66 w 119"/>
              <a:gd name="T25" fmla="*/ 30 h 52"/>
              <a:gd name="T26" fmla="*/ 64 w 119"/>
              <a:gd name="T27" fmla="*/ 25 h 52"/>
              <a:gd name="T28" fmla="*/ 60 w 119"/>
              <a:gd name="T29" fmla="*/ 32 h 52"/>
              <a:gd name="T30" fmla="*/ 58 w 119"/>
              <a:gd name="T31" fmla="*/ 27 h 52"/>
              <a:gd name="T32" fmla="*/ 55 w 119"/>
              <a:gd name="T33" fmla="*/ 34 h 52"/>
              <a:gd name="T34" fmla="*/ 53 w 119"/>
              <a:gd name="T35" fmla="*/ 30 h 52"/>
              <a:gd name="T36" fmla="*/ 49 w 119"/>
              <a:gd name="T37" fmla="*/ 37 h 52"/>
              <a:gd name="T38" fmla="*/ 48 w 119"/>
              <a:gd name="T39" fmla="*/ 32 h 52"/>
              <a:gd name="T40" fmla="*/ 43 w 119"/>
              <a:gd name="T41" fmla="*/ 42 h 52"/>
              <a:gd name="T42" fmla="*/ 26 w 119"/>
              <a:gd name="T43" fmla="*/ 52 h 52"/>
              <a:gd name="T44" fmla="*/ 21 w 119"/>
              <a:gd name="T45" fmla="*/ 39 h 52"/>
              <a:gd name="T46" fmla="*/ 31 w 119"/>
              <a:gd name="T47" fmla="*/ 39 h 52"/>
              <a:gd name="T48" fmla="*/ 39 w 119"/>
              <a:gd name="T49" fmla="*/ 35 h 52"/>
              <a:gd name="T50" fmla="*/ 31 w 119"/>
              <a:gd name="T51" fmla="*/ 37 h 52"/>
              <a:gd name="T52" fmla="*/ 15 w 119"/>
              <a:gd name="T53" fmla="*/ 29 h 52"/>
              <a:gd name="T54" fmla="*/ 16 w 119"/>
              <a:gd name="T55" fmla="*/ 28 h 52"/>
              <a:gd name="T56" fmla="*/ 27 w 119"/>
              <a:gd name="T57" fmla="*/ 31 h 52"/>
              <a:gd name="T58" fmla="*/ 16 w 119"/>
              <a:gd name="T59" fmla="*/ 23 h 52"/>
              <a:gd name="T60" fmla="*/ 15 w 119"/>
              <a:gd name="T61" fmla="*/ 17 h 52"/>
              <a:gd name="T62" fmla="*/ 15 w 119"/>
              <a:gd name="T63" fmla="*/ 22 h 52"/>
              <a:gd name="T64" fmla="*/ 10 w 119"/>
              <a:gd name="T65" fmla="*/ 18 h 52"/>
              <a:gd name="T66" fmla="*/ 10 w 119"/>
              <a:gd name="T67" fmla="*/ 20 h 52"/>
              <a:gd name="T68" fmla="*/ 7 w 119"/>
              <a:gd name="T69" fmla="*/ 20 h 52"/>
              <a:gd name="T70" fmla="*/ 11 w 119"/>
              <a:gd name="T71" fmla="*/ 23 h 52"/>
              <a:gd name="T72" fmla="*/ 2 w 119"/>
              <a:gd name="T73" fmla="*/ 29 h 52"/>
              <a:gd name="T74" fmla="*/ 2 w 119"/>
              <a:gd name="T75" fmla="*/ 20 h 52"/>
              <a:gd name="T76" fmla="*/ 11 w 119"/>
              <a:gd name="T77" fmla="*/ 11 h 52"/>
              <a:gd name="T78" fmla="*/ 19 w 119"/>
              <a:gd name="T79" fmla="*/ 13 h 52"/>
              <a:gd name="T80" fmla="*/ 36 w 119"/>
              <a:gd name="T81" fmla="*/ 27 h 52"/>
              <a:gd name="T82" fmla="*/ 63 w 119"/>
              <a:gd name="T83" fmla="*/ 21 h 52"/>
              <a:gd name="T84" fmla="*/ 69 w 119"/>
              <a:gd name="T85" fmla="*/ 22 h 52"/>
              <a:gd name="T86" fmla="*/ 69 w 119"/>
              <a:gd name="T87" fmla="*/ 19 h 52"/>
              <a:gd name="T88" fmla="*/ 73 w 119"/>
              <a:gd name="T89" fmla="*/ 19 h 52"/>
              <a:gd name="T90" fmla="*/ 74 w 119"/>
              <a:gd name="T91" fmla="*/ 17 h 52"/>
              <a:gd name="T92" fmla="*/ 78 w 119"/>
              <a:gd name="T93" fmla="*/ 17 h 52"/>
              <a:gd name="T94" fmla="*/ 79 w 119"/>
              <a:gd name="T95" fmla="*/ 14 h 52"/>
              <a:gd name="T96" fmla="*/ 82 w 119"/>
              <a:gd name="T97" fmla="*/ 12 h 52"/>
              <a:gd name="T98" fmla="*/ 95 w 119"/>
              <a:gd name="T99" fmla="*/ 0 h 52"/>
              <a:gd name="T100" fmla="*/ 100 w 119"/>
              <a:gd name="T101" fmla="*/ 11 h 52"/>
              <a:gd name="T102" fmla="*/ 105 w 119"/>
              <a:gd name="T103" fmla="*/ 3 h 52"/>
              <a:gd name="T104" fmla="*/ 110 w 119"/>
              <a:gd name="T10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9" h="52">
                <a:moveTo>
                  <a:pt x="110" y="6"/>
                </a:moveTo>
                <a:lnTo>
                  <a:pt x="110" y="6"/>
                </a:lnTo>
                <a:cubicBezTo>
                  <a:pt x="111" y="8"/>
                  <a:pt x="112" y="11"/>
                  <a:pt x="112" y="13"/>
                </a:cubicBezTo>
                <a:cubicBezTo>
                  <a:pt x="113" y="15"/>
                  <a:pt x="116" y="19"/>
                  <a:pt x="117" y="20"/>
                </a:cubicBezTo>
                <a:cubicBezTo>
                  <a:pt x="119" y="23"/>
                  <a:pt x="117" y="26"/>
                  <a:pt x="113" y="26"/>
                </a:cubicBezTo>
                <a:cubicBezTo>
                  <a:pt x="101" y="26"/>
                  <a:pt x="97" y="25"/>
                  <a:pt x="89" y="25"/>
                </a:cubicBezTo>
                <a:cubicBezTo>
                  <a:pt x="87" y="26"/>
                  <a:pt x="83" y="25"/>
                  <a:pt x="83" y="25"/>
                </a:cubicBezTo>
                <a:cubicBezTo>
                  <a:pt x="83" y="24"/>
                  <a:pt x="83" y="22"/>
                  <a:pt x="81" y="21"/>
                </a:cubicBezTo>
                <a:cubicBezTo>
                  <a:pt x="82" y="24"/>
                  <a:pt x="80" y="27"/>
                  <a:pt x="77" y="27"/>
                </a:cubicBezTo>
                <a:cubicBezTo>
                  <a:pt x="77" y="27"/>
                  <a:pt x="78" y="24"/>
                  <a:pt x="75" y="22"/>
                </a:cubicBezTo>
                <a:cubicBezTo>
                  <a:pt x="76" y="25"/>
                  <a:pt x="74" y="28"/>
                  <a:pt x="71" y="28"/>
                </a:cubicBezTo>
                <a:cubicBezTo>
                  <a:pt x="72" y="26"/>
                  <a:pt x="71" y="24"/>
                  <a:pt x="70" y="23"/>
                </a:cubicBezTo>
                <a:cubicBezTo>
                  <a:pt x="70" y="27"/>
                  <a:pt x="69" y="29"/>
                  <a:pt x="66" y="30"/>
                </a:cubicBezTo>
                <a:cubicBezTo>
                  <a:pt x="66" y="28"/>
                  <a:pt x="65" y="26"/>
                  <a:pt x="64" y="25"/>
                </a:cubicBezTo>
                <a:cubicBezTo>
                  <a:pt x="65" y="28"/>
                  <a:pt x="63" y="32"/>
                  <a:pt x="60" y="32"/>
                </a:cubicBezTo>
                <a:cubicBezTo>
                  <a:pt x="60" y="31"/>
                  <a:pt x="60" y="29"/>
                  <a:pt x="58" y="27"/>
                </a:cubicBezTo>
                <a:cubicBezTo>
                  <a:pt x="59" y="33"/>
                  <a:pt x="57" y="34"/>
                  <a:pt x="55" y="34"/>
                </a:cubicBezTo>
                <a:cubicBezTo>
                  <a:pt x="55" y="32"/>
                  <a:pt x="54" y="31"/>
                  <a:pt x="53" y="30"/>
                </a:cubicBezTo>
                <a:cubicBezTo>
                  <a:pt x="54" y="33"/>
                  <a:pt x="53" y="37"/>
                  <a:pt x="49" y="37"/>
                </a:cubicBezTo>
                <a:cubicBezTo>
                  <a:pt x="49" y="37"/>
                  <a:pt x="50" y="34"/>
                  <a:pt x="48" y="32"/>
                </a:cubicBezTo>
                <a:cubicBezTo>
                  <a:pt x="48" y="36"/>
                  <a:pt x="46" y="39"/>
                  <a:pt x="43" y="42"/>
                </a:cubicBezTo>
                <a:cubicBezTo>
                  <a:pt x="37" y="46"/>
                  <a:pt x="32" y="49"/>
                  <a:pt x="26" y="52"/>
                </a:cubicBezTo>
                <a:cubicBezTo>
                  <a:pt x="24" y="48"/>
                  <a:pt x="23" y="43"/>
                  <a:pt x="21" y="39"/>
                </a:cubicBezTo>
                <a:cubicBezTo>
                  <a:pt x="25" y="39"/>
                  <a:pt x="28" y="40"/>
                  <a:pt x="31" y="39"/>
                </a:cubicBezTo>
                <a:cubicBezTo>
                  <a:pt x="34" y="39"/>
                  <a:pt x="39" y="37"/>
                  <a:pt x="39" y="35"/>
                </a:cubicBezTo>
                <a:cubicBezTo>
                  <a:pt x="36" y="37"/>
                  <a:pt x="32" y="37"/>
                  <a:pt x="31" y="37"/>
                </a:cubicBezTo>
                <a:cubicBezTo>
                  <a:pt x="23" y="37"/>
                  <a:pt x="18" y="35"/>
                  <a:pt x="15" y="29"/>
                </a:cubicBezTo>
                <a:cubicBezTo>
                  <a:pt x="15" y="29"/>
                  <a:pt x="15" y="28"/>
                  <a:pt x="16" y="28"/>
                </a:cubicBezTo>
                <a:cubicBezTo>
                  <a:pt x="18" y="31"/>
                  <a:pt x="23" y="33"/>
                  <a:pt x="27" y="31"/>
                </a:cubicBezTo>
                <a:cubicBezTo>
                  <a:pt x="23" y="31"/>
                  <a:pt x="16" y="28"/>
                  <a:pt x="16" y="23"/>
                </a:cubicBezTo>
                <a:cubicBezTo>
                  <a:pt x="17" y="21"/>
                  <a:pt x="18" y="18"/>
                  <a:pt x="15" y="17"/>
                </a:cubicBezTo>
                <a:cubicBezTo>
                  <a:pt x="16" y="19"/>
                  <a:pt x="16" y="19"/>
                  <a:pt x="15" y="22"/>
                </a:cubicBezTo>
                <a:cubicBezTo>
                  <a:pt x="13" y="20"/>
                  <a:pt x="12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20"/>
                  <a:pt x="8" y="20"/>
                  <a:pt x="7" y="20"/>
                </a:cubicBezTo>
                <a:cubicBezTo>
                  <a:pt x="7" y="21"/>
                  <a:pt x="11" y="21"/>
                  <a:pt x="11" y="23"/>
                </a:cubicBezTo>
                <a:cubicBezTo>
                  <a:pt x="14" y="30"/>
                  <a:pt x="6" y="33"/>
                  <a:pt x="2" y="29"/>
                </a:cubicBezTo>
                <a:cubicBezTo>
                  <a:pt x="0" y="26"/>
                  <a:pt x="0" y="22"/>
                  <a:pt x="2" y="20"/>
                </a:cubicBezTo>
                <a:cubicBezTo>
                  <a:pt x="7" y="16"/>
                  <a:pt x="8" y="14"/>
                  <a:pt x="11" y="11"/>
                </a:cubicBezTo>
                <a:cubicBezTo>
                  <a:pt x="14" y="7"/>
                  <a:pt x="18" y="10"/>
                  <a:pt x="19" y="13"/>
                </a:cubicBezTo>
                <a:cubicBezTo>
                  <a:pt x="23" y="22"/>
                  <a:pt x="29" y="26"/>
                  <a:pt x="36" y="27"/>
                </a:cubicBezTo>
                <a:cubicBezTo>
                  <a:pt x="44" y="29"/>
                  <a:pt x="53" y="25"/>
                  <a:pt x="63" y="21"/>
                </a:cubicBezTo>
                <a:cubicBezTo>
                  <a:pt x="67" y="20"/>
                  <a:pt x="68" y="19"/>
                  <a:pt x="69" y="22"/>
                </a:cubicBezTo>
                <a:cubicBezTo>
                  <a:pt x="70" y="20"/>
                  <a:pt x="69" y="19"/>
                  <a:pt x="69" y="19"/>
                </a:cubicBezTo>
                <a:cubicBezTo>
                  <a:pt x="70" y="17"/>
                  <a:pt x="73" y="17"/>
                  <a:pt x="73" y="19"/>
                </a:cubicBezTo>
                <a:cubicBezTo>
                  <a:pt x="74" y="18"/>
                  <a:pt x="74" y="17"/>
                  <a:pt x="74" y="17"/>
                </a:cubicBezTo>
                <a:cubicBezTo>
                  <a:pt x="76" y="14"/>
                  <a:pt x="78" y="16"/>
                  <a:pt x="78" y="17"/>
                </a:cubicBezTo>
                <a:cubicBezTo>
                  <a:pt x="80" y="16"/>
                  <a:pt x="79" y="14"/>
                  <a:pt x="79" y="14"/>
                </a:cubicBezTo>
                <a:cubicBezTo>
                  <a:pt x="80" y="13"/>
                  <a:pt x="81" y="13"/>
                  <a:pt x="82" y="12"/>
                </a:cubicBezTo>
                <a:cubicBezTo>
                  <a:pt x="88" y="12"/>
                  <a:pt x="93" y="8"/>
                  <a:pt x="95" y="0"/>
                </a:cubicBezTo>
                <a:cubicBezTo>
                  <a:pt x="98" y="4"/>
                  <a:pt x="99" y="5"/>
                  <a:pt x="100" y="11"/>
                </a:cubicBezTo>
                <a:cubicBezTo>
                  <a:pt x="103" y="9"/>
                  <a:pt x="104" y="7"/>
                  <a:pt x="105" y="3"/>
                </a:cubicBezTo>
                <a:cubicBezTo>
                  <a:pt x="106" y="4"/>
                  <a:pt x="108" y="5"/>
                  <a:pt x="11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89" name="Freeform 1889"/>
          <p:cNvSpPr>
            <a:spLocks/>
          </p:cNvSpPr>
          <p:nvPr/>
        </p:nvSpPr>
        <p:spPr bwMode="auto">
          <a:xfrm>
            <a:off x="379413" y="615950"/>
            <a:ext cx="12700" cy="7938"/>
          </a:xfrm>
          <a:custGeom>
            <a:avLst/>
            <a:gdLst>
              <a:gd name="T0" fmla="*/ 0 w 17"/>
              <a:gd name="T1" fmla="*/ 6 h 11"/>
              <a:gd name="T2" fmla="*/ 0 w 17"/>
              <a:gd name="T3" fmla="*/ 6 h 11"/>
              <a:gd name="T4" fmla="*/ 9 w 17"/>
              <a:gd name="T5" fmla="*/ 6 h 11"/>
              <a:gd name="T6" fmla="*/ 15 w 17"/>
              <a:gd name="T7" fmla="*/ 0 h 11"/>
              <a:gd name="T8" fmla="*/ 10 w 17"/>
              <a:gd name="T9" fmla="*/ 9 h 11"/>
              <a:gd name="T10" fmla="*/ 0 w 17"/>
              <a:gd name="T1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6"/>
                </a:moveTo>
                <a:lnTo>
                  <a:pt x="0" y="6"/>
                </a:lnTo>
                <a:cubicBezTo>
                  <a:pt x="1" y="7"/>
                  <a:pt x="6" y="8"/>
                  <a:pt x="9" y="6"/>
                </a:cubicBezTo>
                <a:cubicBezTo>
                  <a:pt x="13" y="5"/>
                  <a:pt x="15" y="2"/>
                  <a:pt x="15" y="0"/>
                </a:cubicBezTo>
                <a:cubicBezTo>
                  <a:pt x="17" y="3"/>
                  <a:pt x="14" y="7"/>
                  <a:pt x="10" y="9"/>
                </a:cubicBezTo>
                <a:cubicBezTo>
                  <a:pt x="7" y="11"/>
                  <a:pt x="1" y="11"/>
                  <a:pt x="0" y="6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0" name="Freeform 1890"/>
          <p:cNvSpPr>
            <a:spLocks/>
          </p:cNvSpPr>
          <p:nvPr/>
        </p:nvSpPr>
        <p:spPr bwMode="auto">
          <a:xfrm>
            <a:off x="377843" y="604872"/>
            <a:ext cx="11113" cy="15875"/>
          </a:xfrm>
          <a:custGeom>
            <a:avLst/>
            <a:gdLst>
              <a:gd name="T0" fmla="*/ 8 w 17"/>
              <a:gd name="T1" fmla="*/ 0 h 21"/>
              <a:gd name="T2" fmla="*/ 8 w 17"/>
              <a:gd name="T3" fmla="*/ 0 h 21"/>
              <a:gd name="T4" fmla="*/ 14 w 17"/>
              <a:gd name="T5" fmla="*/ 8 h 21"/>
              <a:gd name="T6" fmla="*/ 12 w 17"/>
              <a:gd name="T7" fmla="*/ 19 h 21"/>
              <a:gd name="T8" fmla="*/ 1 w 17"/>
              <a:gd name="T9" fmla="*/ 14 h 21"/>
              <a:gd name="T10" fmla="*/ 0 w 17"/>
              <a:gd name="T11" fmla="*/ 3 h 21"/>
              <a:gd name="T12" fmla="*/ 6 w 17"/>
              <a:gd name="T13" fmla="*/ 7 h 21"/>
              <a:gd name="T14" fmla="*/ 8 w 17"/>
              <a:gd name="T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21">
                <a:moveTo>
                  <a:pt x="8" y="0"/>
                </a:moveTo>
                <a:lnTo>
                  <a:pt x="8" y="0"/>
                </a:lnTo>
                <a:cubicBezTo>
                  <a:pt x="9" y="4"/>
                  <a:pt x="12" y="5"/>
                  <a:pt x="14" y="8"/>
                </a:cubicBezTo>
                <a:cubicBezTo>
                  <a:pt x="17" y="12"/>
                  <a:pt x="16" y="17"/>
                  <a:pt x="12" y="19"/>
                </a:cubicBezTo>
                <a:cubicBezTo>
                  <a:pt x="8" y="21"/>
                  <a:pt x="3" y="19"/>
                  <a:pt x="1" y="14"/>
                </a:cubicBezTo>
                <a:cubicBezTo>
                  <a:pt x="0" y="11"/>
                  <a:pt x="3" y="8"/>
                  <a:pt x="0" y="3"/>
                </a:cubicBezTo>
                <a:cubicBezTo>
                  <a:pt x="2" y="6"/>
                  <a:pt x="5" y="7"/>
                  <a:pt x="6" y="7"/>
                </a:cubicBezTo>
                <a:cubicBezTo>
                  <a:pt x="7" y="6"/>
                  <a:pt x="8" y="2"/>
                  <a:pt x="8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1" name="Freeform 1891"/>
          <p:cNvSpPr>
            <a:spLocks/>
          </p:cNvSpPr>
          <p:nvPr/>
        </p:nvSpPr>
        <p:spPr bwMode="auto">
          <a:xfrm>
            <a:off x="377829" y="604872"/>
            <a:ext cx="3175" cy="3175"/>
          </a:xfrm>
          <a:custGeom>
            <a:avLst/>
            <a:gdLst>
              <a:gd name="T0" fmla="*/ 4 w 4"/>
              <a:gd name="T1" fmla="*/ 0 h 3"/>
              <a:gd name="T2" fmla="*/ 4 w 4"/>
              <a:gd name="T3" fmla="*/ 0 h 3"/>
              <a:gd name="T4" fmla="*/ 4 w 4"/>
              <a:gd name="T5" fmla="*/ 3 h 3"/>
              <a:gd name="T6" fmla="*/ 0 w 4"/>
              <a:gd name="T7" fmla="*/ 1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4" y="0"/>
                </a:lnTo>
                <a:cubicBezTo>
                  <a:pt x="4" y="1"/>
                  <a:pt x="4" y="2"/>
                  <a:pt x="4" y="3"/>
                </a:cubicBezTo>
                <a:cubicBezTo>
                  <a:pt x="2" y="3"/>
                  <a:pt x="1" y="2"/>
                  <a:pt x="0" y="1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2" name="Freeform 1892"/>
          <p:cNvSpPr>
            <a:spLocks/>
          </p:cNvSpPr>
          <p:nvPr/>
        </p:nvSpPr>
        <p:spPr bwMode="auto">
          <a:xfrm>
            <a:off x="347663" y="535022"/>
            <a:ext cx="31750" cy="66675"/>
          </a:xfrm>
          <a:custGeom>
            <a:avLst/>
            <a:gdLst>
              <a:gd name="T0" fmla="*/ 0 w 46"/>
              <a:gd name="T1" fmla="*/ 1 h 93"/>
              <a:gd name="T2" fmla="*/ 0 w 46"/>
              <a:gd name="T3" fmla="*/ 1 h 93"/>
              <a:gd name="T4" fmla="*/ 3 w 46"/>
              <a:gd name="T5" fmla="*/ 0 h 93"/>
              <a:gd name="T6" fmla="*/ 45 w 46"/>
              <a:gd name="T7" fmla="*/ 87 h 93"/>
              <a:gd name="T8" fmla="*/ 43 w 46"/>
              <a:gd name="T9" fmla="*/ 92 h 93"/>
              <a:gd name="T10" fmla="*/ 37 w 46"/>
              <a:gd name="T11" fmla="*/ 90 h 93"/>
              <a:gd name="T12" fmla="*/ 0 w 46"/>
              <a:gd name="T13" fmla="*/ 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93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45" y="87"/>
                </a:lnTo>
                <a:cubicBezTo>
                  <a:pt x="46" y="89"/>
                  <a:pt x="45" y="91"/>
                  <a:pt x="43" y="92"/>
                </a:cubicBezTo>
                <a:cubicBezTo>
                  <a:pt x="41" y="93"/>
                  <a:pt x="38" y="92"/>
                  <a:pt x="37" y="90"/>
                </a:cubicBezTo>
                <a:lnTo>
                  <a:pt x="0" y="1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3" name="Freeform 1893"/>
          <p:cNvSpPr>
            <a:spLocks/>
          </p:cNvSpPr>
          <p:nvPr/>
        </p:nvSpPr>
        <p:spPr bwMode="auto">
          <a:xfrm>
            <a:off x="411163" y="679450"/>
            <a:ext cx="4763" cy="1588"/>
          </a:xfrm>
          <a:custGeom>
            <a:avLst/>
            <a:gdLst>
              <a:gd name="T0" fmla="*/ 5 w 5"/>
              <a:gd name="T1" fmla="*/ 0 h 3"/>
              <a:gd name="T2" fmla="*/ 5 w 5"/>
              <a:gd name="T3" fmla="*/ 0 h 3"/>
              <a:gd name="T4" fmla="*/ 4 w 5"/>
              <a:gd name="T5" fmla="*/ 3 h 3"/>
              <a:gd name="T6" fmla="*/ 0 w 5"/>
              <a:gd name="T7" fmla="*/ 2 h 3"/>
              <a:gd name="T8" fmla="*/ 5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0"/>
                </a:lnTo>
                <a:cubicBezTo>
                  <a:pt x="5" y="1"/>
                  <a:pt x="4" y="2"/>
                  <a:pt x="4" y="3"/>
                </a:cubicBezTo>
                <a:cubicBezTo>
                  <a:pt x="3" y="3"/>
                  <a:pt x="1" y="3"/>
                  <a:pt x="0" y="2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4" name="Freeform 1894"/>
          <p:cNvSpPr>
            <a:spLocks/>
          </p:cNvSpPr>
          <p:nvPr/>
        </p:nvSpPr>
        <p:spPr bwMode="auto">
          <a:xfrm>
            <a:off x="373080" y="598488"/>
            <a:ext cx="9525" cy="6350"/>
          </a:xfrm>
          <a:custGeom>
            <a:avLst/>
            <a:gdLst>
              <a:gd name="T0" fmla="*/ 0 w 13"/>
              <a:gd name="T1" fmla="*/ 5 h 9"/>
              <a:gd name="T2" fmla="*/ 0 w 13"/>
              <a:gd name="T3" fmla="*/ 5 h 9"/>
              <a:gd name="T4" fmla="*/ 7 w 13"/>
              <a:gd name="T5" fmla="*/ 6 h 9"/>
              <a:gd name="T6" fmla="*/ 11 w 13"/>
              <a:gd name="T7" fmla="*/ 0 h 9"/>
              <a:gd name="T8" fmla="*/ 8 w 13"/>
              <a:gd name="T9" fmla="*/ 8 h 9"/>
              <a:gd name="T10" fmla="*/ 0 w 13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">
                <a:moveTo>
                  <a:pt x="0" y="5"/>
                </a:moveTo>
                <a:lnTo>
                  <a:pt x="0" y="5"/>
                </a:lnTo>
                <a:cubicBezTo>
                  <a:pt x="1" y="7"/>
                  <a:pt x="4" y="7"/>
                  <a:pt x="7" y="6"/>
                </a:cubicBezTo>
                <a:cubicBezTo>
                  <a:pt x="10" y="4"/>
                  <a:pt x="11" y="2"/>
                  <a:pt x="11" y="0"/>
                </a:cubicBezTo>
                <a:cubicBezTo>
                  <a:pt x="13" y="3"/>
                  <a:pt x="11" y="7"/>
                  <a:pt x="8" y="8"/>
                </a:cubicBezTo>
                <a:cubicBezTo>
                  <a:pt x="5" y="9"/>
                  <a:pt x="0" y="9"/>
                  <a:pt x="0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5" name="Freeform 1895"/>
          <p:cNvSpPr>
            <a:spLocks/>
          </p:cNvSpPr>
          <p:nvPr/>
        </p:nvSpPr>
        <p:spPr bwMode="auto">
          <a:xfrm>
            <a:off x="406401" y="657259"/>
            <a:ext cx="3175" cy="3175"/>
          </a:xfrm>
          <a:custGeom>
            <a:avLst/>
            <a:gdLst>
              <a:gd name="T0" fmla="*/ 2 w 3"/>
              <a:gd name="T1" fmla="*/ 0 h 4"/>
              <a:gd name="T2" fmla="*/ 2 w 3"/>
              <a:gd name="T3" fmla="*/ 0 h 4"/>
              <a:gd name="T4" fmla="*/ 2 w 3"/>
              <a:gd name="T5" fmla="*/ 4 h 4"/>
              <a:gd name="T6" fmla="*/ 0 w 3"/>
              <a:gd name="T7" fmla="*/ 3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2" y="0"/>
                </a:lnTo>
                <a:cubicBezTo>
                  <a:pt x="2" y="1"/>
                  <a:pt x="3" y="3"/>
                  <a:pt x="2" y="4"/>
                </a:cubicBezTo>
                <a:cubicBezTo>
                  <a:pt x="2" y="4"/>
                  <a:pt x="1" y="3"/>
                  <a:pt x="0" y="3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6" name="Freeform 1896"/>
          <p:cNvSpPr>
            <a:spLocks/>
          </p:cNvSpPr>
          <p:nvPr/>
        </p:nvSpPr>
        <p:spPr bwMode="auto">
          <a:xfrm>
            <a:off x="392113" y="660400"/>
            <a:ext cx="3175" cy="1588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4 w 5"/>
              <a:gd name="T5" fmla="*/ 2 h 4"/>
              <a:gd name="T6" fmla="*/ 5 w 5"/>
              <a:gd name="T7" fmla="*/ 4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cubicBezTo>
                  <a:pt x="2" y="0"/>
                  <a:pt x="4" y="2"/>
                  <a:pt x="4" y="2"/>
                </a:cubicBezTo>
                <a:cubicBezTo>
                  <a:pt x="4" y="3"/>
                  <a:pt x="5" y="4"/>
                  <a:pt x="5" y="4"/>
                </a:cubicBezTo>
                <a:cubicBezTo>
                  <a:pt x="4" y="4"/>
                  <a:pt x="0" y="2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7" name="Freeform 1897"/>
          <p:cNvSpPr>
            <a:spLocks/>
          </p:cNvSpPr>
          <p:nvPr/>
        </p:nvSpPr>
        <p:spPr bwMode="auto">
          <a:xfrm>
            <a:off x="403226" y="666784"/>
            <a:ext cx="12700" cy="9525"/>
          </a:xfrm>
          <a:custGeom>
            <a:avLst/>
            <a:gdLst>
              <a:gd name="T0" fmla="*/ 0 w 19"/>
              <a:gd name="T1" fmla="*/ 7 h 12"/>
              <a:gd name="T2" fmla="*/ 0 w 19"/>
              <a:gd name="T3" fmla="*/ 7 h 12"/>
              <a:gd name="T4" fmla="*/ 10 w 19"/>
              <a:gd name="T5" fmla="*/ 7 h 12"/>
              <a:gd name="T6" fmla="*/ 16 w 19"/>
              <a:gd name="T7" fmla="*/ 0 h 12"/>
              <a:gd name="T8" fmla="*/ 12 w 19"/>
              <a:gd name="T9" fmla="*/ 10 h 12"/>
              <a:gd name="T10" fmla="*/ 0 w 1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2">
                <a:moveTo>
                  <a:pt x="0" y="7"/>
                </a:moveTo>
                <a:lnTo>
                  <a:pt x="0" y="7"/>
                </a:lnTo>
                <a:cubicBezTo>
                  <a:pt x="1" y="8"/>
                  <a:pt x="6" y="9"/>
                  <a:pt x="10" y="7"/>
                </a:cubicBezTo>
                <a:cubicBezTo>
                  <a:pt x="15" y="5"/>
                  <a:pt x="16" y="2"/>
                  <a:pt x="16" y="0"/>
                </a:cubicBezTo>
                <a:cubicBezTo>
                  <a:pt x="19" y="4"/>
                  <a:pt x="16" y="8"/>
                  <a:pt x="12" y="10"/>
                </a:cubicBezTo>
                <a:cubicBezTo>
                  <a:pt x="8" y="12"/>
                  <a:pt x="1" y="12"/>
                  <a:pt x="0" y="7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8" name="Freeform 1898"/>
          <p:cNvSpPr>
            <a:spLocks/>
          </p:cNvSpPr>
          <p:nvPr/>
        </p:nvSpPr>
        <p:spPr bwMode="auto">
          <a:xfrm>
            <a:off x="461963" y="633447"/>
            <a:ext cx="12700" cy="4763"/>
          </a:xfrm>
          <a:custGeom>
            <a:avLst/>
            <a:gdLst>
              <a:gd name="T0" fmla="*/ 16 w 18"/>
              <a:gd name="T1" fmla="*/ 0 h 6"/>
              <a:gd name="T2" fmla="*/ 16 w 18"/>
              <a:gd name="T3" fmla="*/ 0 h 6"/>
              <a:gd name="T4" fmla="*/ 17 w 18"/>
              <a:gd name="T5" fmla="*/ 4 h 6"/>
              <a:gd name="T6" fmla="*/ 0 w 18"/>
              <a:gd name="T7" fmla="*/ 4 h 6"/>
              <a:gd name="T8" fmla="*/ 16 w 18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6" y="0"/>
                </a:moveTo>
                <a:lnTo>
                  <a:pt x="16" y="0"/>
                </a:lnTo>
                <a:cubicBezTo>
                  <a:pt x="18" y="1"/>
                  <a:pt x="18" y="3"/>
                  <a:pt x="17" y="4"/>
                </a:cubicBezTo>
                <a:cubicBezTo>
                  <a:pt x="15" y="6"/>
                  <a:pt x="9" y="4"/>
                  <a:pt x="0" y="4"/>
                </a:cubicBezTo>
                <a:cubicBezTo>
                  <a:pt x="6" y="2"/>
                  <a:pt x="16" y="6"/>
                  <a:pt x="16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99" name="Freeform 1899"/>
          <p:cNvSpPr>
            <a:spLocks/>
          </p:cNvSpPr>
          <p:nvPr/>
        </p:nvSpPr>
        <p:spPr bwMode="auto">
          <a:xfrm>
            <a:off x="458788" y="633413"/>
            <a:ext cx="0" cy="1588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" y="2"/>
                  <a:pt x="0" y="2"/>
                </a:cubicBezTo>
                <a:cubicBezTo>
                  <a:pt x="0" y="2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0" name="Freeform 1900"/>
          <p:cNvSpPr>
            <a:spLocks/>
          </p:cNvSpPr>
          <p:nvPr/>
        </p:nvSpPr>
        <p:spPr bwMode="auto">
          <a:xfrm>
            <a:off x="455613" y="633447"/>
            <a:ext cx="1588" cy="317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4 h 4"/>
              <a:gd name="T6" fmla="*/ 0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cubicBezTo>
                  <a:pt x="2" y="1"/>
                  <a:pt x="2" y="3"/>
                  <a:pt x="0" y="4"/>
                </a:cubicBezTo>
                <a:cubicBezTo>
                  <a:pt x="1" y="3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1" name="Freeform 1901"/>
          <p:cNvSpPr>
            <a:spLocks/>
          </p:cNvSpPr>
          <p:nvPr/>
        </p:nvSpPr>
        <p:spPr bwMode="auto">
          <a:xfrm>
            <a:off x="468319" y="630272"/>
            <a:ext cx="4763" cy="4763"/>
          </a:xfrm>
          <a:custGeom>
            <a:avLst/>
            <a:gdLst>
              <a:gd name="T0" fmla="*/ 3 w 7"/>
              <a:gd name="T1" fmla="*/ 0 h 7"/>
              <a:gd name="T2" fmla="*/ 3 w 7"/>
              <a:gd name="T3" fmla="*/ 0 h 7"/>
              <a:gd name="T4" fmla="*/ 0 w 7"/>
              <a:gd name="T5" fmla="*/ 5 h 7"/>
              <a:gd name="T6" fmla="*/ 3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3" y="0"/>
                </a:moveTo>
                <a:lnTo>
                  <a:pt x="3" y="0"/>
                </a:lnTo>
                <a:cubicBezTo>
                  <a:pt x="7" y="4"/>
                  <a:pt x="4" y="7"/>
                  <a:pt x="0" y="5"/>
                </a:cubicBezTo>
                <a:cubicBezTo>
                  <a:pt x="4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2" name="Freeform 1902"/>
          <p:cNvSpPr>
            <a:spLocks/>
          </p:cNvSpPr>
          <p:nvPr/>
        </p:nvSpPr>
        <p:spPr bwMode="auto">
          <a:xfrm>
            <a:off x="384177" y="614397"/>
            <a:ext cx="3175" cy="3175"/>
          </a:xfrm>
          <a:custGeom>
            <a:avLst/>
            <a:gdLst>
              <a:gd name="T0" fmla="*/ 3 w 4"/>
              <a:gd name="T1" fmla="*/ 0 h 6"/>
              <a:gd name="T2" fmla="*/ 3 w 4"/>
              <a:gd name="T3" fmla="*/ 0 h 6"/>
              <a:gd name="T4" fmla="*/ 3 w 4"/>
              <a:gd name="T5" fmla="*/ 4 h 6"/>
              <a:gd name="T6" fmla="*/ 0 w 4"/>
              <a:gd name="T7" fmla="*/ 6 h 6"/>
              <a:gd name="T8" fmla="*/ 3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0"/>
                </a:moveTo>
                <a:lnTo>
                  <a:pt x="3" y="0"/>
                </a:lnTo>
                <a:cubicBezTo>
                  <a:pt x="4" y="1"/>
                  <a:pt x="4" y="3"/>
                  <a:pt x="3" y="4"/>
                </a:cubicBezTo>
                <a:cubicBezTo>
                  <a:pt x="3" y="5"/>
                  <a:pt x="1" y="6"/>
                  <a:pt x="0" y="6"/>
                </a:cubicBezTo>
                <a:cubicBezTo>
                  <a:pt x="1" y="5"/>
                  <a:pt x="3" y="3"/>
                  <a:pt x="3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3" name="Freeform 1903"/>
          <p:cNvSpPr>
            <a:spLocks/>
          </p:cNvSpPr>
          <p:nvPr/>
        </p:nvSpPr>
        <p:spPr bwMode="auto">
          <a:xfrm>
            <a:off x="409581" y="671547"/>
            <a:ext cx="3175" cy="3175"/>
          </a:xfrm>
          <a:custGeom>
            <a:avLst/>
            <a:gdLst>
              <a:gd name="T0" fmla="*/ 5 w 5"/>
              <a:gd name="T1" fmla="*/ 0 h 4"/>
              <a:gd name="T2" fmla="*/ 5 w 5"/>
              <a:gd name="T3" fmla="*/ 0 h 4"/>
              <a:gd name="T4" fmla="*/ 0 w 5"/>
              <a:gd name="T5" fmla="*/ 3 h 4"/>
              <a:gd name="T6" fmla="*/ 5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0"/>
                </a:moveTo>
                <a:lnTo>
                  <a:pt x="5" y="0"/>
                </a:lnTo>
                <a:cubicBezTo>
                  <a:pt x="5" y="2"/>
                  <a:pt x="2" y="4"/>
                  <a:pt x="0" y="3"/>
                </a:cubicBezTo>
                <a:cubicBezTo>
                  <a:pt x="2" y="2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4" name="Freeform 1904"/>
          <p:cNvSpPr>
            <a:spLocks/>
          </p:cNvSpPr>
          <p:nvPr/>
        </p:nvSpPr>
        <p:spPr bwMode="auto">
          <a:xfrm>
            <a:off x="342901" y="528672"/>
            <a:ext cx="7938" cy="4763"/>
          </a:xfrm>
          <a:custGeom>
            <a:avLst/>
            <a:gdLst>
              <a:gd name="T0" fmla="*/ 1 w 9"/>
              <a:gd name="T1" fmla="*/ 5 h 7"/>
              <a:gd name="T2" fmla="*/ 1 w 9"/>
              <a:gd name="T3" fmla="*/ 5 h 7"/>
              <a:gd name="T4" fmla="*/ 1 w 9"/>
              <a:gd name="T5" fmla="*/ 3 h 7"/>
              <a:gd name="T6" fmla="*/ 7 w 9"/>
              <a:gd name="T7" fmla="*/ 0 h 7"/>
              <a:gd name="T8" fmla="*/ 8 w 9"/>
              <a:gd name="T9" fmla="*/ 2 h 7"/>
              <a:gd name="T10" fmla="*/ 6 w 9"/>
              <a:gd name="T11" fmla="*/ 6 h 7"/>
              <a:gd name="T12" fmla="*/ 1 w 9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">
                <a:moveTo>
                  <a:pt x="1" y="5"/>
                </a:moveTo>
                <a:lnTo>
                  <a:pt x="1" y="5"/>
                </a:lnTo>
                <a:cubicBezTo>
                  <a:pt x="0" y="5"/>
                  <a:pt x="0" y="4"/>
                  <a:pt x="1" y="3"/>
                </a:cubicBezTo>
                <a:cubicBezTo>
                  <a:pt x="3" y="3"/>
                  <a:pt x="5" y="2"/>
                  <a:pt x="7" y="0"/>
                </a:cubicBezTo>
                <a:cubicBezTo>
                  <a:pt x="7" y="0"/>
                  <a:pt x="8" y="1"/>
                  <a:pt x="8" y="2"/>
                </a:cubicBezTo>
                <a:cubicBezTo>
                  <a:pt x="9" y="3"/>
                  <a:pt x="8" y="5"/>
                  <a:pt x="6" y="6"/>
                </a:cubicBezTo>
                <a:cubicBezTo>
                  <a:pt x="4" y="7"/>
                  <a:pt x="1" y="7"/>
                  <a:pt x="1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5" name="Freeform 1905"/>
          <p:cNvSpPr>
            <a:spLocks/>
          </p:cNvSpPr>
          <p:nvPr/>
        </p:nvSpPr>
        <p:spPr bwMode="auto">
          <a:xfrm>
            <a:off x="341313" y="492126"/>
            <a:ext cx="7938" cy="22225"/>
          </a:xfrm>
          <a:custGeom>
            <a:avLst/>
            <a:gdLst>
              <a:gd name="T0" fmla="*/ 6 w 12"/>
              <a:gd name="T1" fmla="*/ 0 h 29"/>
              <a:gd name="T2" fmla="*/ 6 w 12"/>
              <a:gd name="T3" fmla="*/ 0 h 29"/>
              <a:gd name="T4" fmla="*/ 8 w 12"/>
              <a:gd name="T5" fmla="*/ 3 h 29"/>
              <a:gd name="T6" fmla="*/ 5 w 12"/>
              <a:gd name="T7" fmla="*/ 9 h 29"/>
              <a:gd name="T8" fmla="*/ 9 w 12"/>
              <a:gd name="T9" fmla="*/ 4 h 29"/>
              <a:gd name="T10" fmla="*/ 10 w 12"/>
              <a:gd name="T11" fmla="*/ 6 h 29"/>
              <a:gd name="T12" fmla="*/ 6 w 12"/>
              <a:gd name="T13" fmla="*/ 12 h 29"/>
              <a:gd name="T14" fmla="*/ 11 w 12"/>
              <a:gd name="T15" fmla="*/ 7 h 29"/>
              <a:gd name="T16" fmla="*/ 12 w 12"/>
              <a:gd name="T17" fmla="*/ 9 h 29"/>
              <a:gd name="T18" fmla="*/ 12 w 12"/>
              <a:gd name="T19" fmla="*/ 10 h 29"/>
              <a:gd name="T20" fmla="*/ 7 w 12"/>
              <a:gd name="T21" fmla="*/ 14 h 29"/>
              <a:gd name="T22" fmla="*/ 12 w 12"/>
              <a:gd name="T23" fmla="*/ 12 h 29"/>
              <a:gd name="T24" fmla="*/ 12 w 12"/>
              <a:gd name="T25" fmla="*/ 15 h 29"/>
              <a:gd name="T26" fmla="*/ 7 w 12"/>
              <a:gd name="T27" fmla="*/ 17 h 29"/>
              <a:gd name="T28" fmla="*/ 12 w 12"/>
              <a:gd name="T29" fmla="*/ 16 h 29"/>
              <a:gd name="T30" fmla="*/ 11 w 12"/>
              <a:gd name="T31" fmla="*/ 18 h 29"/>
              <a:gd name="T32" fmla="*/ 6 w 12"/>
              <a:gd name="T33" fmla="*/ 19 h 29"/>
              <a:gd name="T34" fmla="*/ 10 w 12"/>
              <a:gd name="T35" fmla="*/ 20 h 29"/>
              <a:gd name="T36" fmla="*/ 10 w 12"/>
              <a:gd name="T37" fmla="*/ 21 h 29"/>
              <a:gd name="T38" fmla="*/ 4 w 12"/>
              <a:gd name="T39" fmla="*/ 21 h 29"/>
              <a:gd name="T40" fmla="*/ 9 w 12"/>
              <a:gd name="T41" fmla="*/ 23 h 29"/>
              <a:gd name="T42" fmla="*/ 7 w 12"/>
              <a:gd name="T43" fmla="*/ 24 h 29"/>
              <a:gd name="T44" fmla="*/ 2 w 12"/>
              <a:gd name="T45" fmla="*/ 29 h 29"/>
              <a:gd name="T46" fmla="*/ 0 w 12"/>
              <a:gd name="T47" fmla="*/ 28 h 29"/>
              <a:gd name="T48" fmla="*/ 2 w 12"/>
              <a:gd name="T49" fmla="*/ 24 h 29"/>
              <a:gd name="T50" fmla="*/ 0 w 12"/>
              <a:gd name="T51" fmla="*/ 19 h 29"/>
              <a:gd name="T52" fmla="*/ 0 w 12"/>
              <a:gd name="T53" fmla="*/ 19 h 29"/>
              <a:gd name="T54" fmla="*/ 3 w 12"/>
              <a:gd name="T55" fmla="*/ 19 h 29"/>
              <a:gd name="T56" fmla="*/ 2 w 12"/>
              <a:gd name="T57" fmla="*/ 10 h 29"/>
              <a:gd name="T58" fmla="*/ 6 w 12"/>
              <a:gd name="T5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29">
                <a:moveTo>
                  <a:pt x="6" y="0"/>
                </a:moveTo>
                <a:lnTo>
                  <a:pt x="6" y="0"/>
                </a:lnTo>
                <a:cubicBezTo>
                  <a:pt x="6" y="0"/>
                  <a:pt x="6" y="1"/>
                  <a:pt x="8" y="3"/>
                </a:cubicBezTo>
                <a:lnTo>
                  <a:pt x="5" y="9"/>
                </a:lnTo>
                <a:lnTo>
                  <a:pt x="9" y="4"/>
                </a:lnTo>
                <a:cubicBezTo>
                  <a:pt x="9" y="4"/>
                  <a:pt x="9" y="5"/>
                  <a:pt x="10" y="6"/>
                </a:cubicBezTo>
                <a:lnTo>
                  <a:pt x="6" y="12"/>
                </a:lnTo>
                <a:lnTo>
                  <a:pt x="11" y="7"/>
                </a:lnTo>
                <a:cubicBezTo>
                  <a:pt x="11" y="8"/>
                  <a:pt x="11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lnTo>
                  <a:pt x="7" y="14"/>
                </a:lnTo>
                <a:lnTo>
                  <a:pt x="12" y="12"/>
                </a:lnTo>
                <a:cubicBezTo>
                  <a:pt x="12" y="13"/>
                  <a:pt x="12" y="14"/>
                  <a:pt x="12" y="15"/>
                </a:cubicBezTo>
                <a:lnTo>
                  <a:pt x="7" y="17"/>
                </a:lnTo>
                <a:lnTo>
                  <a:pt x="12" y="16"/>
                </a:lnTo>
                <a:cubicBezTo>
                  <a:pt x="11" y="17"/>
                  <a:pt x="11" y="18"/>
                  <a:pt x="11" y="18"/>
                </a:cubicBezTo>
                <a:lnTo>
                  <a:pt x="6" y="19"/>
                </a:lnTo>
                <a:lnTo>
                  <a:pt x="10" y="20"/>
                </a:lnTo>
                <a:cubicBezTo>
                  <a:pt x="10" y="20"/>
                  <a:pt x="10" y="21"/>
                  <a:pt x="10" y="21"/>
                </a:cubicBezTo>
                <a:lnTo>
                  <a:pt x="4" y="21"/>
                </a:lnTo>
                <a:lnTo>
                  <a:pt x="9" y="23"/>
                </a:lnTo>
                <a:cubicBezTo>
                  <a:pt x="8" y="23"/>
                  <a:pt x="8" y="24"/>
                  <a:pt x="7" y="24"/>
                </a:cubicBezTo>
                <a:cubicBezTo>
                  <a:pt x="5" y="25"/>
                  <a:pt x="3" y="26"/>
                  <a:pt x="2" y="29"/>
                </a:cubicBezTo>
                <a:cubicBezTo>
                  <a:pt x="2" y="29"/>
                  <a:pt x="1" y="28"/>
                  <a:pt x="0" y="28"/>
                </a:cubicBezTo>
                <a:cubicBezTo>
                  <a:pt x="1" y="27"/>
                  <a:pt x="2" y="26"/>
                  <a:pt x="2" y="24"/>
                </a:cubicBezTo>
                <a:cubicBezTo>
                  <a:pt x="2" y="22"/>
                  <a:pt x="1" y="20"/>
                  <a:pt x="0" y="19"/>
                </a:cubicBezTo>
                <a:lnTo>
                  <a:pt x="0" y="19"/>
                </a:lnTo>
                <a:cubicBezTo>
                  <a:pt x="1" y="19"/>
                  <a:pt x="2" y="19"/>
                  <a:pt x="3" y="19"/>
                </a:cubicBezTo>
                <a:cubicBezTo>
                  <a:pt x="7" y="16"/>
                  <a:pt x="4" y="12"/>
                  <a:pt x="2" y="10"/>
                </a:cubicBezTo>
                <a:lnTo>
                  <a:pt x="6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6" name="Freeform 1906"/>
          <p:cNvSpPr>
            <a:spLocks/>
          </p:cNvSpPr>
          <p:nvPr/>
        </p:nvSpPr>
        <p:spPr bwMode="auto">
          <a:xfrm>
            <a:off x="327031" y="490538"/>
            <a:ext cx="4763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2 h 8"/>
              <a:gd name="T6" fmla="*/ 8 w 8"/>
              <a:gd name="T7" fmla="*/ 6 h 8"/>
              <a:gd name="T8" fmla="*/ 5 w 8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cubicBezTo>
                  <a:pt x="0" y="4"/>
                  <a:pt x="4" y="3"/>
                  <a:pt x="4" y="2"/>
                </a:cubicBezTo>
                <a:cubicBezTo>
                  <a:pt x="5" y="2"/>
                  <a:pt x="8" y="0"/>
                  <a:pt x="8" y="6"/>
                </a:cubicBezTo>
                <a:lnTo>
                  <a:pt x="5" y="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7" name="Freeform 1907"/>
          <p:cNvSpPr>
            <a:spLocks/>
          </p:cNvSpPr>
          <p:nvPr/>
        </p:nvSpPr>
        <p:spPr bwMode="auto">
          <a:xfrm>
            <a:off x="319088" y="504825"/>
            <a:ext cx="17463" cy="12700"/>
          </a:xfrm>
          <a:custGeom>
            <a:avLst/>
            <a:gdLst>
              <a:gd name="T0" fmla="*/ 0 w 24"/>
              <a:gd name="T1" fmla="*/ 0 h 18"/>
              <a:gd name="T2" fmla="*/ 0 w 24"/>
              <a:gd name="T3" fmla="*/ 0 h 18"/>
              <a:gd name="T4" fmla="*/ 9 w 24"/>
              <a:gd name="T5" fmla="*/ 4 h 18"/>
              <a:gd name="T6" fmla="*/ 15 w 24"/>
              <a:gd name="T7" fmla="*/ 11 h 18"/>
              <a:gd name="T8" fmla="*/ 17 w 24"/>
              <a:gd name="T9" fmla="*/ 8 h 18"/>
              <a:gd name="T10" fmla="*/ 17 w 24"/>
              <a:gd name="T11" fmla="*/ 9 h 18"/>
              <a:gd name="T12" fmla="*/ 20 w 24"/>
              <a:gd name="T13" fmla="*/ 13 h 18"/>
              <a:gd name="T14" fmla="*/ 24 w 24"/>
              <a:gd name="T15" fmla="*/ 15 h 18"/>
              <a:gd name="T16" fmla="*/ 23 w 24"/>
              <a:gd name="T17" fmla="*/ 17 h 18"/>
              <a:gd name="T18" fmla="*/ 17 w 24"/>
              <a:gd name="T19" fmla="*/ 18 h 18"/>
              <a:gd name="T20" fmla="*/ 14 w 24"/>
              <a:gd name="T21" fmla="*/ 18 h 18"/>
              <a:gd name="T22" fmla="*/ 16 w 24"/>
              <a:gd name="T23" fmla="*/ 13 h 18"/>
              <a:gd name="T24" fmla="*/ 13 w 24"/>
              <a:gd name="T25" fmla="*/ 17 h 18"/>
              <a:gd name="T26" fmla="*/ 11 w 24"/>
              <a:gd name="T27" fmla="*/ 17 h 18"/>
              <a:gd name="T28" fmla="*/ 13 w 24"/>
              <a:gd name="T29" fmla="*/ 13 h 18"/>
              <a:gd name="T30" fmla="*/ 10 w 24"/>
              <a:gd name="T31" fmla="*/ 16 h 18"/>
              <a:gd name="T32" fmla="*/ 8 w 24"/>
              <a:gd name="T33" fmla="*/ 15 h 18"/>
              <a:gd name="T34" fmla="*/ 11 w 24"/>
              <a:gd name="T35" fmla="*/ 12 h 18"/>
              <a:gd name="T36" fmla="*/ 6 w 24"/>
              <a:gd name="T37" fmla="*/ 15 h 18"/>
              <a:gd name="T38" fmla="*/ 4 w 24"/>
              <a:gd name="T39" fmla="*/ 13 h 18"/>
              <a:gd name="T40" fmla="*/ 9 w 24"/>
              <a:gd name="T41" fmla="*/ 11 h 18"/>
              <a:gd name="T42" fmla="*/ 3 w 24"/>
              <a:gd name="T43" fmla="*/ 11 h 18"/>
              <a:gd name="T44" fmla="*/ 2 w 24"/>
              <a:gd name="T45" fmla="*/ 11 h 18"/>
              <a:gd name="T46" fmla="*/ 2 w 24"/>
              <a:gd name="T47" fmla="*/ 9 h 18"/>
              <a:gd name="T48" fmla="*/ 8 w 24"/>
              <a:gd name="T49" fmla="*/ 9 h 18"/>
              <a:gd name="T50" fmla="*/ 1 w 24"/>
              <a:gd name="T51" fmla="*/ 7 h 18"/>
              <a:gd name="T52" fmla="*/ 0 w 24"/>
              <a:gd name="T53" fmla="*/ 5 h 18"/>
              <a:gd name="T54" fmla="*/ 7 w 24"/>
              <a:gd name="T55" fmla="*/ 6 h 18"/>
              <a:gd name="T56" fmla="*/ 0 w 24"/>
              <a:gd name="T57" fmla="*/ 3 h 18"/>
              <a:gd name="T58" fmla="*/ 0 w 24"/>
              <a:gd name="T5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" h="18">
                <a:moveTo>
                  <a:pt x="0" y="0"/>
                </a:moveTo>
                <a:lnTo>
                  <a:pt x="0" y="0"/>
                </a:lnTo>
                <a:lnTo>
                  <a:pt x="9" y="4"/>
                </a:lnTo>
                <a:cubicBezTo>
                  <a:pt x="9" y="7"/>
                  <a:pt x="11" y="11"/>
                  <a:pt x="15" y="11"/>
                </a:cubicBezTo>
                <a:cubicBezTo>
                  <a:pt x="16" y="10"/>
                  <a:pt x="17" y="9"/>
                  <a:pt x="17" y="8"/>
                </a:cubicBezTo>
                <a:lnTo>
                  <a:pt x="17" y="9"/>
                </a:lnTo>
                <a:cubicBezTo>
                  <a:pt x="18" y="10"/>
                  <a:pt x="18" y="12"/>
                  <a:pt x="20" y="13"/>
                </a:cubicBezTo>
                <a:cubicBezTo>
                  <a:pt x="21" y="14"/>
                  <a:pt x="23" y="15"/>
                  <a:pt x="24" y="15"/>
                </a:cubicBezTo>
                <a:cubicBezTo>
                  <a:pt x="24" y="15"/>
                  <a:pt x="23" y="16"/>
                  <a:pt x="23" y="17"/>
                </a:cubicBezTo>
                <a:cubicBezTo>
                  <a:pt x="21" y="15"/>
                  <a:pt x="19" y="16"/>
                  <a:pt x="17" y="18"/>
                </a:cubicBezTo>
                <a:cubicBezTo>
                  <a:pt x="16" y="18"/>
                  <a:pt x="15" y="18"/>
                  <a:pt x="14" y="18"/>
                </a:cubicBezTo>
                <a:lnTo>
                  <a:pt x="16" y="13"/>
                </a:lnTo>
                <a:lnTo>
                  <a:pt x="13" y="17"/>
                </a:lnTo>
                <a:cubicBezTo>
                  <a:pt x="12" y="17"/>
                  <a:pt x="12" y="17"/>
                  <a:pt x="11" y="17"/>
                </a:cubicBezTo>
                <a:lnTo>
                  <a:pt x="13" y="13"/>
                </a:lnTo>
                <a:lnTo>
                  <a:pt x="10" y="16"/>
                </a:lnTo>
                <a:cubicBezTo>
                  <a:pt x="9" y="16"/>
                  <a:pt x="8" y="16"/>
                  <a:pt x="8" y="15"/>
                </a:cubicBezTo>
                <a:lnTo>
                  <a:pt x="11" y="12"/>
                </a:lnTo>
                <a:lnTo>
                  <a:pt x="6" y="15"/>
                </a:lnTo>
                <a:cubicBezTo>
                  <a:pt x="6" y="14"/>
                  <a:pt x="5" y="13"/>
                  <a:pt x="4" y="13"/>
                </a:cubicBezTo>
                <a:lnTo>
                  <a:pt x="9" y="11"/>
                </a:lnTo>
                <a:lnTo>
                  <a:pt x="3" y="11"/>
                </a:lnTo>
                <a:cubicBezTo>
                  <a:pt x="3" y="11"/>
                  <a:pt x="3" y="11"/>
                  <a:pt x="2" y="11"/>
                </a:cubicBezTo>
                <a:cubicBezTo>
                  <a:pt x="2" y="10"/>
                  <a:pt x="2" y="9"/>
                  <a:pt x="2" y="9"/>
                </a:cubicBezTo>
                <a:lnTo>
                  <a:pt x="8" y="9"/>
                </a:lnTo>
                <a:lnTo>
                  <a:pt x="1" y="7"/>
                </a:lnTo>
                <a:cubicBezTo>
                  <a:pt x="1" y="6"/>
                  <a:pt x="1" y="5"/>
                  <a:pt x="0" y="5"/>
                </a:cubicBezTo>
                <a:lnTo>
                  <a:pt x="7" y="6"/>
                </a:lnTo>
                <a:lnTo>
                  <a:pt x="0" y="3"/>
                </a:ln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8" name="Freeform 1908"/>
          <p:cNvSpPr>
            <a:spLocks/>
          </p:cNvSpPr>
          <p:nvPr/>
        </p:nvSpPr>
        <p:spPr bwMode="auto">
          <a:xfrm>
            <a:off x="327026" y="517525"/>
            <a:ext cx="7938" cy="4763"/>
          </a:xfrm>
          <a:custGeom>
            <a:avLst/>
            <a:gdLst>
              <a:gd name="T0" fmla="*/ 1 w 10"/>
              <a:gd name="T1" fmla="*/ 0 h 7"/>
              <a:gd name="T2" fmla="*/ 1 w 10"/>
              <a:gd name="T3" fmla="*/ 0 h 7"/>
              <a:gd name="T4" fmla="*/ 10 w 10"/>
              <a:gd name="T5" fmla="*/ 6 h 7"/>
              <a:gd name="T6" fmla="*/ 10 w 10"/>
              <a:gd name="T7" fmla="*/ 7 h 7"/>
              <a:gd name="T8" fmla="*/ 0 w 10"/>
              <a:gd name="T9" fmla="*/ 1 h 7"/>
              <a:gd name="T10" fmla="*/ 1 w 10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7">
                <a:moveTo>
                  <a:pt x="1" y="0"/>
                </a:moveTo>
                <a:lnTo>
                  <a:pt x="1" y="0"/>
                </a:lnTo>
                <a:lnTo>
                  <a:pt x="10" y="6"/>
                </a:lnTo>
                <a:lnTo>
                  <a:pt x="10" y="7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09" name="Freeform 1909"/>
          <p:cNvSpPr>
            <a:spLocks/>
          </p:cNvSpPr>
          <p:nvPr/>
        </p:nvSpPr>
        <p:spPr bwMode="auto">
          <a:xfrm>
            <a:off x="344491" y="512766"/>
            <a:ext cx="4763" cy="3175"/>
          </a:xfrm>
          <a:custGeom>
            <a:avLst/>
            <a:gdLst>
              <a:gd name="T0" fmla="*/ 1 w 5"/>
              <a:gd name="T1" fmla="*/ 3 h 5"/>
              <a:gd name="T2" fmla="*/ 1 w 5"/>
              <a:gd name="T3" fmla="*/ 3 h 5"/>
              <a:gd name="T4" fmla="*/ 2 w 5"/>
              <a:gd name="T5" fmla="*/ 0 h 5"/>
              <a:gd name="T6" fmla="*/ 4 w 5"/>
              <a:gd name="T7" fmla="*/ 1 h 5"/>
              <a:gd name="T8" fmla="*/ 3 w 5"/>
              <a:gd name="T9" fmla="*/ 4 h 5"/>
              <a:gd name="T10" fmla="*/ 1 w 5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3"/>
                </a:moveTo>
                <a:lnTo>
                  <a:pt x="1" y="3"/>
                </a:lnTo>
                <a:cubicBezTo>
                  <a:pt x="0" y="2"/>
                  <a:pt x="1" y="1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5" y="3"/>
                  <a:pt x="4" y="4"/>
                  <a:pt x="3" y="4"/>
                </a:cubicBezTo>
                <a:cubicBezTo>
                  <a:pt x="2" y="5"/>
                  <a:pt x="1" y="4"/>
                  <a:pt x="1" y="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0" name="Freeform 1910"/>
          <p:cNvSpPr>
            <a:spLocks/>
          </p:cNvSpPr>
          <p:nvPr/>
        </p:nvSpPr>
        <p:spPr bwMode="auto">
          <a:xfrm>
            <a:off x="334963" y="514350"/>
            <a:ext cx="12700" cy="7938"/>
          </a:xfrm>
          <a:custGeom>
            <a:avLst/>
            <a:gdLst>
              <a:gd name="T0" fmla="*/ 9 w 19"/>
              <a:gd name="T1" fmla="*/ 0 h 13"/>
              <a:gd name="T2" fmla="*/ 9 w 19"/>
              <a:gd name="T3" fmla="*/ 0 h 13"/>
              <a:gd name="T4" fmla="*/ 11 w 19"/>
              <a:gd name="T5" fmla="*/ 1 h 13"/>
              <a:gd name="T6" fmla="*/ 19 w 19"/>
              <a:gd name="T7" fmla="*/ 4 h 13"/>
              <a:gd name="T8" fmla="*/ 15 w 19"/>
              <a:gd name="T9" fmla="*/ 7 h 13"/>
              <a:gd name="T10" fmla="*/ 8 w 19"/>
              <a:gd name="T11" fmla="*/ 4 h 13"/>
              <a:gd name="T12" fmla="*/ 5 w 19"/>
              <a:gd name="T13" fmla="*/ 11 h 13"/>
              <a:gd name="T14" fmla="*/ 0 w 19"/>
              <a:gd name="T15" fmla="*/ 12 h 13"/>
              <a:gd name="T16" fmla="*/ 3 w 19"/>
              <a:gd name="T17" fmla="*/ 5 h 13"/>
              <a:gd name="T18" fmla="*/ 4 w 19"/>
              <a:gd name="T19" fmla="*/ 2 h 13"/>
              <a:gd name="T20" fmla="*/ 5 w 19"/>
              <a:gd name="T21" fmla="*/ 2 h 13"/>
              <a:gd name="T22" fmla="*/ 6 w 19"/>
              <a:gd name="T23" fmla="*/ 2 h 13"/>
              <a:gd name="T24" fmla="*/ 7 w 19"/>
              <a:gd name="T25" fmla="*/ 3 h 13"/>
              <a:gd name="T26" fmla="*/ 7 w 19"/>
              <a:gd name="T27" fmla="*/ 2 h 13"/>
              <a:gd name="T28" fmla="*/ 8 w 19"/>
              <a:gd name="T29" fmla="*/ 0 h 13"/>
              <a:gd name="T30" fmla="*/ 9 w 19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3">
                <a:moveTo>
                  <a:pt x="9" y="0"/>
                </a:moveTo>
                <a:lnTo>
                  <a:pt x="9" y="0"/>
                </a:lnTo>
                <a:lnTo>
                  <a:pt x="11" y="1"/>
                </a:lnTo>
                <a:cubicBezTo>
                  <a:pt x="11" y="1"/>
                  <a:pt x="14" y="6"/>
                  <a:pt x="19" y="4"/>
                </a:cubicBezTo>
                <a:cubicBezTo>
                  <a:pt x="19" y="5"/>
                  <a:pt x="17" y="7"/>
                  <a:pt x="15" y="7"/>
                </a:cubicBezTo>
                <a:cubicBezTo>
                  <a:pt x="11" y="7"/>
                  <a:pt x="8" y="4"/>
                  <a:pt x="8" y="4"/>
                </a:cubicBezTo>
                <a:cubicBezTo>
                  <a:pt x="8" y="4"/>
                  <a:pt x="8" y="8"/>
                  <a:pt x="5" y="11"/>
                </a:cubicBezTo>
                <a:cubicBezTo>
                  <a:pt x="4" y="13"/>
                  <a:pt x="1" y="13"/>
                  <a:pt x="0" y="12"/>
                </a:cubicBezTo>
                <a:cubicBezTo>
                  <a:pt x="5" y="10"/>
                  <a:pt x="3" y="5"/>
                  <a:pt x="3" y="5"/>
                </a:cubicBezTo>
                <a:lnTo>
                  <a:pt x="4" y="2"/>
                </a:lnTo>
                <a:cubicBezTo>
                  <a:pt x="4" y="2"/>
                  <a:pt x="4" y="2"/>
                  <a:pt x="5" y="2"/>
                </a:cubicBezTo>
                <a:cubicBezTo>
                  <a:pt x="5" y="2"/>
                  <a:pt x="6" y="2"/>
                  <a:pt x="6" y="2"/>
                </a:cubicBezTo>
                <a:lnTo>
                  <a:pt x="7" y="3"/>
                </a:lnTo>
                <a:lnTo>
                  <a:pt x="7" y="2"/>
                </a:ln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9" y="0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1" name="Freeform 1911"/>
          <p:cNvSpPr>
            <a:spLocks/>
          </p:cNvSpPr>
          <p:nvPr/>
        </p:nvSpPr>
        <p:spPr bwMode="auto">
          <a:xfrm>
            <a:off x="325438" y="496892"/>
            <a:ext cx="15875" cy="9525"/>
          </a:xfrm>
          <a:custGeom>
            <a:avLst/>
            <a:gdLst>
              <a:gd name="T0" fmla="*/ 9 w 21"/>
              <a:gd name="T1" fmla="*/ 13 h 13"/>
              <a:gd name="T2" fmla="*/ 9 w 21"/>
              <a:gd name="T3" fmla="*/ 13 h 13"/>
              <a:gd name="T4" fmla="*/ 9 w 21"/>
              <a:gd name="T5" fmla="*/ 10 h 13"/>
              <a:gd name="T6" fmla="*/ 4 w 21"/>
              <a:gd name="T7" fmla="*/ 9 h 13"/>
              <a:gd name="T8" fmla="*/ 0 w 21"/>
              <a:gd name="T9" fmla="*/ 11 h 13"/>
              <a:gd name="T10" fmla="*/ 2 w 21"/>
              <a:gd name="T11" fmla="*/ 8 h 13"/>
              <a:gd name="T12" fmla="*/ 2 w 21"/>
              <a:gd name="T13" fmla="*/ 7 h 13"/>
              <a:gd name="T14" fmla="*/ 7 w 21"/>
              <a:gd name="T15" fmla="*/ 5 h 13"/>
              <a:gd name="T16" fmla="*/ 6 w 21"/>
              <a:gd name="T17" fmla="*/ 6 h 13"/>
              <a:gd name="T18" fmla="*/ 11 w 21"/>
              <a:gd name="T19" fmla="*/ 8 h 13"/>
              <a:gd name="T20" fmla="*/ 14 w 21"/>
              <a:gd name="T21" fmla="*/ 3 h 13"/>
              <a:gd name="T22" fmla="*/ 12 w 21"/>
              <a:gd name="T23" fmla="*/ 2 h 13"/>
              <a:gd name="T24" fmla="*/ 16 w 21"/>
              <a:gd name="T25" fmla="*/ 0 h 13"/>
              <a:gd name="T26" fmla="*/ 18 w 21"/>
              <a:gd name="T27" fmla="*/ 1 h 13"/>
              <a:gd name="T28" fmla="*/ 21 w 21"/>
              <a:gd name="T29" fmla="*/ 2 h 13"/>
              <a:gd name="T30" fmla="*/ 17 w 21"/>
              <a:gd name="T31" fmla="*/ 3 h 13"/>
              <a:gd name="T32" fmla="*/ 15 w 21"/>
              <a:gd name="T33" fmla="*/ 8 h 13"/>
              <a:gd name="T34" fmla="*/ 16 w 21"/>
              <a:gd name="T35" fmla="*/ 10 h 13"/>
              <a:gd name="T36" fmla="*/ 9 w 21"/>
              <a:gd name="T3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3">
                <a:moveTo>
                  <a:pt x="9" y="13"/>
                </a:moveTo>
                <a:lnTo>
                  <a:pt x="9" y="13"/>
                </a:lnTo>
                <a:lnTo>
                  <a:pt x="9" y="10"/>
                </a:lnTo>
                <a:cubicBezTo>
                  <a:pt x="7" y="9"/>
                  <a:pt x="5" y="9"/>
                  <a:pt x="4" y="9"/>
                </a:cubicBezTo>
                <a:cubicBezTo>
                  <a:pt x="3" y="11"/>
                  <a:pt x="2" y="10"/>
                  <a:pt x="0" y="11"/>
                </a:cubicBezTo>
                <a:cubicBezTo>
                  <a:pt x="0" y="10"/>
                  <a:pt x="0" y="9"/>
                  <a:pt x="2" y="8"/>
                </a:cubicBezTo>
                <a:cubicBezTo>
                  <a:pt x="1" y="8"/>
                  <a:pt x="2" y="7"/>
                  <a:pt x="2" y="7"/>
                </a:cubicBezTo>
                <a:lnTo>
                  <a:pt x="7" y="5"/>
                </a:lnTo>
                <a:cubicBezTo>
                  <a:pt x="6" y="5"/>
                  <a:pt x="6" y="6"/>
                  <a:pt x="6" y="6"/>
                </a:cubicBezTo>
                <a:cubicBezTo>
                  <a:pt x="9" y="6"/>
                  <a:pt x="11" y="8"/>
                  <a:pt x="11" y="8"/>
                </a:cubicBezTo>
                <a:cubicBezTo>
                  <a:pt x="11" y="8"/>
                  <a:pt x="11" y="5"/>
                  <a:pt x="14" y="3"/>
                </a:cubicBezTo>
                <a:cubicBezTo>
                  <a:pt x="13" y="2"/>
                  <a:pt x="13" y="2"/>
                  <a:pt x="12" y="2"/>
                </a:cubicBezTo>
                <a:lnTo>
                  <a:pt x="16" y="0"/>
                </a:lnTo>
                <a:cubicBezTo>
                  <a:pt x="17" y="0"/>
                  <a:pt x="18" y="0"/>
                  <a:pt x="18" y="1"/>
                </a:cubicBezTo>
                <a:cubicBezTo>
                  <a:pt x="19" y="1"/>
                  <a:pt x="20" y="1"/>
                  <a:pt x="21" y="2"/>
                </a:cubicBezTo>
                <a:cubicBezTo>
                  <a:pt x="19" y="2"/>
                  <a:pt x="19" y="4"/>
                  <a:pt x="17" y="3"/>
                </a:cubicBezTo>
                <a:cubicBezTo>
                  <a:pt x="16" y="4"/>
                  <a:pt x="14" y="6"/>
                  <a:pt x="15" y="8"/>
                </a:cubicBezTo>
                <a:lnTo>
                  <a:pt x="16" y="10"/>
                </a:lnTo>
                <a:lnTo>
                  <a:pt x="9" y="13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2" name="Freeform 1912"/>
          <p:cNvSpPr>
            <a:spLocks/>
          </p:cNvSpPr>
          <p:nvPr/>
        </p:nvSpPr>
        <p:spPr bwMode="auto">
          <a:xfrm>
            <a:off x="331805" y="504825"/>
            <a:ext cx="9525" cy="9525"/>
          </a:xfrm>
          <a:custGeom>
            <a:avLst/>
            <a:gdLst>
              <a:gd name="T0" fmla="*/ 10 w 14"/>
              <a:gd name="T1" fmla="*/ 0 h 15"/>
              <a:gd name="T2" fmla="*/ 10 w 14"/>
              <a:gd name="T3" fmla="*/ 0 h 15"/>
              <a:gd name="T4" fmla="*/ 14 w 14"/>
              <a:gd name="T5" fmla="*/ 8 h 15"/>
              <a:gd name="T6" fmla="*/ 11 w 14"/>
              <a:gd name="T7" fmla="*/ 14 h 15"/>
              <a:gd name="T8" fmla="*/ 3 w 14"/>
              <a:gd name="T9" fmla="*/ 13 h 15"/>
              <a:gd name="T10" fmla="*/ 0 w 14"/>
              <a:gd name="T11" fmla="*/ 4 h 15"/>
              <a:gd name="T12" fmla="*/ 10 w 1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0" y="0"/>
                </a:lnTo>
                <a:cubicBezTo>
                  <a:pt x="11" y="2"/>
                  <a:pt x="14" y="5"/>
                  <a:pt x="14" y="8"/>
                </a:cubicBezTo>
                <a:cubicBezTo>
                  <a:pt x="14" y="12"/>
                  <a:pt x="12" y="12"/>
                  <a:pt x="11" y="14"/>
                </a:cubicBezTo>
                <a:cubicBezTo>
                  <a:pt x="8" y="13"/>
                  <a:pt x="7" y="15"/>
                  <a:pt x="3" y="13"/>
                </a:cubicBezTo>
                <a:cubicBezTo>
                  <a:pt x="1" y="11"/>
                  <a:pt x="1" y="7"/>
                  <a:pt x="0" y="4"/>
                </a:cubicBezTo>
                <a:lnTo>
                  <a:pt x="10" y="0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3" name="Freeform 1913"/>
          <p:cNvSpPr>
            <a:spLocks/>
          </p:cNvSpPr>
          <p:nvPr/>
        </p:nvSpPr>
        <p:spPr bwMode="auto">
          <a:xfrm>
            <a:off x="325438" y="496888"/>
            <a:ext cx="4763" cy="4763"/>
          </a:xfrm>
          <a:custGeom>
            <a:avLst/>
            <a:gdLst>
              <a:gd name="T0" fmla="*/ 5 w 6"/>
              <a:gd name="T1" fmla="*/ 5 h 6"/>
              <a:gd name="T2" fmla="*/ 5 w 6"/>
              <a:gd name="T3" fmla="*/ 5 h 6"/>
              <a:gd name="T4" fmla="*/ 3 w 6"/>
              <a:gd name="T5" fmla="*/ 6 h 6"/>
              <a:gd name="T6" fmla="*/ 2 w 6"/>
              <a:gd name="T7" fmla="*/ 1 h 6"/>
              <a:gd name="T8" fmla="*/ 5 w 6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5" y="5"/>
                </a:moveTo>
                <a:lnTo>
                  <a:pt x="5" y="5"/>
                </a:lnTo>
                <a:lnTo>
                  <a:pt x="3" y="6"/>
                </a:lnTo>
                <a:cubicBezTo>
                  <a:pt x="0" y="3"/>
                  <a:pt x="2" y="2"/>
                  <a:pt x="2" y="1"/>
                </a:cubicBezTo>
                <a:cubicBezTo>
                  <a:pt x="3" y="2"/>
                  <a:pt x="6" y="0"/>
                  <a:pt x="5" y="5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4" name="Freeform 1914"/>
          <p:cNvSpPr>
            <a:spLocks/>
          </p:cNvSpPr>
          <p:nvPr/>
        </p:nvSpPr>
        <p:spPr bwMode="auto">
          <a:xfrm>
            <a:off x="333380" y="493715"/>
            <a:ext cx="3175" cy="4763"/>
          </a:xfrm>
          <a:custGeom>
            <a:avLst/>
            <a:gdLst>
              <a:gd name="T0" fmla="*/ 3 w 6"/>
              <a:gd name="T1" fmla="*/ 6 h 6"/>
              <a:gd name="T2" fmla="*/ 3 w 6"/>
              <a:gd name="T3" fmla="*/ 6 h 6"/>
              <a:gd name="T4" fmla="*/ 3 w 6"/>
              <a:gd name="T5" fmla="*/ 1 h 6"/>
              <a:gd name="T6" fmla="*/ 6 w 6"/>
              <a:gd name="T7" fmla="*/ 5 h 6"/>
              <a:gd name="T8" fmla="*/ 3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6"/>
                </a:lnTo>
                <a:cubicBezTo>
                  <a:pt x="0" y="3"/>
                  <a:pt x="3" y="2"/>
                  <a:pt x="3" y="1"/>
                </a:cubicBezTo>
                <a:cubicBezTo>
                  <a:pt x="4" y="2"/>
                  <a:pt x="6" y="0"/>
                  <a:pt x="6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5" name="Freeform 1915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65 w 116"/>
              <a:gd name="T19" fmla="*/ 93 h 121"/>
              <a:gd name="T20" fmla="*/ 64 w 116"/>
              <a:gd name="T21" fmla="*/ 89 h 121"/>
              <a:gd name="T22" fmla="*/ 69 w 116"/>
              <a:gd name="T23" fmla="*/ 75 h 121"/>
              <a:gd name="T24" fmla="*/ 53 w 116"/>
              <a:gd name="T25" fmla="*/ 99 h 121"/>
              <a:gd name="T26" fmla="*/ 63 w 116"/>
              <a:gd name="T27" fmla="*/ 99 h 121"/>
              <a:gd name="T28" fmla="*/ 53 w 116"/>
              <a:gd name="T29" fmla="*/ 99 h 121"/>
              <a:gd name="T30" fmla="*/ 52 w 116"/>
              <a:gd name="T31" fmla="*/ 72 h 121"/>
              <a:gd name="T32" fmla="*/ 51 w 116"/>
              <a:gd name="T33" fmla="*/ 93 h 121"/>
              <a:gd name="T34" fmla="*/ 52 w 116"/>
              <a:gd name="T35" fmla="*/ 72 h 121"/>
              <a:gd name="T36" fmla="*/ 34 w 116"/>
              <a:gd name="T37" fmla="*/ 68 h 121"/>
              <a:gd name="T38" fmla="*/ 18 w 116"/>
              <a:gd name="T39" fmla="*/ 34 h 121"/>
              <a:gd name="T40" fmla="*/ 22 w 116"/>
              <a:gd name="T41" fmla="*/ 64 h 121"/>
              <a:gd name="T42" fmla="*/ 28 w 116"/>
              <a:gd name="T43" fmla="*/ 58 h 121"/>
              <a:gd name="T44" fmla="*/ 34 w 116"/>
              <a:gd name="T45" fmla="*/ 25 h 121"/>
              <a:gd name="T46" fmla="*/ 52 w 116"/>
              <a:gd name="T47" fmla="*/ 64 h 121"/>
              <a:gd name="T48" fmla="*/ 36 w 116"/>
              <a:gd name="T49" fmla="*/ 34 h 121"/>
              <a:gd name="T50" fmla="*/ 27 w 116"/>
              <a:gd name="T51" fmla="*/ 27 h 121"/>
              <a:gd name="T52" fmla="*/ 38 w 116"/>
              <a:gd name="T53" fmla="*/ 68 h 121"/>
              <a:gd name="T54" fmla="*/ 24 w 116"/>
              <a:gd name="T55" fmla="*/ 18 h 121"/>
              <a:gd name="T56" fmla="*/ 25 w 116"/>
              <a:gd name="T57" fmla="*/ 18 h 121"/>
              <a:gd name="T58" fmla="*/ 24 w 116"/>
              <a:gd name="T59" fmla="*/ 18 h 121"/>
              <a:gd name="T60" fmla="*/ 48 w 116"/>
              <a:gd name="T61" fmla="*/ 96 h 121"/>
              <a:gd name="T62" fmla="*/ 48 w 116"/>
              <a:gd name="T63" fmla="*/ 96 h 121"/>
              <a:gd name="T64" fmla="*/ 68 w 116"/>
              <a:gd name="T65" fmla="*/ 96 h 121"/>
              <a:gd name="T66" fmla="*/ 68 w 116"/>
              <a:gd name="T67" fmla="*/ 96 h 121"/>
              <a:gd name="T68" fmla="*/ 91 w 116"/>
              <a:gd name="T69" fmla="*/ 18 h 121"/>
              <a:gd name="T70" fmla="*/ 91 w 116"/>
              <a:gd name="T71" fmla="*/ 18 h 121"/>
              <a:gd name="T72" fmla="*/ 113 w 116"/>
              <a:gd name="T73" fmla="*/ 103 h 121"/>
              <a:gd name="T74" fmla="*/ 104 w 116"/>
              <a:gd name="T75" fmla="*/ 90 h 121"/>
              <a:gd name="T76" fmla="*/ 113 w 116"/>
              <a:gd name="T77" fmla="*/ 46 h 121"/>
              <a:gd name="T78" fmla="*/ 106 w 116"/>
              <a:gd name="T79" fmla="*/ 3 h 121"/>
              <a:gd name="T80" fmla="*/ 92 w 116"/>
              <a:gd name="T81" fmla="*/ 1 h 121"/>
              <a:gd name="T82" fmla="*/ 64 w 116"/>
              <a:gd name="T83" fmla="*/ 21 h 121"/>
              <a:gd name="T84" fmla="*/ 52 w 116"/>
              <a:gd name="T85" fmla="*/ 1 h 121"/>
              <a:gd name="T86" fmla="*/ 30 w 116"/>
              <a:gd name="T87" fmla="*/ 17 h 121"/>
              <a:gd name="T88" fmla="*/ 10 w 116"/>
              <a:gd name="T89" fmla="*/ 1 h 121"/>
              <a:gd name="T90" fmla="*/ 17 w 116"/>
              <a:gd name="T91" fmla="*/ 22 h 121"/>
              <a:gd name="T92" fmla="*/ 17 w 116"/>
              <a:gd name="T93" fmla="*/ 72 h 121"/>
              <a:gd name="T94" fmla="*/ 2 w 116"/>
              <a:gd name="T95" fmla="*/ 103 h 121"/>
              <a:gd name="T96" fmla="*/ 21 w 116"/>
              <a:gd name="T97" fmla="*/ 105 h 121"/>
              <a:gd name="T98" fmla="*/ 30 w 116"/>
              <a:gd name="T99" fmla="*/ 76 h 121"/>
              <a:gd name="T100" fmla="*/ 58 w 116"/>
              <a:gd name="T101" fmla="*/ 121 h 121"/>
              <a:gd name="T102" fmla="*/ 85 w 116"/>
              <a:gd name="T103" fmla="*/ 76 h 121"/>
              <a:gd name="T104" fmla="*/ 95 w 116"/>
              <a:gd name="T105" fmla="*/ 105 h 121"/>
              <a:gd name="T106" fmla="*/ 113 w 116"/>
              <a:gd name="T10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6" name="Freeform 1916"/>
          <p:cNvSpPr>
            <a:spLocks noEditPoints="1"/>
          </p:cNvSpPr>
          <p:nvPr/>
        </p:nvSpPr>
        <p:spPr bwMode="auto">
          <a:xfrm>
            <a:off x="484188" y="476250"/>
            <a:ext cx="82550" cy="87313"/>
          </a:xfrm>
          <a:custGeom>
            <a:avLst/>
            <a:gdLst>
              <a:gd name="T0" fmla="*/ 81 w 116"/>
              <a:gd name="T1" fmla="*/ 68 h 121"/>
              <a:gd name="T2" fmla="*/ 79 w 116"/>
              <a:gd name="T3" fmla="*/ 61 h 121"/>
              <a:gd name="T4" fmla="*/ 82 w 116"/>
              <a:gd name="T5" fmla="*/ 25 h 121"/>
              <a:gd name="T6" fmla="*/ 71 w 116"/>
              <a:gd name="T7" fmla="*/ 67 h 121"/>
              <a:gd name="T8" fmla="*/ 64 w 116"/>
              <a:gd name="T9" fmla="*/ 29 h 121"/>
              <a:gd name="T10" fmla="*/ 90 w 116"/>
              <a:gd name="T11" fmla="*/ 27 h 121"/>
              <a:gd name="T12" fmla="*/ 89 w 116"/>
              <a:gd name="T13" fmla="*/ 67 h 121"/>
              <a:gd name="T14" fmla="*/ 97 w 116"/>
              <a:gd name="T15" fmla="*/ 60 h 121"/>
              <a:gd name="T16" fmla="*/ 102 w 116"/>
              <a:gd name="T17" fmla="*/ 46 h 121"/>
              <a:gd name="T18" fmla="*/ 81 w 116"/>
              <a:gd name="T19" fmla="*/ 68 h 121"/>
              <a:gd name="T20" fmla="*/ 65 w 116"/>
              <a:gd name="T21" fmla="*/ 93 h 121"/>
              <a:gd name="T22" fmla="*/ 64 w 116"/>
              <a:gd name="T23" fmla="*/ 72 h 121"/>
              <a:gd name="T24" fmla="*/ 65 w 116"/>
              <a:gd name="T25" fmla="*/ 93 h 121"/>
              <a:gd name="T26" fmla="*/ 53 w 116"/>
              <a:gd name="T27" fmla="*/ 99 h 121"/>
              <a:gd name="T28" fmla="*/ 63 w 116"/>
              <a:gd name="T29" fmla="*/ 99 h 121"/>
              <a:gd name="T30" fmla="*/ 53 w 116"/>
              <a:gd name="T31" fmla="*/ 99 h 121"/>
              <a:gd name="T32" fmla="*/ 52 w 116"/>
              <a:gd name="T33" fmla="*/ 72 h 121"/>
              <a:gd name="T34" fmla="*/ 52 w 116"/>
              <a:gd name="T35" fmla="*/ 89 h 121"/>
              <a:gd name="T36" fmla="*/ 46 w 116"/>
              <a:gd name="T37" fmla="*/ 75 h 121"/>
              <a:gd name="T38" fmla="*/ 52 w 116"/>
              <a:gd name="T39" fmla="*/ 72 h 121"/>
              <a:gd name="T40" fmla="*/ 34 w 116"/>
              <a:gd name="T41" fmla="*/ 68 h 121"/>
              <a:gd name="T42" fmla="*/ 18 w 116"/>
              <a:gd name="T43" fmla="*/ 34 h 121"/>
              <a:gd name="T44" fmla="*/ 22 w 116"/>
              <a:gd name="T45" fmla="*/ 64 h 121"/>
              <a:gd name="T46" fmla="*/ 28 w 116"/>
              <a:gd name="T47" fmla="*/ 58 h 121"/>
              <a:gd name="T48" fmla="*/ 34 w 116"/>
              <a:gd name="T49" fmla="*/ 25 h 121"/>
              <a:gd name="T50" fmla="*/ 52 w 116"/>
              <a:gd name="T51" fmla="*/ 64 h 121"/>
              <a:gd name="T52" fmla="*/ 36 w 116"/>
              <a:gd name="T53" fmla="*/ 34 h 121"/>
              <a:gd name="T54" fmla="*/ 27 w 116"/>
              <a:gd name="T55" fmla="*/ 27 h 121"/>
              <a:gd name="T56" fmla="*/ 38 w 116"/>
              <a:gd name="T57" fmla="*/ 68 h 121"/>
              <a:gd name="T58" fmla="*/ 34 w 116"/>
              <a:gd name="T59" fmla="*/ 68 h 121"/>
              <a:gd name="T60" fmla="*/ 24 w 116"/>
              <a:gd name="T61" fmla="*/ 18 h 121"/>
              <a:gd name="T62" fmla="*/ 25 w 116"/>
              <a:gd name="T63" fmla="*/ 18 h 121"/>
              <a:gd name="T64" fmla="*/ 24 w 116"/>
              <a:gd name="T65" fmla="*/ 18 h 121"/>
              <a:gd name="T66" fmla="*/ 48 w 116"/>
              <a:gd name="T67" fmla="*/ 96 h 121"/>
              <a:gd name="T68" fmla="*/ 48 w 116"/>
              <a:gd name="T69" fmla="*/ 96 h 121"/>
              <a:gd name="T70" fmla="*/ 68 w 116"/>
              <a:gd name="T71" fmla="*/ 96 h 121"/>
              <a:gd name="T72" fmla="*/ 68 w 116"/>
              <a:gd name="T73" fmla="*/ 96 h 121"/>
              <a:gd name="T74" fmla="*/ 68 w 116"/>
              <a:gd name="T75" fmla="*/ 96 h 121"/>
              <a:gd name="T76" fmla="*/ 91 w 116"/>
              <a:gd name="T77" fmla="*/ 18 h 121"/>
              <a:gd name="T78" fmla="*/ 91 w 116"/>
              <a:gd name="T79" fmla="*/ 18 h 121"/>
              <a:gd name="T80" fmla="*/ 91 w 116"/>
              <a:gd name="T81" fmla="*/ 18 h 121"/>
              <a:gd name="T82" fmla="*/ 113 w 116"/>
              <a:gd name="T83" fmla="*/ 103 h 121"/>
              <a:gd name="T84" fmla="*/ 99 w 116"/>
              <a:gd name="T85" fmla="*/ 72 h 121"/>
              <a:gd name="T86" fmla="*/ 98 w 116"/>
              <a:gd name="T87" fmla="*/ 22 h 121"/>
              <a:gd name="T88" fmla="*/ 105 w 116"/>
              <a:gd name="T89" fmla="*/ 1 h 121"/>
              <a:gd name="T90" fmla="*/ 85 w 116"/>
              <a:gd name="T91" fmla="*/ 17 h 121"/>
              <a:gd name="T92" fmla="*/ 64 w 116"/>
              <a:gd name="T93" fmla="*/ 1 h 121"/>
              <a:gd name="T94" fmla="*/ 52 w 116"/>
              <a:gd name="T95" fmla="*/ 21 h 121"/>
              <a:gd name="T96" fmla="*/ 23 w 116"/>
              <a:gd name="T97" fmla="*/ 1 h 121"/>
              <a:gd name="T98" fmla="*/ 10 w 116"/>
              <a:gd name="T99" fmla="*/ 3 h 121"/>
              <a:gd name="T100" fmla="*/ 2 w 116"/>
              <a:gd name="T101" fmla="*/ 46 h 121"/>
              <a:gd name="T102" fmla="*/ 12 w 116"/>
              <a:gd name="T103" fmla="*/ 90 h 121"/>
              <a:gd name="T104" fmla="*/ 2 w 116"/>
              <a:gd name="T105" fmla="*/ 105 h 121"/>
              <a:gd name="T106" fmla="*/ 26 w 116"/>
              <a:gd name="T107" fmla="*/ 76 h 121"/>
              <a:gd name="T108" fmla="*/ 40 w 116"/>
              <a:gd name="T109" fmla="*/ 76 h 121"/>
              <a:gd name="T110" fmla="*/ 76 w 116"/>
              <a:gd name="T111" fmla="*/ 76 h 121"/>
              <a:gd name="T112" fmla="*/ 90 w 116"/>
              <a:gd name="T113" fmla="*/ 76 h 121"/>
              <a:gd name="T114" fmla="*/ 114 w 116"/>
              <a:gd name="T115" fmla="*/ 105 h 121"/>
              <a:gd name="T116" fmla="*/ 113 w 116"/>
              <a:gd name="T117" fmla="*/ 10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" h="121">
                <a:moveTo>
                  <a:pt x="81" y="68"/>
                </a:moveTo>
                <a:lnTo>
                  <a:pt x="81" y="68"/>
                </a:lnTo>
                <a:cubicBezTo>
                  <a:pt x="80" y="68"/>
                  <a:pt x="79" y="68"/>
                  <a:pt x="78" y="68"/>
                </a:cubicBezTo>
                <a:cubicBezTo>
                  <a:pt x="78" y="66"/>
                  <a:pt x="79" y="63"/>
                  <a:pt x="79" y="61"/>
                </a:cubicBezTo>
                <a:cubicBezTo>
                  <a:pt x="81" y="49"/>
                  <a:pt x="85" y="35"/>
                  <a:pt x="88" y="27"/>
                </a:cubicBezTo>
                <a:lnTo>
                  <a:pt x="82" y="25"/>
                </a:lnTo>
                <a:cubicBezTo>
                  <a:pt x="81" y="28"/>
                  <a:pt x="80" y="31"/>
                  <a:pt x="79" y="34"/>
                </a:cubicBezTo>
                <a:cubicBezTo>
                  <a:pt x="76" y="45"/>
                  <a:pt x="73" y="56"/>
                  <a:pt x="71" y="67"/>
                </a:cubicBezTo>
                <a:cubicBezTo>
                  <a:pt x="66" y="66"/>
                  <a:pt x="64" y="64"/>
                  <a:pt x="64" y="64"/>
                </a:cubicBezTo>
                <a:lnTo>
                  <a:pt x="64" y="29"/>
                </a:lnTo>
                <a:cubicBezTo>
                  <a:pt x="64" y="29"/>
                  <a:pt x="68" y="25"/>
                  <a:pt x="81" y="25"/>
                </a:cubicBezTo>
                <a:cubicBezTo>
                  <a:pt x="84" y="25"/>
                  <a:pt x="87" y="26"/>
                  <a:pt x="90" y="27"/>
                </a:cubicBezTo>
                <a:cubicBezTo>
                  <a:pt x="89" y="34"/>
                  <a:pt x="88" y="45"/>
                  <a:pt x="88" y="58"/>
                </a:cubicBezTo>
                <a:cubicBezTo>
                  <a:pt x="88" y="61"/>
                  <a:pt x="88" y="64"/>
                  <a:pt x="89" y="67"/>
                </a:cubicBezTo>
                <a:lnTo>
                  <a:pt x="93" y="64"/>
                </a:lnTo>
                <a:lnTo>
                  <a:pt x="97" y="60"/>
                </a:lnTo>
                <a:cubicBezTo>
                  <a:pt x="97" y="53"/>
                  <a:pt x="97" y="44"/>
                  <a:pt x="97" y="34"/>
                </a:cubicBezTo>
                <a:cubicBezTo>
                  <a:pt x="100" y="37"/>
                  <a:pt x="102" y="42"/>
                  <a:pt x="102" y="46"/>
                </a:cubicBezTo>
                <a:cubicBezTo>
                  <a:pt x="102" y="57"/>
                  <a:pt x="94" y="68"/>
                  <a:pt x="81" y="68"/>
                </a:cubicBezTo>
                <a:lnTo>
                  <a:pt x="81" y="68"/>
                </a:lnTo>
                <a:close/>
                <a:moveTo>
                  <a:pt x="65" y="93"/>
                </a:moveTo>
                <a:lnTo>
                  <a:pt x="65" y="93"/>
                </a:lnTo>
                <a:cubicBezTo>
                  <a:pt x="64" y="91"/>
                  <a:pt x="64" y="90"/>
                  <a:pt x="64" y="89"/>
                </a:cubicBezTo>
                <a:lnTo>
                  <a:pt x="64" y="72"/>
                </a:lnTo>
                <a:cubicBezTo>
                  <a:pt x="64" y="72"/>
                  <a:pt x="65" y="74"/>
                  <a:pt x="69" y="75"/>
                </a:cubicBezTo>
                <a:cubicBezTo>
                  <a:pt x="68" y="81"/>
                  <a:pt x="66" y="87"/>
                  <a:pt x="65" y="93"/>
                </a:cubicBezTo>
                <a:lnTo>
                  <a:pt x="65" y="93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3" y="99"/>
                </a:lnTo>
                <a:cubicBezTo>
                  <a:pt x="61" y="104"/>
                  <a:pt x="60" y="107"/>
                  <a:pt x="58" y="109"/>
                </a:cubicBezTo>
                <a:cubicBezTo>
                  <a:pt x="56" y="107"/>
                  <a:pt x="54" y="104"/>
                  <a:pt x="53" y="99"/>
                </a:cubicBezTo>
                <a:lnTo>
                  <a:pt x="53" y="99"/>
                </a:lnTo>
                <a:close/>
                <a:moveTo>
                  <a:pt x="52" y="72"/>
                </a:moveTo>
                <a:lnTo>
                  <a:pt x="52" y="72"/>
                </a:lnTo>
                <a:lnTo>
                  <a:pt x="52" y="89"/>
                </a:lnTo>
                <a:cubicBezTo>
                  <a:pt x="52" y="90"/>
                  <a:pt x="51" y="91"/>
                  <a:pt x="51" y="93"/>
                </a:cubicBezTo>
                <a:cubicBezTo>
                  <a:pt x="49" y="87"/>
                  <a:pt x="48" y="81"/>
                  <a:pt x="46" y="75"/>
                </a:cubicBezTo>
                <a:cubicBezTo>
                  <a:pt x="50" y="74"/>
                  <a:pt x="52" y="72"/>
                  <a:pt x="52" y="72"/>
                </a:cubicBezTo>
                <a:lnTo>
                  <a:pt x="52" y="72"/>
                </a:lnTo>
                <a:close/>
                <a:moveTo>
                  <a:pt x="34" y="68"/>
                </a:moveTo>
                <a:lnTo>
                  <a:pt x="34" y="68"/>
                </a:lnTo>
                <a:cubicBezTo>
                  <a:pt x="21" y="68"/>
                  <a:pt x="13" y="57"/>
                  <a:pt x="13" y="46"/>
                </a:cubicBezTo>
                <a:cubicBezTo>
                  <a:pt x="13" y="42"/>
                  <a:pt x="15" y="37"/>
                  <a:pt x="18" y="34"/>
                </a:cubicBezTo>
                <a:cubicBezTo>
                  <a:pt x="19" y="44"/>
                  <a:pt x="19" y="53"/>
                  <a:pt x="18" y="60"/>
                </a:cubicBezTo>
                <a:lnTo>
                  <a:pt x="22" y="64"/>
                </a:lnTo>
                <a:lnTo>
                  <a:pt x="27" y="67"/>
                </a:lnTo>
                <a:cubicBezTo>
                  <a:pt x="27" y="64"/>
                  <a:pt x="28" y="61"/>
                  <a:pt x="28" y="58"/>
                </a:cubicBezTo>
                <a:cubicBezTo>
                  <a:pt x="28" y="45"/>
                  <a:pt x="27" y="34"/>
                  <a:pt x="26" y="27"/>
                </a:cubicBezTo>
                <a:cubicBezTo>
                  <a:pt x="28" y="26"/>
                  <a:pt x="31" y="25"/>
                  <a:pt x="34" y="25"/>
                </a:cubicBezTo>
                <a:cubicBezTo>
                  <a:pt x="48" y="25"/>
                  <a:pt x="52" y="29"/>
                  <a:pt x="52" y="29"/>
                </a:cubicBezTo>
                <a:lnTo>
                  <a:pt x="52" y="64"/>
                </a:lnTo>
                <a:cubicBezTo>
                  <a:pt x="52" y="64"/>
                  <a:pt x="50" y="66"/>
                  <a:pt x="44" y="67"/>
                </a:cubicBezTo>
                <a:cubicBezTo>
                  <a:pt x="42" y="56"/>
                  <a:pt x="40" y="45"/>
                  <a:pt x="36" y="34"/>
                </a:cubicBezTo>
                <a:cubicBezTo>
                  <a:pt x="35" y="31"/>
                  <a:pt x="34" y="28"/>
                  <a:pt x="33" y="25"/>
                </a:cubicBezTo>
                <a:lnTo>
                  <a:pt x="27" y="27"/>
                </a:lnTo>
                <a:cubicBezTo>
                  <a:pt x="30" y="35"/>
                  <a:pt x="35" y="49"/>
                  <a:pt x="36" y="61"/>
                </a:cubicBezTo>
                <a:cubicBezTo>
                  <a:pt x="37" y="63"/>
                  <a:pt x="37" y="66"/>
                  <a:pt x="38" y="68"/>
                </a:cubicBezTo>
                <a:cubicBezTo>
                  <a:pt x="37" y="68"/>
                  <a:pt x="36" y="68"/>
                  <a:pt x="34" y="68"/>
                </a:cubicBezTo>
                <a:lnTo>
                  <a:pt x="34" y="68"/>
                </a:lnTo>
                <a:close/>
                <a:moveTo>
                  <a:pt x="24" y="18"/>
                </a:moveTo>
                <a:lnTo>
                  <a:pt x="24" y="18"/>
                </a:lnTo>
                <a:cubicBezTo>
                  <a:pt x="24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lnTo>
                  <a:pt x="24" y="18"/>
                </a:lnTo>
                <a:close/>
                <a:moveTo>
                  <a:pt x="48" y="96"/>
                </a:moveTo>
                <a:lnTo>
                  <a:pt x="48" y="96"/>
                </a:lnTo>
                <a:cubicBezTo>
                  <a:pt x="48" y="96"/>
                  <a:pt x="48" y="96"/>
                  <a:pt x="48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96"/>
                </a:lnTo>
                <a:close/>
                <a:moveTo>
                  <a:pt x="68" y="96"/>
                </a:moveTo>
                <a:lnTo>
                  <a:pt x="68" y="96"/>
                </a:lnTo>
                <a:cubicBezTo>
                  <a:pt x="68" y="96"/>
                  <a:pt x="68" y="96"/>
                  <a:pt x="68" y="96"/>
                </a:cubicBezTo>
                <a:cubicBezTo>
                  <a:pt x="68" y="96"/>
                  <a:pt x="68" y="96"/>
                  <a:pt x="68" y="96"/>
                </a:cubicBezTo>
                <a:lnTo>
                  <a:pt x="68" y="96"/>
                </a:lnTo>
                <a:close/>
                <a:moveTo>
                  <a:pt x="91" y="18"/>
                </a:moveTo>
                <a:lnTo>
                  <a:pt x="91" y="18"/>
                </a:ln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lnTo>
                  <a:pt x="91" y="18"/>
                </a:lnTo>
                <a:close/>
                <a:moveTo>
                  <a:pt x="113" y="103"/>
                </a:moveTo>
                <a:lnTo>
                  <a:pt x="113" y="103"/>
                </a:lnTo>
                <a:cubicBezTo>
                  <a:pt x="111" y="102"/>
                  <a:pt x="106" y="98"/>
                  <a:pt x="104" y="90"/>
                </a:cubicBezTo>
                <a:cubicBezTo>
                  <a:pt x="103" y="86"/>
                  <a:pt x="101" y="81"/>
                  <a:pt x="99" y="72"/>
                </a:cubicBezTo>
                <a:cubicBezTo>
                  <a:pt x="108" y="66"/>
                  <a:pt x="113" y="56"/>
                  <a:pt x="113" y="46"/>
                </a:cubicBezTo>
                <a:cubicBezTo>
                  <a:pt x="113" y="37"/>
                  <a:pt x="107" y="27"/>
                  <a:pt x="98" y="22"/>
                </a:cubicBezTo>
                <a:cubicBezTo>
                  <a:pt x="100" y="11"/>
                  <a:pt x="102" y="7"/>
                  <a:pt x="106" y="3"/>
                </a:cubicBezTo>
                <a:cubicBezTo>
                  <a:pt x="109" y="0"/>
                  <a:pt x="107" y="1"/>
                  <a:pt x="105" y="1"/>
                </a:cubicBezTo>
                <a:lnTo>
                  <a:pt x="92" y="1"/>
                </a:lnTo>
                <a:cubicBezTo>
                  <a:pt x="92" y="1"/>
                  <a:pt x="89" y="8"/>
                  <a:pt x="85" y="17"/>
                </a:cubicBezTo>
                <a:cubicBezTo>
                  <a:pt x="68" y="17"/>
                  <a:pt x="64" y="21"/>
                  <a:pt x="64" y="21"/>
                </a:cubicBezTo>
                <a:lnTo>
                  <a:pt x="64" y="1"/>
                </a:lnTo>
                <a:lnTo>
                  <a:pt x="52" y="1"/>
                </a:lnTo>
                <a:lnTo>
                  <a:pt x="52" y="21"/>
                </a:lnTo>
                <a:cubicBezTo>
                  <a:pt x="52" y="21"/>
                  <a:pt x="48" y="17"/>
                  <a:pt x="30" y="17"/>
                </a:cubicBezTo>
                <a:cubicBezTo>
                  <a:pt x="27" y="8"/>
                  <a:pt x="23" y="1"/>
                  <a:pt x="23" y="1"/>
                </a:cubicBezTo>
                <a:lnTo>
                  <a:pt x="10" y="1"/>
                </a:lnTo>
                <a:cubicBezTo>
                  <a:pt x="8" y="1"/>
                  <a:pt x="7" y="0"/>
                  <a:pt x="10" y="3"/>
                </a:cubicBezTo>
                <a:cubicBezTo>
                  <a:pt x="14" y="7"/>
                  <a:pt x="16" y="11"/>
                  <a:pt x="17" y="22"/>
                </a:cubicBezTo>
                <a:cubicBezTo>
                  <a:pt x="9" y="27"/>
                  <a:pt x="2" y="37"/>
                  <a:pt x="2" y="46"/>
                </a:cubicBezTo>
                <a:cubicBezTo>
                  <a:pt x="2" y="56"/>
                  <a:pt x="8" y="66"/>
                  <a:pt x="17" y="72"/>
                </a:cubicBezTo>
                <a:cubicBezTo>
                  <a:pt x="15" y="81"/>
                  <a:pt x="13" y="86"/>
                  <a:pt x="12" y="90"/>
                </a:cubicBezTo>
                <a:cubicBezTo>
                  <a:pt x="9" y="98"/>
                  <a:pt x="5" y="102"/>
                  <a:pt x="2" y="103"/>
                </a:cubicBezTo>
                <a:cubicBezTo>
                  <a:pt x="0" y="104"/>
                  <a:pt x="0" y="105"/>
                  <a:pt x="2" y="105"/>
                </a:cubicBezTo>
                <a:lnTo>
                  <a:pt x="21" y="105"/>
                </a:lnTo>
                <a:cubicBezTo>
                  <a:pt x="21" y="105"/>
                  <a:pt x="24" y="90"/>
                  <a:pt x="26" y="76"/>
                </a:cubicBezTo>
                <a:cubicBezTo>
                  <a:pt x="27" y="76"/>
                  <a:pt x="29" y="76"/>
                  <a:pt x="30" y="76"/>
                </a:cubicBezTo>
                <a:cubicBezTo>
                  <a:pt x="34" y="76"/>
                  <a:pt x="37" y="76"/>
                  <a:pt x="40" y="76"/>
                </a:cubicBezTo>
                <a:cubicBezTo>
                  <a:pt x="44" y="94"/>
                  <a:pt x="51" y="115"/>
                  <a:pt x="58" y="121"/>
                </a:cubicBezTo>
                <a:cubicBezTo>
                  <a:pt x="64" y="115"/>
                  <a:pt x="71" y="94"/>
                  <a:pt x="76" y="76"/>
                </a:cubicBezTo>
                <a:cubicBezTo>
                  <a:pt x="78" y="76"/>
                  <a:pt x="81" y="76"/>
                  <a:pt x="85" y="76"/>
                </a:cubicBezTo>
                <a:cubicBezTo>
                  <a:pt x="87" y="76"/>
                  <a:pt x="88" y="76"/>
                  <a:pt x="90" y="76"/>
                </a:cubicBezTo>
                <a:cubicBezTo>
                  <a:pt x="91" y="90"/>
                  <a:pt x="95" y="105"/>
                  <a:pt x="95" y="105"/>
                </a:cubicBezTo>
                <a:lnTo>
                  <a:pt x="114" y="105"/>
                </a:lnTo>
                <a:cubicBezTo>
                  <a:pt x="116" y="105"/>
                  <a:pt x="115" y="104"/>
                  <a:pt x="113" y="103"/>
                </a:cubicBezTo>
                <a:lnTo>
                  <a:pt x="113" y="103"/>
                </a:lnTo>
                <a:close/>
              </a:path>
            </a:pathLst>
          </a:custGeom>
          <a:noFill/>
          <a:ln w="0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7" name="Freeform 1917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50 w 111"/>
              <a:gd name="T15" fmla="*/ 28 h 98"/>
              <a:gd name="T16" fmla="*/ 50 w 111"/>
              <a:gd name="T17" fmla="*/ 28 h 98"/>
              <a:gd name="T18" fmla="*/ 32 w 111"/>
              <a:gd name="T19" fmla="*/ 24 h 98"/>
              <a:gd name="T20" fmla="*/ 11 w 111"/>
              <a:gd name="T21" fmla="*/ 45 h 98"/>
              <a:gd name="T22" fmla="*/ 32 w 111"/>
              <a:gd name="T23" fmla="*/ 67 h 98"/>
              <a:gd name="T24" fmla="*/ 50 w 111"/>
              <a:gd name="T25" fmla="*/ 63 h 98"/>
              <a:gd name="T26" fmla="*/ 50 w 111"/>
              <a:gd name="T27" fmla="*/ 28 h 98"/>
              <a:gd name="T28" fmla="*/ 47 w 111"/>
              <a:gd name="T29" fmla="*/ 98 h 98"/>
              <a:gd name="T30" fmla="*/ 47 w 111"/>
              <a:gd name="T31" fmla="*/ 98 h 98"/>
              <a:gd name="T32" fmla="*/ 47 w 111"/>
              <a:gd name="T33" fmla="*/ 94 h 98"/>
              <a:gd name="T34" fmla="*/ 50 w 111"/>
              <a:gd name="T35" fmla="*/ 88 h 98"/>
              <a:gd name="T36" fmla="*/ 50 w 111"/>
              <a:gd name="T37" fmla="*/ 71 h 98"/>
              <a:gd name="T38" fmla="*/ 28 w 111"/>
              <a:gd name="T39" fmla="*/ 75 h 98"/>
              <a:gd name="T40" fmla="*/ 0 w 111"/>
              <a:gd name="T41" fmla="*/ 45 h 98"/>
              <a:gd name="T42" fmla="*/ 28 w 111"/>
              <a:gd name="T43" fmla="*/ 16 h 98"/>
              <a:gd name="T44" fmla="*/ 50 w 111"/>
              <a:gd name="T45" fmla="*/ 20 h 98"/>
              <a:gd name="T46" fmla="*/ 50 w 111"/>
              <a:gd name="T47" fmla="*/ 0 h 98"/>
              <a:gd name="T48" fmla="*/ 62 w 111"/>
              <a:gd name="T49" fmla="*/ 0 h 98"/>
              <a:gd name="T50" fmla="*/ 62 w 111"/>
              <a:gd name="T51" fmla="*/ 20 h 98"/>
              <a:gd name="T52" fmla="*/ 83 w 111"/>
              <a:gd name="T53" fmla="*/ 16 h 98"/>
              <a:gd name="T54" fmla="*/ 111 w 111"/>
              <a:gd name="T55" fmla="*/ 45 h 98"/>
              <a:gd name="T56" fmla="*/ 83 w 111"/>
              <a:gd name="T57" fmla="*/ 75 h 98"/>
              <a:gd name="T58" fmla="*/ 62 w 111"/>
              <a:gd name="T59" fmla="*/ 71 h 98"/>
              <a:gd name="T60" fmla="*/ 62 w 111"/>
              <a:gd name="T61" fmla="*/ 88 h 98"/>
              <a:gd name="T62" fmla="*/ 65 w 111"/>
              <a:gd name="T63" fmla="*/ 94 h 98"/>
              <a:gd name="T64" fmla="*/ 64 w 111"/>
              <a:gd name="T65" fmla="*/ 98 h 98"/>
              <a:gd name="T66" fmla="*/ 47 w 111"/>
              <a:gd name="T6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close/>
              </a:path>
            </a:pathLst>
          </a:custGeom>
          <a:solidFill>
            <a:srgbClr val="D5A03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8" name="Freeform 1918"/>
          <p:cNvSpPr>
            <a:spLocks noEditPoints="1"/>
          </p:cNvSpPr>
          <p:nvPr/>
        </p:nvSpPr>
        <p:spPr bwMode="auto">
          <a:xfrm>
            <a:off x="485781" y="477838"/>
            <a:ext cx="79375" cy="69850"/>
          </a:xfrm>
          <a:custGeom>
            <a:avLst/>
            <a:gdLst>
              <a:gd name="T0" fmla="*/ 62 w 111"/>
              <a:gd name="T1" fmla="*/ 63 h 98"/>
              <a:gd name="T2" fmla="*/ 62 w 111"/>
              <a:gd name="T3" fmla="*/ 63 h 98"/>
              <a:gd name="T4" fmla="*/ 79 w 111"/>
              <a:gd name="T5" fmla="*/ 67 h 98"/>
              <a:gd name="T6" fmla="*/ 100 w 111"/>
              <a:gd name="T7" fmla="*/ 45 h 98"/>
              <a:gd name="T8" fmla="*/ 79 w 111"/>
              <a:gd name="T9" fmla="*/ 24 h 98"/>
              <a:gd name="T10" fmla="*/ 62 w 111"/>
              <a:gd name="T11" fmla="*/ 28 h 98"/>
              <a:gd name="T12" fmla="*/ 62 w 111"/>
              <a:gd name="T13" fmla="*/ 63 h 98"/>
              <a:gd name="T14" fmla="*/ 62 w 111"/>
              <a:gd name="T15" fmla="*/ 63 h 98"/>
              <a:gd name="T16" fmla="*/ 50 w 111"/>
              <a:gd name="T17" fmla="*/ 28 h 98"/>
              <a:gd name="T18" fmla="*/ 50 w 111"/>
              <a:gd name="T19" fmla="*/ 28 h 98"/>
              <a:gd name="T20" fmla="*/ 32 w 111"/>
              <a:gd name="T21" fmla="*/ 24 h 98"/>
              <a:gd name="T22" fmla="*/ 11 w 111"/>
              <a:gd name="T23" fmla="*/ 45 h 98"/>
              <a:gd name="T24" fmla="*/ 32 w 111"/>
              <a:gd name="T25" fmla="*/ 67 h 98"/>
              <a:gd name="T26" fmla="*/ 50 w 111"/>
              <a:gd name="T27" fmla="*/ 63 h 98"/>
              <a:gd name="T28" fmla="*/ 50 w 111"/>
              <a:gd name="T29" fmla="*/ 28 h 98"/>
              <a:gd name="T30" fmla="*/ 50 w 111"/>
              <a:gd name="T31" fmla="*/ 28 h 98"/>
              <a:gd name="T32" fmla="*/ 47 w 111"/>
              <a:gd name="T33" fmla="*/ 98 h 98"/>
              <a:gd name="T34" fmla="*/ 47 w 111"/>
              <a:gd name="T35" fmla="*/ 98 h 98"/>
              <a:gd name="T36" fmla="*/ 47 w 111"/>
              <a:gd name="T37" fmla="*/ 94 h 98"/>
              <a:gd name="T38" fmla="*/ 50 w 111"/>
              <a:gd name="T39" fmla="*/ 88 h 98"/>
              <a:gd name="T40" fmla="*/ 50 w 111"/>
              <a:gd name="T41" fmla="*/ 71 h 98"/>
              <a:gd name="T42" fmla="*/ 28 w 111"/>
              <a:gd name="T43" fmla="*/ 75 h 98"/>
              <a:gd name="T44" fmla="*/ 0 w 111"/>
              <a:gd name="T45" fmla="*/ 45 h 98"/>
              <a:gd name="T46" fmla="*/ 28 w 111"/>
              <a:gd name="T47" fmla="*/ 16 h 98"/>
              <a:gd name="T48" fmla="*/ 50 w 111"/>
              <a:gd name="T49" fmla="*/ 20 h 98"/>
              <a:gd name="T50" fmla="*/ 50 w 111"/>
              <a:gd name="T51" fmla="*/ 0 h 98"/>
              <a:gd name="T52" fmla="*/ 62 w 111"/>
              <a:gd name="T53" fmla="*/ 0 h 98"/>
              <a:gd name="T54" fmla="*/ 62 w 111"/>
              <a:gd name="T55" fmla="*/ 20 h 98"/>
              <a:gd name="T56" fmla="*/ 83 w 111"/>
              <a:gd name="T57" fmla="*/ 16 h 98"/>
              <a:gd name="T58" fmla="*/ 111 w 111"/>
              <a:gd name="T59" fmla="*/ 45 h 98"/>
              <a:gd name="T60" fmla="*/ 83 w 111"/>
              <a:gd name="T61" fmla="*/ 75 h 98"/>
              <a:gd name="T62" fmla="*/ 62 w 111"/>
              <a:gd name="T63" fmla="*/ 71 h 98"/>
              <a:gd name="T64" fmla="*/ 62 w 111"/>
              <a:gd name="T65" fmla="*/ 88 h 98"/>
              <a:gd name="T66" fmla="*/ 65 w 111"/>
              <a:gd name="T67" fmla="*/ 94 h 98"/>
              <a:gd name="T68" fmla="*/ 64 w 111"/>
              <a:gd name="T69" fmla="*/ 98 h 98"/>
              <a:gd name="T70" fmla="*/ 47 w 111"/>
              <a:gd name="T71" fmla="*/ 98 h 98"/>
              <a:gd name="T72" fmla="*/ 47 w 111"/>
              <a:gd name="T7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8">
                <a:moveTo>
                  <a:pt x="62" y="63"/>
                </a:moveTo>
                <a:lnTo>
                  <a:pt x="62" y="63"/>
                </a:lnTo>
                <a:cubicBezTo>
                  <a:pt x="62" y="63"/>
                  <a:pt x="67" y="67"/>
                  <a:pt x="79" y="67"/>
                </a:cubicBezTo>
                <a:cubicBezTo>
                  <a:pt x="92" y="67"/>
                  <a:pt x="100" y="56"/>
                  <a:pt x="100" y="45"/>
                </a:cubicBezTo>
                <a:cubicBezTo>
                  <a:pt x="100" y="36"/>
                  <a:pt x="91" y="24"/>
                  <a:pt x="79" y="24"/>
                </a:cubicBezTo>
                <a:cubicBezTo>
                  <a:pt x="66" y="24"/>
                  <a:pt x="62" y="28"/>
                  <a:pt x="62" y="28"/>
                </a:cubicBezTo>
                <a:lnTo>
                  <a:pt x="62" y="63"/>
                </a:lnTo>
                <a:lnTo>
                  <a:pt x="62" y="63"/>
                </a:lnTo>
                <a:close/>
                <a:moveTo>
                  <a:pt x="50" y="28"/>
                </a:moveTo>
                <a:lnTo>
                  <a:pt x="50" y="28"/>
                </a:lnTo>
                <a:cubicBezTo>
                  <a:pt x="50" y="28"/>
                  <a:pt x="46" y="24"/>
                  <a:pt x="32" y="24"/>
                </a:cubicBezTo>
                <a:cubicBezTo>
                  <a:pt x="20" y="24"/>
                  <a:pt x="11" y="36"/>
                  <a:pt x="11" y="45"/>
                </a:cubicBezTo>
                <a:cubicBezTo>
                  <a:pt x="11" y="56"/>
                  <a:pt x="19" y="67"/>
                  <a:pt x="32" y="67"/>
                </a:cubicBezTo>
                <a:cubicBezTo>
                  <a:pt x="45" y="67"/>
                  <a:pt x="50" y="63"/>
                  <a:pt x="50" y="63"/>
                </a:cubicBezTo>
                <a:lnTo>
                  <a:pt x="50" y="28"/>
                </a:lnTo>
                <a:lnTo>
                  <a:pt x="50" y="28"/>
                </a:lnTo>
                <a:close/>
                <a:moveTo>
                  <a:pt x="47" y="98"/>
                </a:moveTo>
                <a:lnTo>
                  <a:pt x="47" y="98"/>
                </a:lnTo>
                <a:cubicBezTo>
                  <a:pt x="43" y="98"/>
                  <a:pt x="46" y="95"/>
                  <a:pt x="47" y="94"/>
                </a:cubicBezTo>
                <a:cubicBezTo>
                  <a:pt x="48" y="92"/>
                  <a:pt x="50" y="90"/>
                  <a:pt x="50" y="88"/>
                </a:cubicBezTo>
                <a:lnTo>
                  <a:pt x="50" y="71"/>
                </a:lnTo>
                <a:cubicBezTo>
                  <a:pt x="50" y="71"/>
                  <a:pt x="45" y="75"/>
                  <a:pt x="28" y="75"/>
                </a:cubicBezTo>
                <a:cubicBezTo>
                  <a:pt x="12" y="75"/>
                  <a:pt x="0" y="59"/>
                  <a:pt x="0" y="45"/>
                </a:cubicBezTo>
                <a:cubicBezTo>
                  <a:pt x="0" y="32"/>
                  <a:pt x="14" y="16"/>
                  <a:pt x="28" y="16"/>
                </a:cubicBezTo>
                <a:cubicBezTo>
                  <a:pt x="46" y="16"/>
                  <a:pt x="50" y="20"/>
                  <a:pt x="50" y="20"/>
                </a:cubicBezTo>
                <a:lnTo>
                  <a:pt x="50" y="0"/>
                </a:lnTo>
                <a:lnTo>
                  <a:pt x="62" y="0"/>
                </a:lnTo>
                <a:lnTo>
                  <a:pt x="62" y="20"/>
                </a:lnTo>
                <a:cubicBezTo>
                  <a:pt x="62" y="20"/>
                  <a:pt x="66" y="16"/>
                  <a:pt x="83" y="16"/>
                </a:cubicBezTo>
                <a:cubicBezTo>
                  <a:pt x="97" y="16"/>
                  <a:pt x="111" y="32"/>
                  <a:pt x="111" y="45"/>
                </a:cubicBezTo>
                <a:cubicBezTo>
                  <a:pt x="111" y="59"/>
                  <a:pt x="100" y="75"/>
                  <a:pt x="83" y="75"/>
                </a:cubicBezTo>
                <a:cubicBezTo>
                  <a:pt x="66" y="75"/>
                  <a:pt x="62" y="71"/>
                  <a:pt x="62" y="71"/>
                </a:cubicBezTo>
                <a:lnTo>
                  <a:pt x="62" y="88"/>
                </a:lnTo>
                <a:cubicBezTo>
                  <a:pt x="62" y="90"/>
                  <a:pt x="63" y="92"/>
                  <a:pt x="65" y="94"/>
                </a:cubicBezTo>
                <a:cubicBezTo>
                  <a:pt x="66" y="95"/>
                  <a:pt x="68" y="98"/>
                  <a:pt x="64" y="98"/>
                </a:cubicBezTo>
                <a:lnTo>
                  <a:pt x="47" y="98"/>
                </a:lnTo>
                <a:lnTo>
                  <a:pt x="47" y="98"/>
                </a:lnTo>
                <a:close/>
              </a:path>
            </a:pathLst>
          </a:custGeom>
          <a:noFill/>
          <a:ln w="1588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19" name="Freeform 1919"/>
          <p:cNvSpPr>
            <a:spLocks/>
          </p:cNvSpPr>
          <p:nvPr/>
        </p:nvSpPr>
        <p:spPr bwMode="auto">
          <a:xfrm>
            <a:off x="857251" y="284163"/>
            <a:ext cx="101600" cy="115888"/>
          </a:xfrm>
          <a:custGeom>
            <a:avLst/>
            <a:gdLst>
              <a:gd name="T0" fmla="*/ 123 w 142"/>
              <a:gd name="T1" fmla="*/ 53 h 161"/>
              <a:gd name="T2" fmla="*/ 123 w 142"/>
              <a:gd name="T3" fmla="*/ 53 h 161"/>
              <a:gd name="T4" fmla="*/ 125 w 142"/>
              <a:gd name="T5" fmla="*/ 29 h 161"/>
              <a:gd name="T6" fmla="*/ 124 w 142"/>
              <a:gd name="T7" fmla="*/ 29 h 161"/>
              <a:gd name="T8" fmla="*/ 116 w 142"/>
              <a:gd name="T9" fmla="*/ 51 h 161"/>
              <a:gd name="T10" fmla="*/ 74 w 142"/>
              <a:gd name="T11" fmla="*/ 123 h 161"/>
              <a:gd name="T12" fmla="*/ 68 w 142"/>
              <a:gd name="T13" fmla="*/ 123 h 161"/>
              <a:gd name="T14" fmla="*/ 24 w 142"/>
              <a:gd name="T15" fmla="*/ 51 h 161"/>
              <a:gd name="T16" fmla="*/ 16 w 142"/>
              <a:gd name="T17" fmla="*/ 29 h 161"/>
              <a:gd name="T18" fmla="*/ 14 w 142"/>
              <a:gd name="T19" fmla="*/ 29 h 161"/>
              <a:gd name="T20" fmla="*/ 18 w 142"/>
              <a:gd name="T21" fmla="*/ 53 h 161"/>
              <a:gd name="T22" fmla="*/ 18 w 142"/>
              <a:gd name="T23" fmla="*/ 161 h 161"/>
              <a:gd name="T24" fmla="*/ 0 w 142"/>
              <a:gd name="T25" fmla="*/ 161 h 161"/>
              <a:gd name="T26" fmla="*/ 0 w 142"/>
              <a:gd name="T27" fmla="*/ 0 h 161"/>
              <a:gd name="T28" fmla="*/ 14 w 142"/>
              <a:gd name="T29" fmla="*/ 0 h 161"/>
              <a:gd name="T30" fmla="*/ 64 w 142"/>
              <a:gd name="T31" fmla="*/ 82 h 161"/>
              <a:gd name="T32" fmla="*/ 72 w 142"/>
              <a:gd name="T33" fmla="*/ 100 h 161"/>
              <a:gd name="T34" fmla="*/ 72 w 142"/>
              <a:gd name="T35" fmla="*/ 100 h 161"/>
              <a:gd name="T36" fmla="*/ 79 w 142"/>
              <a:gd name="T37" fmla="*/ 82 h 161"/>
              <a:gd name="T38" fmla="*/ 127 w 142"/>
              <a:gd name="T39" fmla="*/ 0 h 161"/>
              <a:gd name="T40" fmla="*/ 142 w 142"/>
              <a:gd name="T41" fmla="*/ 0 h 161"/>
              <a:gd name="T42" fmla="*/ 142 w 142"/>
              <a:gd name="T43" fmla="*/ 161 h 161"/>
              <a:gd name="T44" fmla="*/ 123 w 142"/>
              <a:gd name="T45" fmla="*/ 161 h 161"/>
              <a:gd name="T46" fmla="*/ 123 w 142"/>
              <a:gd name="T47" fmla="*/ 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2" h="161">
                <a:moveTo>
                  <a:pt x="123" y="53"/>
                </a:moveTo>
                <a:lnTo>
                  <a:pt x="123" y="53"/>
                </a:lnTo>
                <a:lnTo>
                  <a:pt x="125" y="29"/>
                </a:lnTo>
                <a:lnTo>
                  <a:pt x="124" y="29"/>
                </a:lnTo>
                <a:lnTo>
                  <a:pt x="116" y="51"/>
                </a:lnTo>
                <a:lnTo>
                  <a:pt x="74" y="123"/>
                </a:lnTo>
                <a:lnTo>
                  <a:pt x="68" y="123"/>
                </a:lnTo>
                <a:lnTo>
                  <a:pt x="24" y="51"/>
                </a:lnTo>
                <a:lnTo>
                  <a:pt x="16" y="29"/>
                </a:lnTo>
                <a:lnTo>
                  <a:pt x="14" y="29"/>
                </a:lnTo>
                <a:lnTo>
                  <a:pt x="18" y="53"/>
                </a:lnTo>
                <a:lnTo>
                  <a:pt x="18" y="161"/>
                </a:lnTo>
                <a:lnTo>
                  <a:pt x="0" y="161"/>
                </a:lnTo>
                <a:lnTo>
                  <a:pt x="0" y="0"/>
                </a:lnTo>
                <a:lnTo>
                  <a:pt x="14" y="0"/>
                </a:lnTo>
                <a:lnTo>
                  <a:pt x="64" y="82"/>
                </a:lnTo>
                <a:lnTo>
                  <a:pt x="72" y="100"/>
                </a:lnTo>
                <a:lnTo>
                  <a:pt x="72" y="100"/>
                </a:lnTo>
                <a:lnTo>
                  <a:pt x="79" y="82"/>
                </a:lnTo>
                <a:lnTo>
                  <a:pt x="127" y="0"/>
                </a:lnTo>
                <a:lnTo>
                  <a:pt x="142" y="0"/>
                </a:lnTo>
                <a:lnTo>
                  <a:pt x="142" y="161"/>
                </a:lnTo>
                <a:lnTo>
                  <a:pt x="123" y="161"/>
                </a:lnTo>
                <a:lnTo>
                  <a:pt x="123" y="53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0" name="Freeform 1920"/>
          <p:cNvSpPr>
            <a:spLocks/>
          </p:cNvSpPr>
          <p:nvPr/>
        </p:nvSpPr>
        <p:spPr bwMode="auto">
          <a:xfrm>
            <a:off x="987426" y="284163"/>
            <a:ext cx="84138" cy="115888"/>
          </a:xfrm>
          <a:custGeom>
            <a:avLst/>
            <a:gdLst>
              <a:gd name="T0" fmla="*/ 99 w 118"/>
              <a:gd name="T1" fmla="*/ 52 h 161"/>
              <a:gd name="T2" fmla="*/ 99 w 118"/>
              <a:gd name="T3" fmla="*/ 52 h 161"/>
              <a:gd name="T4" fmla="*/ 100 w 118"/>
              <a:gd name="T5" fmla="*/ 34 h 161"/>
              <a:gd name="T6" fmla="*/ 99 w 118"/>
              <a:gd name="T7" fmla="*/ 34 h 161"/>
              <a:gd name="T8" fmla="*/ 89 w 118"/>
              <a:gd name="T9" fmla="*/ 53 h 161"/>
              <a:gd name="T10" fmla="*/ 12 w 118"/>
              <a:gd name="T11" fmla="*/ 161 h 161"/>
              <a:gd name="T12" fmla="*/ 0 w 118"/>
              <a:gd name="T13" fmla="*/ 161 h 161"/>
              <a:gd name="T14" fmla="*/ 0 w 118"/>
              <a:gd name="T15" fmla="*/ 0 h 161"/>
              <a:gd name="T16" fmla="*/ 19 w 118"/>
              <a:gd name="T17" fmla="*/ 0 h 161"/>
              <a:gd name="T18" fmla="*/ 19 w 118"/>
              <a:gd name="T19" fmla="*/ 110 h 161"/>
              <a:gd name="T20" fmla="*/ 18 w 118"/>
              <a:gd name="T21" fmla="*/ 128 h 161"/>
              <a:gd name="T22" fmla="*/ 19 w 118"/>
              <a:gd name="T23" fmla="*/ 128 h 161"/>
              <a:gd name="T24" fmla="*/ 29 w 118"/>
              <a:gd name="T25" fmla="*/ 110 h 161"/>
              <a:gd name="T26" fmla="*/ 106 w 118"/>
              <a:gd name="T27" fmla="*/ 0 h 161"/>
              <a:gd name="T28" fmla="*/ 118 w 118"/>
              <a:gd name="T29" fmla="*/ 0 h 161"/>
              <a:gd name="T30" fmla="*/ 118 w 118"/>
              <a:gd name="T31" fmla="*/ 161 h 161"/>
              <a:gd name="T32" fmla="*/ 99 w 118"/>
              <a:gd name="T33" fmla="*/ 161 h 161"/>
              <a:gd name="T34" fmla="*/ 99 w 118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161">
                <a:moveTo>
                  <a:pt x="99" y="52"/>
                </a:moveTo>
                <a:lnTo>
                  <a:pt x="99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2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9" y="128"/>
                </a:lnTo>
                <a:lnTo>
                  <a:pt x="29" y="110"/>
                </a:lnTo>
                <a:lnTo>
                  <a:pt x="106" y="0"/>
                </a:lnTo>
                <a:lnTo>
                  <a:pt x="118" y="0"/>
                </a:lnTo>
                <a:lnTo>
                  <a:pt x="118" y="161"/>
                </a:lnTo>
                <a:lnTo>
                  <a:pt x="99" y="161"/>
                </a:lnTo>
                <a:lnTo>
                  <a:pt x="99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1" name="Freeform 1921"/>
          <p:cNvSpPr>
            <a:spLocks/>
          </p:cNvSpPr>
          <p:nvPr/>
        </p:nvSpPr>
        <p:spPr bwMode="auto">
          <a:xfrm>
            <a:off x="1100143" y="284163"/>
            <a:ext cx="80963" cy="115888"/>
          </a:xfrm>
          <a:custGeom>
            <a:avLst/>
            <a:gdLst>
              <a:gd name="T0" fmla="*/ 96 w 115"/>
              <a:gd name="T1" fmla="*/ 87 h 161"/>
              <a:gd name="T2" fmla="*/ 96 w 115"/>
              <a:gd name="T3" fmla="*/ 87 h 161"/>
              <a:gd name="T4" fmla="*/ 19 w 115"/>
              <a:gd name="T5" fmla="*/ 87 h 161"/>
              <a:gd name="T6" fmla="*/ 19 w 115"/>
              <a:gd name="T7" fmla="*/ 161 h 161"/>
              <a:gd name="T8" fmla="*/ 0 w 115"/>
              <a:gd name="T9" fmla="*/ 161 h 161"/>
              <a:gd name="T10" fmla="*/ 0 w 115"/>
              <a:gd name="T11" fmla="*/ 0 h 161"/>
              <a:gd name="T12" fmla="*/ 19 w 115"/>
              <a:gd name="T13" fmla="*/ 0 h 161"/>
              <a:gd name="T14" fmla="*/ 19 w 115"/>
              <a:gd name="T15" fmla="*/ 70 h 161"/>
              <a:gd name="T16" fmla="*/ 96 w 115"/>
              <a:gd name="T17" fmla="*/ 70 h 161"/>
              <a:gd name="T18" fmla="*/ 96 w 115"/>
              <a:gd name="T19" fmla="*/ 0 h 161"/>
              <a:gd name="T20" fmla="*/ 115 w 115"/>
              <a:gd name="T21" fmla="*/ 0 h 161"/>
              <a:gd name="T22" fmla="*/ 115 w 115"/>
              <a:gd name="T23" fmla="*/ 161 h 161"/>
              <a:gd name="T24" fmla="*/ 96 w 115"/>
              <a:gd name="T25" fmla="*/ 161 h 161"/>
              <a:gd name="T26" fmla="*/ 96 w 115"/>
              <a:gd name="T27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1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1"/>
                </a:lnTo>
                <a:lnTo>
                  <a:pt x="96" y="161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2" name="Freeform 1922"/>
          <p:cNvSpPr>
            <a:spLocks/>
          </p:cNvSpPr>
          <p:nvPr/>
        </p:nvSpPr>
        <p:spPr bwMode="auto">
          <a:xfrm>
            <a:off x="1209676" y="284163"/>
            <a:ext cx="82550" cy="115888"/>
          </a:xfrm>
          <a:custGeom>
            <a:avLst/>
            <a:gdLst>
              <a:gd name="T0" fmla="*/ 98 w 117"/>
              <a:gd name="T1" fmla="*/ 52 h 161"/>
              <a:gd name="T2" fmla="*/ 98 w 117"/>
              <a:gd name="T3" fmla="*/ 52 h 161"/>
              <a:gd name="T4" fmla="*/ 100 w 117"/>
              <a:gd name="T5" fmla="*/ 34 h 161"/>
              <a:gd name="T6" fmla="*/ 99 w 117"/>
              <a:gd name="T7" fmla="*/ 34 h 161"/>
              <a:gd name="T8" fmla="*/ 89 w 117"/>
              <a:gd name="T9" fmla="*/ 53 h 161"/>
              <a:gd name="T10" fmla="*/ 11 w 117"/>
              <a:gd name="T11" fmla="*/ 161 h 161"/>
              <a:gd name="T12" fmla="*/ 0 w 117"/>
              <a:gd name="T13" fmla="*/ 161 h 161"/>
              <a:gd name="T14" fmla="*/ 0 w 117"/>
              <a:gd name="T15" fmla="*/ 0 h 161"/>
              <a:gd name="T16" fmla="*/ 19 w 117"/>
              <a:gd name="T17" fmla="*/ 0 h 161"/>
              <a:gd name="T18" fmla="*/ 19 w 117"/>
              <a:gd name="T19" fmla="*/ 110 h 161"/>
              <a:gd name="T20" fmla="*/ 18 w 117"/>
              <a:gd name="T21" fmla="*/ 128 h 161"/>
              <a:gd name="T22" fmla="*/ 18 w 117"/>
              <a:gd name="T23" fmla="*/ 128 h 161"/>
              <a:gd name="T24" fmla="*/ 29 w 117"/>
              <a:gd name="T25" fmla="*/ 110 h 161"/>
              <a:gd name="T26" fmla="*/ 106 w 117"/>
              <a:gd name="T27" fmla="*/ 0 h 161"/>
              <a:gd name="T28" fmla="*/ 117 w 117"/>
              <a:gd name="T29" fmla="*/ 0 h 161"/>
              <a:gd name="T30" fmla="*/ 117 w 117"/>
              <a:gd name="T31" fmla="*/ 161 h 161"/>
              <a:gd name="T32" fmla="*/ 98 w 117"/>
              <a:gd name="T33" fmla="*/ 161 h 161"/>
              <a:gd name="T34" fmla="*/ 98 w 117"/>
              <a:gd name="T35" fmla="*/ 5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1">
                <a:moveTo>
                  <a:pt x="98" y="52"/>
                </a:moveTo>
                <a:lnTo>
                  <a:pt x="98" y="52"/>
                </a:lnTo>
                <a:lnTo>
                  <a:pt x="100" y="34"/>
                </a:lnTo>
                <a:lnTo>
                  <a:pt x="99" y="34"/>
                </a:lnTo>
                <a:lnTo>
                  <a:pt x="89" y="53"/>
                </a:lnTo>
                <a:lnTo>
                  <a:pt x="11" y="161"/>
                </a:lnTo>
                <a:lnTo>
                  <a:pt x="0" y="161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8" y="128"/>
                </a:lnTo>
                <a:lnTo>
                  <a:pt x="18" y="128"/>
                </a:lnTo>
                <a:lnTo>
                  <a:pt x="29" y="110"/>
                </a:lnTo>
                <a:lnTo>
                  <a:pt x="106" y="0"/>
                </a:lnTo>
                <a:lnTo>
                  <a:pt x="117" y="0"/>
                </a:lnTo>
                <a:lnTo>
                  <a:pt x="117" y="161"/>
                </a:lnTo>
                <a:lnTo>
                  <a:pt x="98" y="161"/>
                </a:lnTo>
                <a:lnTo>
                  <a:pt x="98" y="5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3" name="Freeform 1923"/>
          <p:cNvSpPr>
            <a:spLocks/>
          </p:cNvSpPr>
          <p:nvPr/>
        </p:nvSpPr>
        <p:spPr bwMode="auto">
          <a:xfrm>
            <a:off x="1317626" y="282575"/>
            <a:ext cx="76200" cy="120650"/>
          </a:xfrm>
          <a:custGeom>
            <a:avLst/>
            <a:gdLst>
              <a:gd name="T0" fmla="*/ 109 w 109"/>
              <a:gd name="T1" fmla="*/ 157 h 167"/>
              <a:gd name="T2" fmla="*/ 109 w 109"/>
              <a:gd name="T3" fmla="*/ 157 h 167"/>
              <a:gd name="T4" fmla="*/ 92 w 109"/>
              <a:gd name="T5" fmla="*/ 165 h 167"/>
              <a:gd name="T6" fmla="*/ 69 w 109"/>
              <a:gd name="T7" fmla="*/ 167 h 167"/>
              <a:gd name="T8" fmla="*/ 42 w 109"/>
              <a:gd name="T9" fmla="*/ 162 h 167"/>
              <a:gd name="T10" fmla="*/ 20 w 109"/>
              <a:gd name="T11" fmla="*/ 147 h 167"/>
              <a:gd name="T12" fmla="*/ 5 w 109"/>
              <a:gd name="T13" fmla="*/ 121 h 167"/>
              <a:gd name="T14" fmla="*/ 0 w 109"/>
              <a:gd name="T15" fmla="*/ 84 h 167"/>
              <a:gd name="T16" fmla="*/ 6 w 109"/>
              <a:gd name="T17" fmla="*/ 45 h 167"/>
              <a:gd name="T18" fmla="*/ 22 w 109"/>
              <a:gd name="T19" fmla="*/ 20 h 167"/>
              <a:gd name="T20" fmla="*/ 44 w 109"/>
              <a:gd name="T21" fmla="*/ 5 h 167"/>
              <a:gd name="T22" fmla="*/ 70 w 109"/>
              <a:gd name="T23" fmla="*/ 0 h 167"/>
              <a:gd name="T24" fmla="*/ 92 w 109"/>
              <a:gd name="T25" fmla="*/ 2 h 167"/>
              <a:gd name="T26" fmla="*/ 107 w 109"/>
              <a:gd name="T27" fmla="*/ 6 h 167"/>
              <a:gd name="T28" fmla="*/ 102 w 109"/>
              <a:gd name="T29" fmla="*/ 23 h 167"/>
              <a:gd name="T30" fmla="*/ 71 w 109"/>
              <a:gd name="T31" fmla="*/ 17 h 167"/>
              <a:gd name="T32" fmla="*/ 52 w 109"/>
              <a:gd name="T33" fmla="*/ 21 h 167"/>
              <a:gd name="T34" fmla="*/ 36 w 109"/>
              <a:gd name="T35" fmla="*/ 32 h 167"/>
              <a:gd name="T36" fmla="*/ 24 w 109"/>
              <a:gd name="T37" fmla="*/ 53 h 167"/>
              <a:gd name="T38" fmla="*/ 20 w 109"/>
              <a:gd name="T39" fmla="*/ 84 h 167"/>
              <a:gd name="T40" fmla="*/ 24 w 109"/>
              <a:gd name="T41" fmla="*/ 112 h 167"/>
              <a:gd name="T42" fmla="*/ 36 w 109"/>
              <a:gd name="T43" fmla="*/ 133 h 167"/>
              <a:gd name="T44" fmla="*/ 53 w 109"/>
              <a:gd name="T45" fmla="*/ 145 h 167"/>
              <a:gd name="T46" fmla="*/ 74 w 109"/>
              <a:gd name="T47" fmla="*/ 150 h 167"/>
              <a:gd name="T48" fmla="*/ 92 w 109"/>
              <a:gd name="T49" fmla="*/ 148 h 167"/>
              <a:gd name="T50" fmla="*/ 105 w 109"/>
              <a:gd name="T51" fmla="*/ 142 h 167"/>
              <a:gd name="T52" fmla="*/ 109 w 109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7">
                <a:moveTo>
                  <a:pt x="109" y="157"/>
                </a:moveTo>
                <a:lnTo>
                  <a:pt x="109" y="157"/>
                </a:lnTo>
                <a:cubicBezTo>
                  <a:pt x="105" y="161"/>
                  <a:pt x="99" y="163"/>
                  <a:pt x="92" y="165"/>
                </a:cubicBezTo>
                <a:cubicBezTo>
                  <a:pt x="85" y="166"/>
                  <a:pt x="77" y="167"/>
                  <a:pt x="69" y="167"/>
                </a:cubicBezTo>
                <a:cubicBezTo>
                  <a:pt x="60" y="167"/>
                  <a:pt x="51" y="165"/>
                  <a:pt x="42" y="162"/>
                </a:cubicBezTo>
                <a:cubicBezTo>
                  <a:pt x="34" y="158"/>
                  <a:pt x="27" y="153"/>
                  <a:pt x="20" y="147"/>
                </a:cubicBezTo>
                <a:cubicBezTo>
                  <a:pt x="14" y="140"/>
                  <a:pt x="9" y="131"/>
                  <a:pt x="5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6" y="45"/>
                </a:cubicBezTo>
                <a:cubicBezTo>
                  <a:pt x="10" y="35"/>
                  <a:pt x="15" y="26"/>
                  <a:pt x="22" y="20"/>
                </a:cubicBezTo>
                <a:cubicBezTo>
                  <a:pt x="29" y="13"/>
                  <a:pt x="36" y="8"/>
                  <a:pt x="44" y="5"/>
                </a:cubicBezTo>
                <a:cubicBezTo>
                  <a:pt x="53" y="2"/>
                  <a:pt x="61" y="0"/>
                  <a:pt x="70" y="0"/>
                </a:cubicBezTo>
                <a:cubicBezTo>
                  <a:pt x="79" y="0"/>
                  <a:pt x="86" y="1"/>
                  <a:pt x="92" y="2"/>
                </a:cubicBezTo>
                <a:cubicBezTo>
                  <a:pt x="98" y="3"/>
                  <a:pt x="103" y="4"/>
                  <a:pt x="107" y="6"/>
                </a:cubicBezTo>
                <a:lnTo>
                  <a:pt x="102" y="23"/>
                </a:lnTo>
                <a:cubicBezTo>
                  <a:pt x="95" y="19"/>
                  <a:pt x="85" y="17"/>
                  <a:pt x="71" y="17"/>
                </a:cubicBezTo>
                <a:cubicBezTo>
                  <a:pt x="65" y="17"/>
                  <a:pt x="59" y="19"/>
                  <a:pt x="52" y="21"/>
                </a:cubicBezTo>
                <a:cubicBezTo>
                  <a:pt x="46" y="23"/>
                  <a:pt x="41" y="27"/>
                  <a:pt x="36" y="32"/>
                </a:cubicBezTo>
                <a:cubicBezTo>
                  <a:pt x="31" y="37"/>
                  <a:pt x="27" y="44"/>
                  <a:pt x="24" y="53"/>
                </a:cubicBezTo>
                <a:cubicBezTo>
                  <a:pt x="22" y="61"/>
                  <a:pt x="20" y="71"/>
                  <a:pt x="20" y="84"/>
                </a:cubicBezTo>
                <a:cubicBezTo>
                  <a:pt x="20" y="95"/>
                  <a:pt x="21" y="104"/>
                  <a:pt x="24" y="112"/>
                </a:cubicBezTo>
                <a:cubicBezTo>
                  <a:pt x="27" y="121"/>
                  <a:pt x="31" y="128"/>
                  <a:pt x="36" y="133"/>
                </a:cubicBezTo>
                <a:cubicBezTo>
                  <a:pt x="40" y="139"/>
                  <a:pt x="46" y="143"/>
                  <a:pt x="53" y="145"/>
                </a:cubicBezTo>
                <a:cubicBezTo>
                  <a:pt x="59" y="148"/>
                  <a:pt x="66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4" name="Freeform 1924"/>
          <p:cNvSpPr>
            <a:spLocks/>
          </p:cNvSpPr>
          <p:nvPr/>
        </p:nvSpPr>
        <p:spPr bwMode="auto">
          <a:xfrm>
            <a:off x="1403351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5" name="Freeform 1925"/>
          <p:cNvSpPr>
            <a:spLocks/>
          </p:cNvSpPr>
          <p:nvPr/>
        </p:nvSpPr>
        <p:spPr bwMode="auto">
          <a:xfrm>
            <a:off x="1504951" y="284163"/>
            <a:ext cx="63500" cy="115888"/>
          </a:xfrm>
          <a:custGeom>
            <a:avLst/>
            <a:gdLst>
              <a:gd name="T0" fmla="*/ 0 w 89"/>
              <a:gd name="T1" fmla="*/ 0 h 161"/>
              <a:gd name="T2" fmla="*/ 0 w 89"/>
              <a:gd name="T3" fmla="*/ 0 h 161"/>
              <a:gd name="T4" fmla="*/ 88 w 89"/>
              <a:gd name="T5" fmla="*/ 0 h 161"/>
              <a:gd name="T6" fmla="*/ 88 w 89"/>
              <a:gd name="T7" fmla="*/ 17 h 161"/>
              <a:gd name="T8" fmla="*/ 20 w 89"/>
              <a:gd name="T9" fmla="*/ 17 h 161"/>
              <a:gd name="T10" fmla="*/ 20 w 89"/>
              <a:gd name="T11" fmla="*/ 70 h 161"/>
              <a:gd name="T12" fmla="*/ 82 w 89"/>
              <a:gd name="T13" fmla="*/ 70 h 161"/>
              <a:gd name="T14" fmla="*/ 82 w 89"/>
              <a:gd name="T15" fmla="*/ 87 h 161"/>
              <a:gd name="T16" fmla="*/ 20 w 89"/>
              <a:gd name="T17" fmla="*/ 87 h 161"/>
              <a:gd name="T18" fmla="*/ 20 w 89"/>
              <a:gd name="T19" fmla="*/ 144 h 161"/>
              <a:gd name="T20" fmla="*/ 89 w 89"/>
              <a:gd name="T21" fmla="*/ 144 h 161"/>
              <a:gd name="T22" fmla="*/ 89 w 89"/>
              <a:gd name="T23" fmla="*/ 161 h 161"/>
              <a:gd name="T24" fmla="*/ 0 w 89"/>
              <a:gd name="T25" fmla="*/ 161 h 161"/>
              <a:gd name="T26" fmla="*/ 0 w 89"/>
              <a:gd name="T27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61">
                <a:moveTo>
                  <a:pt x="0" y="0"/>
                </a:moveTo>
                <a:lnTo>
                  <a:pt x="0" y="0"/>
                </a:lnTo>
                <a:lnTo>
                  <a:pt x="88" y="0"/>
                </a:lnTo>
                <a:lnTo>
                  <a:pt x="88" y="17"/>
                </a:lnTo>
                <a:lnTo>
                  <a:pt x="20" y="17"/>
                </a:lnTo>
                <a:lnTo>
                  <a:pt x="20" y="70"/>
                </a:lnTo>
                <a:lnTo>
                  <a:pt x="82" y="70"/>
                </a:lnTo>
                <a:lnTo>
                  <a:pt x="82" y="87"/>
                </a:lnTo>
                <a:lnTo>
                  <a:pt x="20" y="87"/>
                </a:lnTo>
                <a:lnTo>
                  <a:pt x="20" y="144"/>
                </a:lnTo>
                <a:lnTo>
                  <a:pt x="89" y="144"/>
                </a:lnTo>
                <a:lnTo>
                  <a:pt x="89" y="161"/>
                </a:lnTo>
                <a:lnTo>
                  <a:pt x="0" y="16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6" name="Freeform 1926"/>
          <p:cNvSpPr>
            <a:spLocks noEditPoints="1"/>
          </p:cNvSpPr>
          <p:nvPr/>
        </p:nvSpPr>
        <p:spPr bwMode="auto">
          <a:xfrm>
            <a:off x="1593851" y="282609"/>
            <a:ext cx="71438" cy="117475"/>
          </a:xfrm>
          <a:custGeom>
            <a:avLst/>
            <a:gdLst>
              <a:gd name="T0" fmla="*/ 39 w 100"/>
              <a:gd name="T1" fmla="*/ 17 h 163"/>
              <a:gd name="T2" fmla="*/ 39 w 100"/>
              <a:gd name="T3" fmla="*/ 17 h 163"/>
              <a:gd name="T4" fmla="*/ 27 w 100"/>
              <a:gd name="T5" fmla="*/ 17 h 163"/>
              <a:gd name="T6" fmla="*/ 19 w 100"/>
              <a:gd name="T7" fmla="*/ 18 h 163"/>
              <a:gd name="T8" fmla="*/ 19 w 100"/>
              <a:gd name="T9" fmla="*/ 85 h 163"/>
              <a:gd name="T10" fmla="*/ 22 w 100"/>
              <a:gd name="T11" fmla="*/ 85 h 163"/>
              <a:gd name="T12" fmla="*/ 28 w 100"/>
              <a:gd name="T13" fmla="*/ 86 h 163"/>
              <a:gd name="T14" fmla="*/ 33 w 100"/>
              <a:gd name="T15" fmla="*/ 86 h 163"/>
              <a:gd name="T16" fmla="*/ 37 w 100"/>
              <a:gd name="T17" fmla="*/ 86 h 163"/>
              <a:gd name="T18" fmla="*/ 52 w 100"/>
              <a:gd name="T19" fmla="*/ 84 h 163"/>
              <a:gd name="T20" fmla="*/ 66 w 100"/>
              <a:gd name="T21" fmla="*/ 79 h 163"/>
              <a:gd name="T22" fmla="*/ 76 w 100"/>
              <a:gd name="T23" fmla="*/ 68 h 163"/>
              <a:gd name="T24" fmla="*/ 80 w 100"/>
              <a:gd name="T25" fmla="*/ 50 h 163"/>
              <a:gd name="T26" fmla="*/ 76 w 100"/>
              <a:gd name="T27" fmla="*/ 34 h 163"/>
              <a:gd name="T28" fmla="*/ 67 w 100"/>
              <a:gd name="T29" fmla="*/ 24 h 163"/>
              <a:gd name="T30" fmla="*/ 54 w 100"/>
              <a:gd name="T31" fmla="*/ 19 h 163"/>
              <a:gd name="T32" fmla="*/ 39 w 100"/>
              <a:gd name="T33" fmla="*/ 17 h 163"/>
              <a:gd name="T34" fmla="*/ 0 w 100"/>
              <a:gd name="T35" fmla="*/ 4 h 163"/>
              <a:gd name="T36" fmla="*/ 0 w 100"/>
              <a:gd name="T37" fmla="*/ 4 h 163"/>
              <a:gd name="T38" fmla="*/ 18 w 100"/>
              <a:gd name="T39" fmla="*/ 1 h 163"/>
              <a:gd name="T40" fmla="*/ 38 w 100"/>
              <a:gd name="T41" fmla="*/ 0 h 163"/>
              <a:gd name="T42" fmla="*/ 60 w 100"/>
              <a:gd name="T43" fmla="*/ 2 h 163"/>
              <a:gd name="T44" fmla="*/ 80 w 100"/>
              <a:gd name="T45" fmla="*/ 10 h 163"/>
              <a:gd name="T46" fmla="*/ 94 w 100"/>
              <a:gd name="T47" fmla="*/ 25 h 163"/>
              <a:gd name="T48" fmla="*/ 100 w 100"/>
              <a:gd name="T49" fmla="*/ 50 h 163"/>
              <a:gd name="T50" fmla="*/ 95 w 100"/>
              <a:gd name="T51" fmla="*/ 74 h 163"/>
              <a:gd name="T52" fmla="*/ 81 w 100"/>
              <a:gd name="T53" fmla="*/ 91 h 163"/>
              <a:gd name="T54" fmla="*/ 61 w 100"/>
              <a:gd name="T55" fmla="*/ 100 h 163"/>
              <a:gd name="T56" fmla="*/ 37 w 100"/>
              <a:gd name="T57" fmla="*/ 103 h 163"/>
              <a:gd name="T58" fmla="*/ 34 w 100"/>
              <a:gd name="T59" fmla="*/ 103 h 163"/>
              <a:gd name="T60" fmla="*/ 28 w 100"/>
              <a:gd name="T61" fmla="*/ 103 h 163"/>
              <a:gd name="T62" fmla="*/ 23 w 100"/>
              <a:gd name="T63" fmla="*/ 102 h 163"/>
              <a:gd name="T64" fmla="*/ 19 w 100"/>
              <a:gd name="T65" fmla="*/ 102 h 163"/>
              <a:gd name="T66" fmla="*/ 19 w 100"/>
              <a:gd name="T67" fmla="*/ 163 h 163"/>
              <a:gd name="T68" fmla="*/ 0 w 100"/>
              <a:gd name="T69" fmla="*/ 163 h 163"/>
              <a:gd name="T70" fmla="*/ 0 w 100"/>
              <a:gd name="T71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163">
                <a:moveTo>
                  <a:pt x="39" y="17"/>
                </a:moveTo>
                <a:lnTo>
                  <a:pt x="39" y="17"/>
                </a:lnTo>
                <a:cubicBezTo>
                  <a:pt x="35" y="17"/>
                  <a:pt x="31" y="17"/>
                  <a:pt x="27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85"/>
                </a:lnTo>
                <a:cubicBezTo>
                  <a:pt x="19" y="85"/>
                  <a:pt x="21" y="85"/>
                  <a:pt x="22" y="85"/>
                </a:cubicBezTo>
                <a:cubicBezTo>
                  <a:pt x="24" y="85"/>
                  <a:pt x="26" y="86"/>
                  <a:pt x="28" y="86"/>
                </a:cubicBezTo>
                <a:cubicBezTo>
                  <a:pt x="29" y="86"/>
                  <a:pt x="31" y="86"/>
                  <a:pt x="33" y="86"/>
                </a:cubicBezTo>
                <a:lnTo>
                  <a:pt x="37" y="86"/>
                </a:lnTo>
                <a:cubicBezTo>
                  <a:pt x="42" y="86"/>
                  <a:pt x="47" y="85"/>
                  <a:pt x="52" y="84"/>
                </a:cubicBezTo>
                <a:cubicBezTo>
                  <a:pt x="57" y="83"/>
                  <a:pt x="62" y="81"/>
                  <a:pt x="66" y="79"/>
                </a:cubicBezTo>
                <a:cubicBezTo>
                  <a:pt x="70" y="76"/>
                  <a:pt x="73" y="73"/>
                  <a:pt x="76" y="68"/>
                </a:cubicBezTo>
                <a:cubicBezTo>
                  <a:pt x="78" y="63"/>
                  <a:pt x="80" y="57"/>
                  <a:pt x="80" y="50"/>
                </a:cubicBezTo>
                <a:cubicBezTo>
                  <a:pt x="80" y="43"/>
                  <a:pt x="78" y="38"/>
                  <a:pt x="76" y="34"/>
                </a:cubicBezTo>
                <a:cubicBezTo>
                  <a:pt x="74" y="30"/>
                  <a:pt x="71" y="26"/>
                  <a:pt x="67" y="24"/>
                </a:cubicBezTo>
                <a:cubicBezTo>
                  <a:pt x="63" y="21"/>
                  <a:pt x="58" y="20"/>
                  <a:pt x="54" y="19"/>
                </a:cubicBezTo>
                <a:cubicBezTo>
                  <a:pt x="49" y="17"/>
                  <a:pt x="44" y="17"/>
                  <a:pt x="39" y="17"/>
                </a:cubicBezTo>
                <a:close/>
                <a:moveTo>
                  <a:pt x="0" y="4"/>
                </a:moveTo>
                <a:lnTo>
                  <a:pt x="0" y="4"/>
                </a:lnTo>
                <a:cubicBezTo>
                  <a:pt x="5" y="2"/>
                  <a:pt x="12" y="2"/>
                  <a:pt x="18" y="1"/>
                </a:cubicBezTo>
                <a:cubicBezTo>
                  <a:pt x="25" y="1"/>
                  <a:pt x="32" y="0"/>
                  <a:pt x="38" y="0"/>
                </a:cubicBezTo>
                <a:cubicBezTo>
                  <a:pt x="45" y="0"/>
                  <a:pt x="53" y="1"/>
                  <a:pt x="60" y="2"/>
                </a:cubicBezTo>
                <a:cubicBezTo>
                  <a:pt x="67" y="4"/>
                  <a:pt x="74" y="6"/>
                  <a:pt x="80" y="10"/>
                </a:cubicBezTo>
                <a:cubicBezTo>
                  <a:pt x="86" y="14"/>
                  <a:pt x="91" y="19"/>
                  <a:pt x="94" y="25"/>
                </a:cubicBezTo>
                <a:cubicBezTo>
                  <a:pt x="98" y="32"/>
                  <a:pt x="100" y="40"/>
                  <a:pt x="100" y="50"/>
                </a:cubicBezTo>
                <a:cubicBezTo>
                  <a:pt x="100" y="60"/>
                  <a:pt x="98" y="68"/>
                  <a:pt x="95" y="74"/>
                </a:cubicBezTo>
                <a:cubicBezTo>
                  <a:pt x="91" y="81"/>
                  <a:pt x="86" y="87"/>
                  <a:pt x="81" y="91"/>
                </a:cubicBezTo>
                <a:cubicBezTo>
                  <a:pt x="75" y="95"/>
                  <a:pt x="68" y="98"/>
                  <a:pt x="61" y="100"/>
                </a:cubicBezTo>
                <a:cubicBezTo>
                  <a:pt x="53" y="102"/>
                  <a:pt x="45" y="103"/>
                  <a:pt x="37" y="103"/>
                </a:cubicBezTo>
                <a:lnTo>
                  <a:pt x="34" y="103"/>
                </a:lnTo>
                <a:cubicBezTo>
                  <a:pt x="32" y="103"/>
                  <a:pt x="30" y="103"/>
                  <a:pt x="28" y="103"/>
                </a:cubicBezTo>
                <a:cubicBezTo>
                  <a:pt x="26" y="103"/>
                  <a:pt x="24" y="102"/>
                  <a:pt x="23" y="102"/>
                </a:cubicBezTo>
                <a:cubicBezTo>
                  <a:pt x="21" y="102"/>
                  <a:pt x="19" y="102"/>
                  <a:pt x="19" y="102"/>
                </a:cubicBezTo>
                <a:lnTo>
                  <a:pt x="19" y="163"/>
                </a:lnTo>
                <a:lnTo>
                  <a:pt x="0" y="163"/>
                </a:lnTo>
                <a:lnTo>
                  <a:pt x="0" y="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7" name="Freeform 1927"/>
          <p:cNvSpPr>
            <a:spLocks/>
          </p:cNvSpPr>
          <p:nvPr/>
        </p:nvSpPr>
        <p:spPr bwMode="auto">
          <a:xfrm>
            <a:off x="1677988" y="282575"/>
            <a:ext cx="77788" cy="120650"/>
          </a:xfrm>
          <a:custGeom>
            <a:avLst/>
            <a:gdLst>
              <a:gd name="T0" fmla="*/ 110 w 110"/>
              <a:gd name="T1" fmla="*/ 157 h 167"/>
              <a:gd name="T2" fmla="*/ 110 w 110"/>
              <a:gd name="T3" fmla="*/ 157 h 167"/>
              <a:gd name="T4" fmla="*/ 92 w 110"/>
              <a:gd name="T5" fmla="*/ 165 h 167"/>
              <a:gd name="T6" fmla="*/ 70 w 110"/>
              <a:gd name="T7" fmla="*/ 167 h 167"/>
              <a:gd name="T8" fmla="*/ 43 w 110"/>
              <a:gd name="T9" fmla="*/ 162 h 167"/>
              <a:gd name="T10" fmla="*/ 21 w 110"/>
              <a:gd name="T11" fmla="*/ 147 h 167"/>
              <a:gd name="T12" fmla="*/ 6 w 110"/>
              <a:gd name="T13" fmla="*/ 121 h 167"/>
              <a:gd name="T14" fmla="*/ 0 w 110"/>
              <a:gd name="T15" fmla="*/ 84 h 167"/>
              <a:gd name="T16" fmla="*/ 7 w 110"/>
              <a:gd name="T17" fmla="*/ 45 h 167"/>
              <a:gd name="T18" fmla="*/ 23 w 110"/>
              <a:gd name="T19" fmla="*/ 20 h 167"/>
              <a:gd name="T20" fmla="*/ 45 w 110"/>
              <a:gd name="T21" fmla="*/ 5 h 167"/>
              <a:gd name="T22" fmla="*/ 70 w 110"/>
              <a:gd name="T23" fmla="*/ 0 h 167"/>
              <a:gd name="T24" fmla="*/ 93 w 110"/>
              <a:gd name="T25" fmla="*/ 2 h 167"/>
              <a:gd name="T26" fmla="*/ 108 w 110"/>
              <a:gd name="T27" fmla="*/ 6 h 167"/>
              <a:gd name="T28" fmla="*/ 103 w 110"/>
              <a:gd name="T29" fmla="*/ 23 h 167"/>
              <a:gd name="T30" fmla="*/ 72 w 110"/>
              <a:gd name="T31" fmla="*/ 17 h 167"/>
              <a:gd name="T32" fmla="*/ 53 w 110"/>
              <a:gd name="T33" fmla="*/ 21 h 167"/>
              <a:gd name="T34" fmla="*/ 37 w 110"/>
              <a:gd name="T35" fmla="*/ 32 h 167"/>
              <a:gd name="T36" fmla="*/ 25 w 110"/>
              <a:gd name="T37" fmla="*/ 53 h 167"/>
              <a:gd name="T38" fmla="*/ 21 w 110"/>
              <a:gd name="T39" fmla="*/ 84 h 167"/>
              <a:gd name="T40" fmla="*/ 25 w 110"/>
              <a:gd name="T41" fmla="*/ 112 h 167"/>
              <a:gd name="T42" fmla="*/ 36 w 110"/>
              <a:gd name="T43" fmla="*/ 133 h 167"/>
              <a:gd name="T44" fmla="*/ 53 w 110"/>
              <a:gd name="T45" fmla="*/ 145 h 167"/>
              <a:gd name="T46" fmla="*/ 74 w 110"/>
              <a:gd name="T47" fmla="*/ 150 h 167"/>
              <a:gd name="T48" fmla="*/ 92 w 110"/>
              <a:gd name="T49" fmla="*/ 148 h 167"/>
              <a:gd name="T50" fmla="*/ 105 w 110"/>
              <a:gd name="T51" fmla="*/ 142 h 167"/>
              <a:gd name="T52" fmla="*/ 110 w 110"/>
              <a:gd name="T53" fmla="*/ 15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167">
                <a:moveTo>
                  <a:pt x="110" y="157"/>
                </a:moveTo>
                <a:lnTo>
                  <a:pt x="110" y="157"/>
                </a:lnTo>
                <a:cubicBezTo>
                  <a:pt x="105" y="161"/>
                  <a:pt x="100" y="163"/>
                  <a:pt x="92" y="165"/>
                </a:cubicBezTo>
                <a:cubicBezTo>
                  <a:pt x="85" y="166"/>
                  <a:pt x="78" y="167"/>
                  <a:pt x="70" y="167"/>
                </a:cubicBezTo>
                <a:cubicBezTo>
                  <a:pt x="60" y="167"/>
                  <a:pt x="51" y="165"/>
                  <a:pt x="43" y="162"/>
                </a:cubicBezTo>
                <a:cubicBezTo>
                  <a:pt x="35" y="158"/>
                  <a:pt x="27" y="153"/>
                  <a:pt x="21" y="147"/>
                </a:cubicBezTo>
                <a:cubicBezTo>
                  <a:pt x="15" y="140"/>
                  <a:pt x="10" y="131"/>
                  <a:pt x="6" y="121"/>
                </a:cubicBezTo>
                <a:cubicBezTo>
                  <a:pt x="2" y="110"/>
                  <a:pt x="0" y="98"/>
                  <a:pt x="0" y="84"/>
                </a:cubicBezTo>
                <a:cubicBezTo>
                  <a:pt x="0" y="69"/>
                  <a:pt x="2" y="56"/>
                  <a:pt x="7" y="45"/>
                </a:cubicBezTo>
                <a:cubicBezTo>
                  <a:pt x="11" y="35"/>
                  <a:pt x="16" y="26"/>
                  <a:pt x="23" y="20"/>
                </a:cubicBezTo>
                <a:cubicBezTo>
                  <a:pt x="29" y="13"/>
                  <a:pt x="37" y="8"/>
                  <a:pt x="45" y="5"/>
                </a:cubicBezTo>
                <a:cubicBezTo>
                  <a:pt x="53" y="2"/>
                  <a:pt x="62" y="0"/>
                  <a:pt x="70" y="0"/>
                </a:cubicBezTo>
                <a:cubicBezTo>
                  <a:pt x="79" y="0"/>
                  <a:pt x="87" y="1"/>
                  <a:pt x="93" y="2"/>
                </a:cubicBezTo>
                <a:cubicBezTo>
                  <a:pt x="99" y="3"/>
                  <a:pt x="104" y="4"/>
                  <a:pt x="108" y="6"/>
                </a:cubicBezTo>
                <a:lnTo>
                  <a:pt x="103" y="23"/>
                </a:lnTo>
                <a:cubicBezTo>
                  <a:pt x="96" y="19"/>
                  <a:pt x="85" y="17"/>
                  <a:pt x="72" y="17"/>
                </a:cubicBezTo>
                <a:cubicBezTo>
                  <a:pt x="65" y="17"/>
                  <a:pt x="59" y="19"/>
                  <a:pt x="53" y="21"/>
                </a:cubicBezTo>
                <a:cubicBezTo>
                  <a:pt x="47" y="23"/>
                  <a:pt x="41" y="27"/>
                  <a:pt x="37" y="32"/>
                </a:cubicBezTo>
                <a:cubicBezTo>
                  <a:pt x="32" y="37"/>
                  <a:pt x="28" y="44"/>
                  <a:pt x="25" y="53"/>
                </a:cubicBezTo>
                <a:cubicBezTo>
                  <a:pt x="22" y="61"/>
                  <a:pt x="21" y="71"/>
                  <a:pt x="21" y="84"/>
                </a:cubicBezTo>
                <a:cubicBezTo>
                  <a:pt x="21" y="95"/>
                  <a:pt x="22" y="104"/>
                  <a:pt x="25" y="112"/>
                </a:cubicBezTo>
                <a:cubicBezTo>
                  <a:pt x="28" y="121"/>
                  <a:pt x="31" y="128"/>
                  <a:pt x="36" y="133"/>
                </a:cubicBezTo>
                <a:cubicBezTo>
                  <a:pt x="41" y="139"/>
                  <a:pt x="47" y="143"/>
                  <a:pt x="53" y="145"/>
                </a:cubicBezTo>
                <a:cubicBezTo>
                  <a:pt x="60" y="148"/>
                  <a:pt x="67" y="150"/>
                  <a:pt x="74" y="150"/>
                </a:cubicBezTo>
                <a:cubicBezTo>
                  <a:pt x="81" y="150"/>
                  <a:pt x="87" y="149"/>
                  <a:pt x="92" y="148"/>
                </a:cubicBezTo>
                <a:cubicBezTo>
                  <a:pt x="97" y="146"/>
                  <a:pt x="102" y="144"/>
                  <a:pt x="105" y="142"/>
                </a:cubicBezTo>
                <a:lnTo>
                  <a:pt x="110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8" name="Freeform 1928"/>
          <p:cNvSpPr>
            <a:spLocks/>
          </p:cNvSpPr>
          <p:nvPr/>
        </p:nvSpPr>
        <p:spPr bwMode="auto">
          <a:xfrm>
            <a:off x="1763713" y="284163"/>
            <a:ext cx="84138" cy="115888"/>
          </a:xfrm>
          <a:custGeom>
            <a:avLst/>
            <a:gdLst>
              <a:gd name="T0" fmla="*/ 119 w 119"/>
              <a:gd name="T1" fmla="*/ 17 h 161"/>
              <a:gd name="T2" fmla="*/ 119 w 119"/>
              <a:gd name="T3" fmla="*/ 17 h 161"/>
              <a:gd name="T4" fmla="*/ 69 w 119"/>
              <a:gd name="T5" fmla="*/ 17 h 161"/>
              <a:gd name="T6" fmla="*/ 69 w 119"/>
              <a:gd name="T7" fmla="*/ 161 h 161"/>
              <a:gd name="T8" fmla="*/ 50 w 119"/>
              <a:gd name="T9" fmla="*/ 161 h 161"/>
              <a:gd name="T10" fmla="*/ 50 w 119"/>
              <a:gd name="T11" fmla="*/ 17 h 161"/>
              <a:gd name="T12" fmla="*/ 0 w 119"/>
              <a:gd name="T13" fmla="*/ 17 h 161"/>
              <a:gd name="T14" fmla="*/ 0 w 119"/>
              <a:gd name="T15" fmla="*/ 0 h 161"/>
              <a:gd name="T16" fmla="*/ 119 w 119"/>
              <a:gd name="T17" fmla="*/ 0 h 161"/>
              <a:gd name="T18" fmla="*/ 119 w 119"/>
              <a:gd name="T19" fmla="*/ 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61">
                <a:moveTo>
                  <a:pt x="119" y="17"/>
                </a:moveTo>
                <a:lnTo>
                  <a:pt x="119" y="17"/>
                </a:lnTo>
                <a:lnTo>
                  <a:pt x="69" y="17"/>
                </a:lnTo>
                <a:lnTo>
                  <a:pt x="69" y="161"/>
                </a:lnTo>
                <a:lnTo>
                  <a:pt x="50" y="161"/>
                </a:lnTo>
                <a:lnTo>
                  <a:pt x="50" y="17"/>
                </a:lnTo>
                <a:lnTo>
                  <a:pt x="0" y="17"/>
                </a:lnTo>
                <a:lnTo>
                  <a:pt x="0" y="0"/>
                </a:lnTo>
                <a:lnTo>
                  <a:pt x="119" y="0"/>
                </a:lnTo>
                <a:lnTo>
                  <a:pt x="119" y="1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29" name="Freeform 1929"/>
          <p:cNvSpPr>
            <a:spLocks noEditPoints="1"/>
          </p:cNvSpPr>
          <p:nvPr/>
        </p:nvSpPr>
        <p:spPr bwMode="auto">
          <a:xfrm>
            <a:off x="1865320" y="282609"/>
            <a:ext cx="73025" cy="119063"/>
          </a:xfrm>
          <a:custGeom>
            <a:avLst/>
            <a:gdLst>
              <a:gd name="T0" fmla="*/ 44 w 102"/>
              <a:gd name="T1" fmla="*/ 148 h 165"/>
              <a:gd name="T2" fmla="*/ 44 w 102"/>
              <a:gd name="T3" fmla="*/ 148 h 165"/>
              <a:gd name="T4" fmla="*/ 58 w 102"/>
              <a:gd name="T5" fmla="*/ 146 h 165"/>
              <a:gd name="T6" fmla="*/ 70 w 102"/>
              <a:gd name="T7" fmla="*/ 141 h 165"/>
              <a:gd name="T8" fmla="*/ 78 w 102"/>
              <a:gd name="T9" fmla="*/ 132 h 165"/>
              <a:gd name="T10" fmla="*/ 82 w 102"/>
              <a:gd name="T11" fmla="*/ 119 h 165"/>
              <a:gd name="T12" fmla="*/ 78 w 102"/>
              <a:gd name="T13" fmla="*/ 103 h 165"/>
              <a:gd name="T14" fmla="*/ 68 w 102"/>
              <a:gd name="T15" fmla="*/ 94 h 165"/>
              <a:gd name="T16" fmla="*/ 54 w 102"/>
              <a:gd name="T17" fmla="*/ 90 h 165"/>
              <a:gd name="T18" fmla="*/ 39 w 102"/>
              <a:gd name="T19" fmla="*/ 89 h 165"/>
              <a:gd name="T20" fmla="*/ 19 w 102"/>
              <a:gd name="T21" fmla="*/ 89 h 165"/>
              <a:gd name="T22" fmla="*/ 19 w 102"/>
              <a:gd name="T23" fmla="*/ 147 h 165"/>
              <a:gd name="T24" fmla="*/ 24 w 102"/>
              <a:gd name="T25" fmla="*/ 147 h 165"/>
              <a:gd name="T26" fmla="*/ 30 w 102"/>
              <a:gd name="T27" fmla="*/ 148 h 165"/>
              <a:gd name="T28" fmla="*/ 37 w 102"/>
              <a:gd name="T29" fmla="*/ 148 h 165"/>
              <a:gd name="T30" fmla="*/ 44 w 102"/>
              <a:gd name="T31" fmla="*/ 148 h 165"/>
              <a:gd name="T32" fmla="*/ 31 w 102"/>
              <a:gd name="T33" fmla="*/ 73 h 165"/>
              <a:gd name="T34" fmla="*/ 31 w 102"/>
              <a:gd name="T35" fmla="*/ 73 h 165"/>
              <a:gd name="T36" fmla="*/ 40 w 102"/>
              <a:gd name="T37" fmla="*/ 73 h 165"/>
              <a:gd name="T38" fmla="*/ 50 w 102"/>
              <a:gd name="T39" fmla="*/ 72 h 165"/>
              <a:gd name="T40" fmla="*/ 60 w 102"/>
              <a:gd name="T41" fmla="*/ 67 h 165"/>
              <a:gd name="T42" fmla="*/ 69 w 102"/>
              <a:gd name="T43" fmla="*/ 61 h 165"/>
              <a:gd name="T44" fmla="*/ 75 w 102"/>
              <a:gd name="T45" fmla="*/ 53 h 165"/>
              <a:gd name="T46" fmla="*/ 77 w 102"/>
              <a:gd name="T47" fmla="*/ 43 h 165"/>
              <a:gd name="T48" fmla="*/ 74 w 102"/>
              <a:gd name="T49" fmla="*/ 30 h 165"/>
              <a:gd name="T50" fmla="*/ 66 w 102"/>
              <a:gd name="T51" fmla="*/ 22 h 165"/>
              <a:gd name="T52" fmla="*/ 55 w 102"/>
              <a:gd name="T53" fmla="*/ 18 h 165"/>
              <a:gd name="T54" fmla="*/ 42 w 102"/>
              <a:gd name="T55" fmla="*/ 17 h 165"/>
              <a:gd name="T56" fmla="*/ 29 w 102"/>
              <a:gd name="T57" fmla="*/ 17 h 165"/>
              <a:gd name="T58" fmla="*/ 19 w 102"/>
              <a:gd name="T59" fmla="*/ 18 h 165"/>
              <a:gd name="T60" fmla="*/ 19 w 102"/>
              <a:gd name="T61" fmla="*/ 73 h 165"/>
              <a:gd name="T62" fmla="*/ 31 w 102"/>
              <a:gd name="T63" fmla="*/ 73 h 165"/>
              <a:gd name="T64" fmla="*/ 97 w 102"/>
              <a:gd name="T65" fmla="*/ 39 h 165"/>
              <a:gd name="T66" fmla="*/ 97 w 102"/>
              <a:gd name="T67" fmla="*/ 39 h 165"/>
              <a:gd name="T68" fmla="*/ 95 w 102"/>
              <a:gd name="T69" fmla="*/ 51 h 165"/>
              <a:gd name="T70" fmla="*/ 90 w 102"/>
              <a:gd name="T71" fmla="*/ 62 h 165"/>
              <a:gd name="T72" fmla="*/ 80 w 102"/>
              <a:gd name="T73" fmla="*/ 71 h 165"/>
              <a:gd name="T74" fmla="*/ 67 w 102"/>
              <a:gd name="T75" fmla="*/ 77 h 165"/>
              <a:gd name="T76" fmla="*/ 67 w 102"/>
              <a:gd name="T77" fmla="*/ 78 h 165"/>
              <a:gd name="T78" fmla="*/ 80 w 102"/>
              <a:gd name="T79" fmla="*/ 82 h 165"/>
              <a:gd name="T80" fmla="*/ 91 w 102"/>
              <a:gd name="T81" fmla="*/ 89 h 165"/>
              <a:gd name="T82" fmla="*/ 99 w 102"/>
              <a:gd name="T83" fmla="*/ 101 h 165"/>
              <a:gd name="T84" fmla="*/ 102 w 102"/>
              <a:gd name="T85" fmla="*/ 117 h 165"/>
              <a:gd name="T86" fmla="*/ 97 w 102"/>
              <a:gd name="T87" fmla="*/ 139 h 165"/>
              <a:gd name="T88" fmla="*/ 83 w 102"/>
              <a:gd name="T89" fmla="*/ 153 h 165"/>
              <a:gd name="T90" fmla="*/ 64 w 102"/>
              <a:gd name="T91" fmla="*/ 162 h 165"/>
              <a:gd name="T92" fmla="*/ 42 w 102"/>
              <a:gd name="T93" fmla="*/ 165 h 165"/>
              <a:gd name="T94" fmla="*/ 33 w 102"/>
              <a:gd name="T95" fmla="*/ 165 h 165"/>
              <a:gd name="T96" fmla="*/ 22 w 102"/>
              <a:gd name="T97" fmla="*/ 164 h 165"/>
              <a:gd name="T98" fmla="*/ 10 w 102"/>
              <a:gd name="T99" fmla="*/ 163 h 165"/>
              <a:gd name="T100" fmla="*/ 0 w 102"/>
              <a:gd name="T101" fmla="*/ 162 h 165"/>
              <a:gd name="T102" fmla="*/ 0 w 102"/>
              <a:gd name="T103" fmla="*/ 4 h 165"/>
              <a:gd name="T104" fmla="*/ 20 w 102"/>
              <a:gd name="T105" fmla="*/ 1 h 165"/>
              <a:gd name="T106" fmla="*/ 44 w 102"/>
              <a:gd name="T107" fmla="*/ 0 h 165"/>
              <a:gd name="T108" fmla="*/ 63 w 102"/>
              <a:gd name="T109" fmla="*/ 2 h 165"/>
              <a:gd name="T110" fmla="*/ 79 w 102"/>
              <a:gd name="T111" fmla="*/ 8 h 165"/>
              <a:gd name="T112" fmla="*/ 92 w 102"/>
              <a:gd name="T113" fmla="*/ 19 h 165"/>
              <a:gd name="T114" fmla="*/ 97 w 102"/>
              <a:gd name="T115" fmla="*/ 3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65">
                <a:moveTo>
                  <a:pt x="44" y="148"/>
                </a:moveTo>
                <a:lnTo>
                  <a:pt x="44" y="148"/>
                </a:lnTo>
                <a:cubicBezTo>
                  <a:pt x="49" y="148"/>
                  <a:pt x="53" y="148"/>
                  <a:pt x="58" y="146"/>
                </a:cubicBezTo>
                <a:cubicBezTo>
                  <a:pt x="62" y="145"/>
                  <a:pt x="67" y="143"/>
                  <a:pt x="70" y="141"/>
                </a:cubicBezTo>
                <a:cubicBezTo>
                  <a:pt x="74" y="138"/>
                  <a:pt x="76" y="135"/>
                  <a:pt x="78" y="132"/>
                </a:cubicBezTo>
                <a:cubicBezTo>
                  <a:pt x="80" y="128"/>
                  <a:pt x="82" y="124"/>
                  <a:pt x="82" y="119"/>
                </a:cubicBezTo>
                <a:cubicBezTo>
                  <a:pt x="82" y="112"/>
                  <a:pt x="80" y="107"/>
                  <a:pt x="78" y="103"/>
                </a:cubicBezTo>
                <a:cubicBezTo>
                  <a:pt x="75" y="100"/>
                  <a:pt x="72" y="97"/>
                  <a:pt x="68" y="94"/>
                </a:cubicBezTo>
                <a:cubicBezTo>
                  <a:pt x="64" y="92"/>
                  <a:pt x="59" y="91"/>
                  <a:pt x="54" y="90"/>
                </a:cubicBezTo>
                <a:cubicBezTo>
                  <a:pt x="49" y="89"/>
                  <a:pt x="44" y="89"/>
                  <a:pt x="39" y="89"/>
                </a:cubicBezTo>
                <a:lnTo>
                  <a:pt x="19" y="89"/>
                </a:lnTo>
                <a:lnTo>
                  <a:pt x="19" y="147"/>
                </a:lnTo>
                <a:cubicBezTo>
                  <a:pt x="20" y="147"/>
                  <a:pt x="22" y="147"/>
                  <a:pt x="24" y="147"/>
                </a:cubicBezTo>
                <a:cubicBezTo>
                  <a:pt x="26" y="147"/>
                  <a:pt x="28" y="148"/>
                  <a:pt x="30" y="148"/>
                </a:cubicBezTo>
                <a:cubicBezTo>
                  <a:pt x="32" y="148"/>
                  <a:pt x="35" y="148"/>
                  <a:pt x="37" y="148"/>
                </a:cubicBezTo>
                <a:cubicBezTo>
                  <a:pt x="40" y="148"/>
                  <a:pt x="42" y="148"/>
                  <a:pt x="44" y="148"/>
                </a:cubicBezTo>
                <a:close/>
                <a:moveTo>
                  <a:pt x="31" y="73"/>
                </a:moveTo>
                <a:lnTo>
                  <a:pt x="31" y="73"/>
                </a:lnTo>
                <a:cubicBezTo>
                  <a:pt x="34" y="73"/>
                  <a:pt x="37" y="73"/>
                  <a:pt x="40" y="73"/>
                </a:cubicBezTo>
                <a:cubicBezTo>
                  <a:pt x="44" y="72"/>
                  <a:pt x="47" y="72"/>
                  <a:pt x="50" y="72"/>
                </a:cubicBezTo>
                <a:cubicBezTo>
                  <a:pt x="53" y="71"/>
                  <a:pt x="57" y="69"/>
                  <a:pt x="60" y="67"/>
                </a:cubicBezTo>
                <a:cubicBezTo>
                  <a:pt x="63" y="66"/>
                  <a:pt x="66" y="64"/>
                  <a:pt x="69" y="61"/>
                </a:cubicBezTo>
                <a:cubicBezTo>
                  <a:pt x="71" y="59"/>
                  <a:pt x="73" y="56"/>
                  <a:pt x="75" y="53"/>
                </a:cubicBezTo>
                <a:cubicBezTo>
                  <a:pt x="76" y="50"/>
                  <a:pt x="77" y="46"/>
                  <a:pt x="77" y="43"/>
                </a:cubicBezTo>
                <a:cubicBezTo>
                  <a:pt x="77" y="38"/>
                  <a:pt x="76" y="34"/>
                  <a:pt x="74" y="30"/>
                </a:cubicBezTo>
                <a:cubicBezTo>
                  <a:pt x="72" y="27"/>
                  <a:pt x="69" y="24"/>
                  <a:pt x="66" y="22"/>
                </a:cubicBezTo>
                <a:cubicBezTo>
                  <a:pt x="63" y="20"/>
                  <a:pt x="59" y="19"/>
                  <a:pt x="55" y="18"/>
                </a:cubicBezTo>
                <a:cubicBezTo>
                  <a:pt x="51" y="17"/>
                  <a:pt x="47" y="17"/>
                  <a:pt x="42" y="17"/>
                </a:cubicBezTo>
                <a:cubicBezTo>
                  <a:pt x="37" y="17"/>
                  <a:pt x="33" y="17"/>
                  <a:pt x="29" y="17"/>
                </a:cubicBezTo>
                <a:cubicBezTo>
                  <a:pt x="24" y="17"/>
                  <a:pt x="21" y="18"/>
                  <a:pt x="19" y="18"/>
                </a:cubicBezTo>
                <a:lnTo>
                  <a:pt x="19" y="73"/>
                </a:lnTo>
                <a:lnTo>
                  <a:pt x="31" y="73"/>
                </a:lnTo>
                <a:close/>
                <a:moveTo>
                  <a:pt x="97" y="39"/>
                </a:moveTo>
                <a:lnTo>
                  <a:pt x="97" y="39"/>
                </a:lnTo>
                <a:cubicBezTo>
                  <a:pt x="97" y="43"/>
                  <a:pt x="96" y="47"/>
                  <a:pt x="95" y="51"/>
                </a:cubicBezTo>
                <a:cubicBezTo>
                  <a:pt x="94" y="55"/>
                  <a:pt x="92" y="58"/>
                  <a:pt x="90" y="62"/>
                </a:cubicBezTo>
                <a:cubicBezTo>
                  <a:pt x="87" y="65"/>
                  <a:pt x="84" y="68"/>
                  <a:pt x="80" y="71"/>
                </a:cubicBezTo>
                <a:cubicBezTo>
                  <a:pt x="76" y="73"/>
                  <a:pt x="72" y="75"/>
                  <a:pt x="67" y="77"/>
                </a:cubicBezTo>
                <a:lnTo>
                  <a:pt x="67" y="78"/>
                </a:lnTo>
                <a:cubicBezTo>
                  <a:pt x="71" y="78"/>
                  <a:pt x="76" y="80"/>
                  <a:pt x="80" y="82"/>
                </a:cubicBezTo>
                <a:cubicBezTo>
                  <a:pt x="84" y="83"/>
                  <a:pt x="88" y="86"/>
                  <a:pt x="91" y="89"/>
                </a:cubicBezTo>
                <a:cubicBezTo>
                  <a:pt x="94" y="92"/>
                  <a:pt x="97" y="96"/>
                  <a:pt x="99" y="101"/>
                </a:cubicBezTo>
                <a:cubicBezTo>
                  <a:pt x="101" y="105"/>
                  <a:pt x="102" y="111"/>
                  <a:pt x="102" y="117"/>
                </a:cubicBezTo>
                <a:cubicBezTo>
                  <a:pt x="102" y="125"/>
                  <a:pt x="100" y="133"/>
                  <a:pt x="97" y="139"/>
                </a:cubicBezTo>
                <a:cubicBezTo>
                  <a:pt x="93" y="145"/>
                  <a:pt x="89" y="150"/>
                  <a:pt x="83" y="153"/>
                </a:cubicBezTo>
                <a:cubicBezTo>
                  <a:pt x="77" y="157"/>
                  <a:pt x="71" y="160"/>
                  <a:pt x="64" y="162"/>
                </a:cubicBezTo>
                <a:cubicBezTo>
                  <a:pt x="57" y="164"/>
                  <a:pt x="49" y="165"/>
                  <a:pt x="42" y="165"/>
                </a:cubicBezTo>
                <a:lnTo>
                  <a:pt x="33" y="165"/>
                </a:lnTo>
                <a:cubicBezTo>
                  <a:pt x="29" y="165"/>
                  <a:pt x="25" y="165"/>
                  <a:pt x="22" y="164"/>
                </a:cubicBezTo>
                <a:cubicBezTo>
                  <a:pt x="18" y="164"/>
                  <a:pt x="14" y="164"/>
                  <a:pt x="10" y="163"/>
                </a:cubicBezTo>
                <a:cubicBezTo>
                  <a:pt x="6" y="163"/>
                  <a:pt x="3" y="162"/>
                  <a:pt x="0" y="162"/>
                </a:cubicBezTo>
                <a:lnTo>
                  <a:pt x="0" y="4"/>
                </a:lnTo>
                <a:cubicBezTo>
                  <a:pt x="6" y="3"/>
                  <a:pt x="12" y="2"/>
                  <a:pt x="20" y="1"/>
                </a:cubicBezTo>
                <a:cubicBezTo>
                  <a:pt x="27" y="1"/>
                  <a:pt x="35" y="0"/>
                  <a:pt x="44" y="0"/>
                </a:cubicBezTo>
                <a:cubicBezTo>
                  <a:pt x="50" y="0"/>
                  <a:pt x="56" y="1"/>
                  <a:pt x="63" y="2"/>
                </a:cubicBezTo>
                <a:cubicBezTo>
                  <a:pt x="69" y="3"/>
                  <a:pt x="74" y="5"/>
                  <a:pt x="79" y="8"/>
                </a:cubicBezTo>
                <a:cubicBezTo>
                  <a:pt x="84" y="10"/>
                  <a:pt x="89" y="14"/>
                  <a:pt x="92" y="19"/>
                </a:cubicBezTo>
                <a:cubicBezTo>
                  <a:pt x="95" y="24"/>
                  <a:pt x="97" y="31"/>
                  <a:pt x="97" y="39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0" name="Freeform 1930"/>
          <p:cNvSpPr>
            <a:spLocks noEditPoints="1"/>
          </p:cNvSpPr>
          <p:nvPr/>
        </p:nvSpPr>
        <p:spPr bwMode="auto">
          <a:xfrm>
            <a:off x="1957388" y="282575"/>
            <a:ext cx="93663" cy="120650"/>
          </a:xfrm>
          <a:custGeom>
            <a:avLst/>
            <a:gdLst>
              <a:gd name="T0" fmla="*/ 20 w 131"/>
              <a:gd name="T1" fmla="*/ 84 h 167"/>
              <a:gd name="T2" fmla="*/ 20 w 131"/>
              <a:gd name="T3" fmla="*/ 84 h 167"/>
              <a:gd name="T4" fmla="*/ 22 w 131"/>
              <a:gd name="T5" fmla="*/ 109 h 167"/>
              <a:gd name="T6" fmla="*/ 31 w 131"/>
              <a:gd name="T7" fmla="*/ 130 h 167"/>
              <a:gd name="T8" fmla="*/ 45 w 131"/>
              <a:gd name="T9" fmla="*/ 144 h 167"/>
              <a:gd name="T10" fmla="*/ 65 w 131"/>
              <a:gd name="T11" fmla="*/ 150 h 167"/>
              <a:gd name="T12" fmla="*/ 98 w 131"/>
              <a:gd name="T13" fmla="*/ 133 h 167"/>
              <a:gd name="T14" fmla="*/ 111 w 131"/>
              <a:gd name="T15" fmla="*/ 84 h 167"/>
              <a:gd name="T16" fmla="*/ 108 w 131"/>
              <a:gd name="T17" fmla="*/ 58 h 167"/>
              <a:gd name="T18" fmla="*/ 100 w 131"/>
              <a:gd name="T19" fmla="*/ 37 h 167"/>
              <a:gd name="T20" fmla="*/ 85 w 131"/>
              <a:gd name="T21" fmla="*/ 23 h 167"/>
              <a:gd name="T22" fmla="*/ 65 w 131"/>
              <a:gd name="T23" fmla="*/ 17 h 167"/>
              <a:gd name="T24" fmla="*/ 32 w 131"/>
              <a:gd name="T25" fmla="*/ 34 h 167"/>
              <a:gd name="T26" fmla="*/ 20 w 131"/>
              <a:gd name="T27" fmla="*/ 84 h 167"/>
              <a:gd name="T28" fmla="*/ 0 w 131"/>
              <a:gd name="T29" fmla="*/ 84 h 167"/>
              <a:gd name="T30" fmla="*/ 0 w 131"/>
              <a:gd name="T31" fmla="*/ 84 h 167"/>
              <a:gd name="T32" fmla="*/ 17 w 131"/>
              <a:gd name="T33" fmla="*/ 22 h 167"/>
              <a:gd name="T34" fmla="*/ 65 w 131"/>
              <a:gd name="T35" fmla="*/ 0 h 167"/>
              <a:gd name="T36" fmla="*/ 94 w 131"/>
              <a:gd name="T37" fmla="*/ 6 h 167"/>
              <a:gd name="T38" fmla="*/ 115 w 131"/>
              <a:gd name="T39" fmla="*/ 23 h 167"/>
              <a:gd name="T40" fmla="*/ 127 w 131"/>
              <a:gd name="T41" fmla="*/ 49 h 167"/>
              <a:gd name="T42" fmla="*/ 131 w 131"/>
              <a:gd name="T43" fmla="*/ 84 h 167"/>
              <a:gd name="T44" fmla="*/ 114 w 131"/>
              <a:gd name="T45" fmla="*/ 145 h 167"/>
              <a:gd name="T46" fmla="*/ 65 w 131"/>
              <a:gd name="T47" fmla="*/ 167 h 167"/>
              <a:gd name="T48" fmla="*/ 36 w 131"/>
              <a:gd name="T49" fmla="*/ 161 h 167"/>
              <a:gd name="T50" fmla="*/ 16 w 131"/>
              <a:gd name="T51" fmla="*/ 144 h 167"/>
              <a:gd name="T52" fmla="*/ 3 w 131"/>
              <a:gd name="T53" fmla="*/ 118 h 167"/>
              <a:gd name="T54" fmla="*/ 0 w 131"/>
              <a:gd name="T55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7">
                <a:moveTo>
                  <a:pt x="20" y="84"/>
                </a:moveTo>
                <a:lnTo>
                  <a:pt x="20" y="84"/>
                </a:lnTo>
                <a:cubicBezTo>
                  <a:pt x="20" y="92"/>
                  <a:pt x="21" y="101"/>
                  <a:pt x="22" y="109"/>
                </a:cubicBezTo>
                <a:cubicBezTo>
                  <a:pt x="24" y="117"/>
                  <a:pt x="27" y="124"/>
                  <a:pt x="31" y="130"/>
                </a:cubicBezTo>
                <a:cubicBezTo>
                  <a:pt x="34" y="136"/>
                  <a:pt x="39" y="141"/>
                  <a:pt x="45" y="144"/>
                </a:cubicBezTo>
                <a:cubicBezTo>
                  <a:pt x="50" y="148"/>
                  <a:pt x="57" y="150"/>
                  <a:pt x="65" y="150"/>
                </a:cubicBezTo>
                <a:cubicBezTo>
                  <a:pt x="79" y="150"/>
                  <a:pt x="90" y="144"/>
                  <a:pt x="98" y="133"/>
                </a:cubicBezTo>
                <a:cubicBezTo>
                  <a:pt x="107" y="123"/>
                  <a:pt x="111" y="106"/>
                  <a:pt x="111" y="84"/>
                </a:cubicBezTo>
                <a:cubicBezTo>
                  <a:pt x="111" y="75"/>
                  <a:pt x="110" y="66"/>
                  <a:pt x="108" y="58"/>
                </a:cubicBezTo>
                <a:cubicBezTo>
                  <a:pt x="106" y="50"/>
                  <a:pt x="103" y="43"/>
                  <a:pt x="100" y="37"/>
                </a:cubicBezTo>
                <a:cubicBezTo>
                  <a:pt x="96" y="31"/>
                  <a:pt x="91" y="26"/>
                  <a:pt x="85" y="23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3"/>
                  <a:pt x="32" y="34"/>
                </a:cubicBezTo>
                <a:cubicBezTo>
                  <a:pt x="24" y="44"/>
                  <a:pt x="20" y="61"/>
                  <a:pt x="20" y="84"/>
                </a:cubicBezTo>
                <a:close/>
                <a:moveTo>
                  <a:pt x="0" y="84"/>
                </a:moveTo>
                <a:lnTo>
                  <a:pt x="0" y="84"/>
                </a:lnTo>
                <a:cubicBezTo>
                  <a:pt x="0" y="57"/>
                  <a:pt x="5" y="36"/>
                  <a:pt x="17" y="22"/>
                </a:cubicBezTo>
                <a:cubicBezTo>
                  <a:pt x="28" y="8"/>
                  <a:pt x="44" y="0"/>
                  <a:pt x="65" y="0"/>
                </a:cubicBezTo>
                <a:cubicBezTo>
                  <a:pt x="76" y="0"/>
                  <a:pt x="86" y="2"/>
                  <a:pt x="94" y="6"/>
                </a:cubicBezTo>
                <a:cubicBezTo>
                  <a:pt x="103" y="10"/>
                  <a:pt x="109" y="16"/>
                  <a:pt x="115" y="23"/>
                </a:cubicBezTo>
                <a:cubicBezTo>
                  <a:pt x="120" y="31"/>
                  <a:pt x="124" y="39"/>
                  <a:pt x="127" y="49"/>
                </a:cubicBezTo>
                <a:cubicBezTo>
                  <a:pt x="130" y="60"/>
                  <a:pt x="131" y="71"/>
                  <a:pt x="131" y="84"/>
                </a:cubicBezTo>
                <a:cubicBezTo>
                  <a:pt x="131" y="110"/>
                  <a:pt x="125" y="131"/>
                  <a:pt x="114" y="145"/>
                </a:cubicBezTo>
                <a:cubicBezTo>
                  <a:pt x="102" y="159"/>
                  <a:pt x="86" y="167"/>
                  <a:pt x="65" y="167"/>
                </a:cubicBezTo>
                <a:cubicBezTo>
                  <a:pt x="54" y="167"/>
                  <a:pt x="44" y="165"/>
                  <a:pt x="36" y="161"/>
                </a:cubicBezTo>
                <a:cubicBezTo>
                  <a:pt x="28" y="157"/>
                  <a:pt x="21" y="151"/>
                  <a:pt x="16" y="144"/>
                </a:cubicBezTo>
                <a:cubicBezTo>
                  <a:pt x="10" y="137"/>
                  <a:pt x="6" y="128"/>
                  <a:pt x="3" y="118"/>
                </a:cubicBezTo>
                <a:cubicBezTo>
                  <a:pt x="1" y="107"/>
                  <a:pt x="0" y="96"/>
                  <a:pt x="0" y="84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1" name="Freeform 1931"/>
          <p:cNvSpPr>
            <a:spLocks noEditPoints="1"/>
          </p:cNvSpPr>
          <p:nvPr/>
        </p:nvSpPr>
        <p:spPr bwMode="auto">
          <a:xfrm>
            <a:off x="850901" y="434975"/>
            <a:ext cx="114300" cy="122238"/>
          </a:xfrm>
          <a:custGeom>
            <a:avLst/>
            <a:gdLst>
              <a:gd name="T0" fmla="*/ 106 w 160"/>
              <a:gd name="T1" fmla="*/ 35 h 170"/>
              <a:gd name="T2" fmla="*/ 89 w 160"/>
              <a:gd name="T3" fmla="*/ 37 h 170"/>
              <a:gd name="T4" fmla="*/ 95 w 160"/>
              <a:gd name="T5" fmla="*/ 132 h 170"/>
              <a:gd name="T6" fmla="*/ 117 w 160"/>
              <a:gd name="T7" fmla="*/ 129 h 170"/>
              <a:gd name="T8" fmla="*/ 137 w 160"/>
              <a:gd name="T9" fmla="*/ 105 h 170"/>
              <a:gd name="T10" fmla="*/ 138 w 160"/>
              <a:gd name="T11" fmla="*/ 63 h 170"/>
              <a:gd name="T12" fmla="*/ 120 w 160"/>
              <a:gd name="T13" fmla="*/ 38 h 170"/>
              <a:gd name="T14" fmla="*/ 55 w 160"/>
              <a:gd name="T15" fmla="*/ 132 h 170"/>
              <a:gd name="T16" fmla="*/ 58 w 160"/>
              <a:gd name="T17" fmla="*/ 132 h 170"/>
              <a:gd name="T18" fmla="*/ 67 w 160"/>
              <a:gd name="T19" fmla="*/ 132 h 170"/>
              <a:gd name="T20" fmla="*/ 70 w 160"/>
              <a:gd name="T21" fmla="*/ 36 h 170"/>
              <a:gd name="T22" fmla="*/ 56 w 160"/>
              <a:gd name="T23" fmla="*/ 35 h 170"/>
              <a:gd name="T24" fmla="*/ 30 w 160"/>
              <a:gd name="T25" fmla="*/ 47 h 170"/>
              <a:gd name="T26" fmla="*/ 19 w 160"/>
              <a:gd name="T27" fmla="*/ 85 h 170"/>
              <a:gd name="T28" fmla="*/ 29 w 160"/>
              <a:gd name="T29" fmla="*/ 120 h 170"/>
              <a:gd name="T30" fmla="*/ 55 w 160"/>
              <a:gd name="T31" fmla="*/ 132 h 170"/>
              <a:gd name="T32" fmla="*/ 70 w 160"/>
              <a:gd name="T33" fmla="*/ 147 h 170"/>
              <a:gd name="T34" fmla="*/ 51 w 160"/>
              <a:gd name="T35" fmla="*/ 148 h 170"/>
              <a:gd name="T36" fmla="*/ 15 w 160"/>
              <a:gd name="T37" fmla="*/ 133 h 170"/>
              <a:gd name="T38" fmla="*/ 0 w 160"/>
              <a:gd name="T39" fmla="*/ 85 h 170"/>
              <a:gd name="T40" fmla="*/ 15 w 160"/>
              <a:gd name="T41" fmla="*/ 36 h 170"/>
              <a:gd name="T42" fmla="*/ 56 w 160"/>
              <a:gd name="T43" fmla="*/ 19 h 170"/>
              <a:gd name="T44" fmla="*/ 70 w 160"/>
              <a:gd name="T45" fmla="*/ 20 h 170"/>
              <a:gd name="T46" fmla="*/ 89 w 160"/>
              <a:gd name="T47" fmla="*/ 0 h 170"/>
              <a:gd name="T48" fmla="*/ 99 w 160"/>
              <a:gd name="T49" fmla="*/ 19 h 170"/>
              <a:gd name="T50" fmla="*/ 129 w 160"/>
              <a:gd name="T51" fmla="*/ 23 h 170"/>
              <a:gd name="T52" fmla="*/ 156 w 160"/>
              <a:gd name="T53" fmla="*/ 55 h 170"/>
              <a:gd name="T54" fmla="*/ 156 w 160"/>
              <a:gd name="T55" fmla="*/ 111 h 170"/>
              <a:gd name="T56" fmla="*/ 126 w 160"/>
              <a:gd name="T57" fmla="*/ 144 h 170"/>
              <a:gd name="T58" fmla="*/ 97 w 160"/>
              <a:gd name="T59" fmla="*/ 148 h 170"/>
              <a:gd name="T60" fmla="*/ 89 w 160"/>
              <a:gd name="T61" fmla="*/ 170 h 170"/>
              <a:gd name="T62" fmla="*/ 70 w 160"/>
              <a:gd name="T63" fmla="*/ 14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70">
                <a:moveTo>
                  <a:pt x="106" y="35"/>
                </a:moveTo>
                <a:lnTo>
                  <a:pt x="106" y="35"/>
                </a:lnTo>
                <a:cubicBezTo>
                  <a:pt x="103" y="35"/>
                  <a:pt x="101" y="35"/>
                  <a:pt x="97" y="35"/>
                </a:cubicBezTo>
                <a:cubicBezTo>
                  <a:pt x="94" y="35"/>
                  <a:pt x="91" y="36"/>
                  <a:pt x="89" y="37"/>
                </a:cubicBezTo>
                <a:lnTo>
                  <a:pt x="89" y="132"/>
                </a:lnTo>
                <a:cubicBezTo>
                  <a:pt x="91" y="132"/>
                  <a:pt x="93" y="132"/>
                  <a:pt x="95" y="132"/>
                </a:cubicBezTo>
                <a:cubicBezTo>
                  <a:pt x="98" y="132"/>
                  <a:pt x="100" y="132"/>
                  <a:pt x="103" y="132"/>
                </a:cubicBezTo>
                <a:cubicBezTo>
                  <a:pt x="108" y="132"/>
                  <a:pt x="113" y="131"/>
                  <a:pt x="117" y="129"/>
                </a:cubicBezTo>
                <a:cubicBezTo>
                  <a:pt x="122" y="127"/>
                  <a:pt x="126" y="124"/>
                  <a:pt x="129" y="120"/>
                </a:cubicBezTo>
                <a:cubicBezTo>
                  <a:pt x="133" y="116"/>
                  <a:pt x="135" y="111"/>
                  <a:pt x="137" y="105"/>
                </a:cubicBezTo>
                <a:cubicBezTo>
                  <a:pt x="139" y="98"/>
                  <a:pt x="140" y="91"/>
                  <a:pt x="140" y="83"/>
                </a:cubicBezTo>
                <a:cubicBezTo>
                  <a:pt x="140" y="76"/>
                  <a:pt x="139" y="69"/>
                  <a:pt x="138" y="63"/>
                </a:cubicBezTo>
                <a:cubicBezTo>
                  <a:pt x="136" y="57"/>
                  <a:pt x="134" y="52"/>
                  <a:pt x="131" y="48"/>
                </a:cubicBezTo>
                <a:cubicBezTo>
                  <a:pt x="128" y="44"/>
                  <a:pt x="124" y="40"/>
                  <a:pt x="120" y="38"/>
                </a:cubicBezTo>
                <a:cubicBezTo>
                  <a:pt x="116" y="36"/>
                  <a:pt x="111" y="35"/>
                  <a:pt x="106" y="35"/>
                </a:cubicBezTo>
                <a:close/>
                <a:moveTo>
                  <a:pt x="55" y="132"/>
                </a:moveTo>
                <a:lnTo>
                  <a:pt x="55" y="132"/>
                </a:lnTo>
                <a:lnTo>
                  <a:pt x="58" y="132"/>
                </a:lnTo>
                <a:cubicBezTo>
                  <a:pt x="59" y="132"/>
                  <a:pt x="61" y="132"/>
                  <a:pt x="62" y="132"/>
                </a:cubicBezTo>
                <a:cubicBezTo>
                  <a:pt x="64" y="132"/>
                  <a:pt x="65" y="132"/>
                  <a:pt x="67" y="132"/>
                </a:cubicBezTo>
                <a:cubicBezTo>
                  <a:pt x="68" y="132"/>
                  <a:pt x="69" y="131"/>
                  <a:pt x="70" y="131"/>
                </a:cubicBezTo>
                <a:lnTo>
                  <a:pt x="70" y="36"/>
                </a:lnTo>
                <a:cubicBezTo>
                  <a:pt x="69" y="36"/>
                  <a:pt x="66" y="35"/>
                  <a:pt x="64" y="35"/>
                </a:cubicBezTo>
                <a:cubicBezTo>
                  <a:pt x="61" y="35"/>
                  <a:pt x="59" y="35"/>
                  <a:pt x="56" y="35"/>
                </a:cubicBezTo>
                <a:cubicBezTo>
                  <a:pt x="51" y="35"/>
                  <a:pt x="46" y="36"/>
                  <a:pt x="42" y="38"/>
                </a:cubicBezTo>
                <a:cubicBezTo>
                  <a:pt x="37" y="40"/>
                  <a:pt x="33" y="43"/>
                  <a:pt x="30" y="47"/>
                </a:cubicBezTo>
                <a:cubicBezTo>
                  <a:pt x="27" y="52"/>
                  <a:pt x="24" y="57"/>
                  <a:pt x="22" y="63"/>
                </a:cubicBezTo>
                <a:cubicBezTo>
                  <a:pt x="20" y="69"/>
                  <a:pt x="19" y="77"/>
                  <a:pt x="19" y="85"/>
                </a:cubicBezTo>
                <a:cubicBezTo>
                  <a:pt x="19" y="92"/>
                  <a:pt x="20" y="99"/>
                  <a:pt x="22" y="105"/>
                </a:cubicBezTo>
                <a:cubicBezTo>
                  <a:pt x="24" y="111"/>
                  <a:pt x="26" y="116"/>
                  <a:pt x="29" y="120"/>
                </a:cubicBezTo>
                <a:cubicBezTo>
                  <a:pt x="32" y="124"/>
                  <a:pt x="36" y="127"/>
                  <a:pt x="40" y="129"/>
                </a:cubicBezTo>
                <a:cubicBezTo>
                  <a:pt x="45" y="131"/>
                  <a:pt x="50" y="132"/>
                  <a:pt x="55" y="132"/>
                </a:cubicBezTo>
                <a:close/>
                <a:moveTo>
                  <a:pt x="70" y="147"/>
                </a:moveTo>
                <a:lnTo>
                  <a:pt x="70" y="147"/>
                </a:lnTo>
                <a:cubicBezTo>
                  <a:pt x="68" y="148"/>
                  <a:pt x="65" y="148"/>
                  <a:pt x="61" y="148"/>
                </a:cubicBezTo>
                <a:cubicBezTo>
                  <a:pt x="58" y="148"/>
                  <a:pt x="54" y="148"/>
                  <a:pt x="51" y="148"/>
                </a:cubicBezTo>
                <a:cubicBezTo>
                  <a:pt x="44" y="148"/>
                  <a:pt x="37" y="147"/>
                  <a:pt x="31" y="145"/>
                </a:cubicBezTo>
                <a:cubicBezTo>
                  <a:pt x="25" y="142"/>
                  <a:pt x="19" y="139"/>
                  <a:pt x="15" y="133"/>
                </a:cubicBezTo>
                <a:cubicBezTo>
                  <a:pt x="10" y="128"/>
                  <a:pt x="6" y="122"/>
                  <a:pt x="4" y="114"/>
                </a:cubicBezTo>
                <a:cubicBezTo>
                  <a:pt x="1" y="105"/>
                  <a:pt x="0" y="96"/>
                  <a:pt x="0" y="85"/>
                </a:cubicBezTo>
                <a:cubicBezTo>
                  <a:pt x="0" y="75"/>
                  <a:pt x="1" y="65"/>
                  <a:pt x="4" y="57"/>
                </a:cubicBezTo>
                <a:cubicBezTo>
                  <a:pt x="6" y="49"/>
                  <a:pt x="10" y="42"/>
                  <a:pt x="15" y="36"/>
                </a:cubicBezTo>
                <a:cubicBezTo>
                  <a:pt x="20" y="31"/>
                  <a:pt x="26" y="26"/>
                  <a:pt x="33" y="23"/>
                </a:cubicBezTo>
                <a:cubicBezTo>
                  <a:pt x="40" y="20"/>
                  <a:pt x="47" y="19"/>
                  <a:pt x="56" y="19"/>
                </a:cubicBezTo>
                <a:cubicBezTo>
                  <a:pt x="58" y="19"/>
                  <a:pt x="60" y="19"/>
                  <a:pt x="63" y="19"/>
                </a:cubicBezTo>
                <a:cubicBezTo>
                  <a:pt x="66" y="19"/>
                  <a:pt x="69" y="19"/>
                  <a:pt x="70" y="20"/>
                </a:cubicBezTo>
                <a:lnTo>
                  <a:pt x="70" y="0"/>
                </a:lnTo>
                <a:lnTo>
                  <a:pt x="89" y="0"/>
                </a:lnTo>
                <a:lnTo>
                  <a:pt x="89" y="20"/>
                </a:lnTo>
                <a:cubicBezTo>
                  <a:pt x="92" y="20"/>
                  <a:pt x="95" y="19"/>
                  <a:pt x="99" y="19"/>
                </a:cubicBezTo>
                <a:cubicBezTo>
                  <a:pt x="103" y="19"/>
                  <a:pt x="106" y="19"/>
                  <a:pt x="108" y="19"/>
                </a:cubicBezTo>
                <a:cubicBezTo>
                  <a:pt x="116" y="19"/>
                  <a:pt x="123" y="20"/>
                  <a:pt x="129" y="23"/>
                </a:cubicBezTo>
                <a:cubicBezTo>
                  <a:pt x="135" y="26"/>
                  <a:pt x="141" y="30"/>
                  <a:pt x="145" y="35"/>
                </a:cubicBezTo>
                <a:cubicBezTo>
                  <a:pt x="150" y="40"/>
                  <a:pt x="153" y="47"/>
                  <a:pt x="156" y="55"/>
                </a:cubicBezTo>
                <a:cubicBezTo>
                  <a:pt x="159" y="63"/>
                  <a:pt x="160" y="72"/>
                  <a:pt x="160" y="83"/>
                </a:cubicBezTo>
                <a:cubicBezTo>
                  <a:pt x="160" y="94"/>
                  <a:pt x="158" y="103"/>
                  <a:pt x="156" y="111"/>
                </a:cubicBezTo>
                <a:cubicBezTo>
                  <a:pt x="153" y="120"/>
                  <a:pt x="149" y="126"/>
                  <a:pt x="143" y="132"/>
                </a:cubicBezTo>
                <a:cubicBezTo>
                  <a:pt x="138" y="137"/>
                  <a:pt x="133" y="142"/>
                  <a:pt x="126" y="144"/>
                </a:cubicBezTo>
                <a:cubicBezTo>
                  <a:pt x="119" y="147"/>
                  <a:pt x="112" y="148"/>
                  <a:pt x="104" y="148"/>
                </a:cubicBezTo>
                <a:cubicBezTo>
                  <a:pt x="103" y="148"/>
                  <a:pt x="100" y="148"/>
                  <a:pt x="97" y="148"/>
                </a:cubicBezTo>
                <a:cubicBezTo>
                  <a:pt x="93" y="148"/>
                  <a:pt x="91" y="147"/>
                  <a:pt x="89" y="147"/>
                </a:cubicBezTo>
                <a:lnTo>
                  <a:pt x="89" y="170"/>
                </a:lnTo>
                <a:lnTo>
                  <a:pt x="70" y="170"/>
                </a:lnTo>
                <a:lnTo>
                  <a:pt x="70" y="14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2" name="Freeform 1932"/>
          <p:cNvSpPr>
            <a:spLocks/>
          </p:cNvSpPr>
          <p:nvPr/>
        </p:nvSpPr>
        <p:spPr bwMode="auto">
          <a:xfrm>
            <a:off x="985838" y="438150"/>
            <a:ext cx="82550" cy="115888"/>
          </a:xfrm>
          <a:custGeom>
            <a:avLst/>
            <a:gdLst>
              <a:gd name="T0" fmla="*/ 98 w 117"/>
              <a:gd name="T1" fmla="*/ 51 h 160"/>
              <a:gd name="T2" fmla="*/ 98 w 117"/>
              <a:gd name="T3" fmla="*/ 51 h 160"/>
              <a:gd name="T4" fmla="*/ 99 w 117"/>
              <a:gd name="T5" fmla="*/ 33 h 160"/>
              <a:gd name="T6" fmla="*/ 98 w 117"/>
              <a:gd name="T7" fmla="*/ 33 h 160"/>
              <a:gd name="T8" fmla="*/ 89 w 117"/>
              <a:gd name="T9" fmla="*/ 52 h 160"/>
              <a:gd name="T10" fmla="*/ 11 w 117"/>
              <a:gd name="T11" fmla="*/ 160 h 160"/>
              <a:gd name="T12" fmla="*/ 0 w 117"/>
              <a:gd name="T13" fmla="*/ 160 h 160"/>
              <a:gd name="T14" fmla="*/ 0 w 117"/>
              <a:gd name="T15" fmla="*/ 0 h 160"/>
              <a:gd name="T16" fmla="*/ 19 w 117"/>
              <a:gd name="T17" fmla="*/ 0 h 160"/>
              <a:gd name="T18" fmla="*/ 19 w 117"/>
              <a:gd name="T19" fmla="*/ 110 h 160"/>
              <a:gd name="T20" fmla="*/ 17 w 117"/>
              <a:gd name="T21" fmla="*/ 128 h 160"/>
              <a:gd name="T22" fmla="*/ 18 w 117"/>
              <a:gd name="T23" fmla="*/ 128 h 160"/>
              <a:gd name="T24" fmla="*/ 28 w 117"/>
              <a:gd name="T25" fmla="*/ 109 h 160"/>
              <a:gd name="T26" fmla="*/ 106 w 117"/>
              <a:gd name="T27" fmla="*/ 0 h 160"/>
              <a:gd name="T28" fmla="*/ 117 w 117"/>
              <a:gd name="T29" fmla="*/ 0 h 160"/>
              <a:gd name="T30" fmla="*/ 117 w 117"/>
              <a:gd name="T31" fmla="*/ 160 h 160"/>
              <a:gd name="T32" fmla="*/ 98 w 117"/>
              <a:gd name="T33" fmla="*/ 160 h 160"/>
              <a:gd name="T34" fmla="*/ 98 w 117"/>
              <a:gd name="T35" fmla="*/ 5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60">
                <a:moveTo>
                  <a:pt x="98" y="51"/>
                </a:moveTo>
                <a:lnTo>
                  <a:pt x="98" y="51"/>
                </a:lnTo>
                <a:lnTo>
                  <a:pt x="99" y="33"/>
                </a:lnTo>
                <a:lnTo>
                  <a:pt x="98" y="33"/>
                </a:lnTo>
                <a:lnTo>
                  <a:pt x="89" y="52"/>
                </a:lnTo>
                <a:lnTo>
                  <a:pt x="11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110"/>
                </a:lnTo>
                <a:lnTo>
                  <a:pt x="17" y="128"/>
                </a:lnTo>
                <a:lnTo>
                  <a:pt x="18" y="128"/>
                </a:lnTo>
                <a:lnTo>
                  <a:pt x="28" y="109"/>
                </a:lnTo>
                <a:lnTo>
                  <a:pt x="106" y="0"/>
                </a:lnTo>
                <a:lnTo>
                  <a:pt x="117" y="0"/>
                </a:lnTo>
                <a:lnTo>
                  <a:pt x="117" y="160"/>
                </a:lnTo>
                <a:lnTo>
                  <a:pt x="98" y="160"/>
                </a:lnTo>
                <a:lnTo>
                  <a:pt x="98" y="51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3" name="Freeform 1933"/>
          <p:cNvSpPr>
            <a:spLocks/>
          </p:cNvSpPr>
          <p:nvPr/>
        </p:nvSpPr>
        <p:spPr bwMode="auto">
          <a:xfrm>
            <a:off x="1096967" y="438150"/>
            <a:ext cx="82550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4" name="Freeform 1934"/>
          <p:cNvSpPr>
            <a:spLocks noEditPoints="1"/>
          </p:cNvSpPr>
          <p:nvPr/>
        </p:nvSpPr>
        <p:spPr bwMode="auto">
          <a:xfrm>
            <a:off x="1195388" y="436568"/>
            <a:ext cx="92075" cy="117475"/>
          </a:xfrm>
          <a:custGeom>
            <a:avLst/>
            <a:gdLst>
              <a:gd name="T0" fmla="*/ 41 w 130"/>
              <a:gd name="T1" fmla="*/ 102 h 163"/>
              <a:gd name="T2" fmla="*/ 41 w 130"/>
              <a:gd name="T3" fmla="*/ 102 h 163"/>
              <a:gd name="T4" fmla="*/ 88 w 130"/>
              <a:gd name="T5" fmla="*/ 102 h 163"/>
              <a:gd name="T6" fmla="*/ 70 w 130"/>
              <a:gd name="T7" fmla="*/ 53 h 163"/>
              <a:gd name="T8" fmla="*/ 65 w 130"/>
              <a:gd name="T9" fmla="*/ 29 h 163"/>
              <a:gd name="T10" fmla="*/ 64 w 130"/>
              <a:gd name="T11" fmla="*/ 29 h 163"/>
              <a:gd name="T12" fmla="*/ 59 w 130"/>
              <a:gd name="T13" fmla="*/ 54 h 163"/>
              <a:gd name="T14" fmla="*/ 41 w 130"/>
              <a:gd name="T15" fmla="*/ 102 h 163"/>
              <a:gd name="T16" fmla="*/ 94 w 130"/>
              <a:gd name="T17" fmla="*/ 119 h 163"/>
              <a:gd name="T18" fmla="*/ 94 w 130"/>
              <a:gd name="T19" fmla="*/ 119 h 163"/>
              <a:gd name="T20" fmla="*/ 35 w 130"/>
              <a:gd name="T21" fmla="*/ 119 h 163"/>
              <a:gd name="T22" fmla="*/ 19 w 130"/>
              <a:gd name="T23" fmla="*/ 163 h 163"/>
              <a:gd name="T24" fmla="*/ 0 w 130"/>
              <a:gd name="T25" fmla="*/ 163 h 163"/>
              <a:gd name="T26" fmla="*/ 61 w 130"/>
              <a:gd name="T27" fmla="*/ 0 h 163"/>
              <a:gd name="T28" fmla="*/ 69 w 130"/>
              <a:gd name="T29" fmla="*/ 0 h 163"/>
              <a:gd name="T30" fmla="*/ 130 w 130"/>
              <a:gd name="T31" fmla="*/ 163 h 163"/>
              <a:gd name="T32" fmla="*/ 110 w 130"/>
              <a:gd name="T33" fmla="*/ 163 h 163"/>
              <a:gd name="T34" fmla="*/ 94 w 130"/>
              <a:gd name="T3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0" h="163">
                <a:moveTo>
                  <a:pt x="41" y="102"/>
                </a:moveTo>
                <a:lnTo>
                  <a:pt x="41" y="102"/>
                </a:lnTo>
                <a:lnTo>
                  <a:pt x="88" y="102"/>
                </a:lnTo>
                <a:lnTo>
                  <a:pt x="70" y="53"/>
                </a:lnTo>
                <a:lnTo>
                  <a:pt x="65" y="29"/>
                </a:lnTo>
                <a:lnTo>
                  <a:pt x="64" y="29"/>
                </a:lnTo>
                <a:lnTo>
                  <a:pt x="59" y="54"/>
                </a:lnTo>
                <a:lnTo>
                  <a:pt x="41" y="102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35" y="119"/>
                </a:lnTo>
                <a:lnTo>
                  <a:pt x="19" y="163"/>
                </a:lnTo>
                <a:lnTo>
                  <a:pt x="0" y="163"/>
                </a:lnTo>
                <a:lnTo>
                  <a:pt x="61" y="0"/>
                </a:lnTo>
                <a:lnTo>
                  <a:pt x="69" y="0"/>
                </a:lnTo>
                <a:lnTo>
                  <a:pt x="130" y="163"/>
                </a:lnTo>
                <a:lnTo>
                  <a:pt x="110" y="163"/>
                </a:lnTo>
                <a:lnTo>
                  <a:pt x="94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5" name="Freeform 1935"/>
          <p:cNvSpPr>
            <a:spLocks/>
          </p:cNvSpPr>
          <p:nvPr/>
        </p:nvSpPr>
        <p:spPr bwMode="auto">
          <a:xfrm>
            <a:off x="1304926" y="438150"/>
            <a:ext cx="80963" cy="115888"/>
          </a:xfrm>
          <a:custGeom>
            <a:avLst/>
            <a:gdLst>
              <a:gd name="T0" fmla="*/ 96 w 115"/>
              <a:gd name="T1" fmla="*/ 87 h 160"/>
              <a:gd name="T2" fmla="*/ 96 w 115"/>
              <a:gd name="T3" fmla="*/ 87 h 160"/>
              <a:gd name="T4" fmla="*/ 19 w 115"/>
              <a:gd name="T5" fmla="*/ 87 h 160"/>
              <a:gd name="T6" fmla="*/ 19 w 115"/>
              <a:gd name="T7" fmla="*/ 160 h 160"/>
              <a:gd name="T8" fmla="*/ 0 w 115"/>
              <a:gd name="T9" fmla="*/ 160 h 160"/>
              <a:gd name="T10" fmla="*/ 0 w 115"/>
              <a:gd name="T11" fmla="*/ 0 h 160"/>
              <a:gd name="T12" fmla="*/ 19 w 115"/>
              <a:gd name="T13" fmla="*/ 0 h 160"/>
              <a:gd name="T14" fmla="*/ 19 w 115"/>
              <a:gd name="T15" fmla="*/ 70 h 160"/>
              <a:gd name="T16" fmla="*/ 96 w 115"/>
              <a:gd name="T17" fmla="*/ 70 h 160"/>
              <a:gd name="T18" fmla="*/ 96 w 115"/>
              <a:gd name="T19" fmla="*/ 0 h 160"/>
              <a:gd name="T20" fmla="*/ 115 w 115"/>
              <a:gd name="T21" fmla="*/ 0 h 160"/>
              <a:gd name="T22" fmla="*/ 115 w 115"/>
              <a:gd name="T23" fmla="*/ 160 h 160"/>
              <a:gd name="T24" fmla="*/ 96 w 115"/>
              <a:gd name="T25" fmla="*/ 160 h 160"/>
              <a:gd name="T26" fmla="*/ 96 w 115"/>
              <a:gd name="T27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60">
                <a:moveTo>
                  <a:pt x="96" y="87"/>
                </a:moveTo>
                <a:lnTo>
                  <a:pt x="96" y="87"/>
                </a:lnTo>
                <a:lnTo>
                  <a:pt x="19" y="87"/>
                </a:lnTo>
                <a:lnTo>
                  <a:pt x="19" y="160"/>
                </a:lnTo>
                <a:lnTo>
                  <a:pt x="0" y="160"/>
                </a:lnTo>
                <a:lnTo>
                  <a:pt x="0" y="0"/>
                </a:lnTo>
                <a:lnTo>
                  <a:pt x="19" y="0"/>
                </a:lnTo>
                <a:lnTo>
                  <a:pt x="19" y="70"/>
                </a:lnTo>
                <a:lnTo>
                  <a:pt x="96" y="70"/>
                </a:lnTo>
                <a:lnTo>
                  <a:pt x="96" y="0"/>
                </a:lnTo>
                <a:lnTo>
                  <a:pt x="115" y="0"/>
                </a:lnTo>
                <a:lnTo>
                  <a:pt x="115" y="160"/>
                </a:lnTo>
                <a:lnTo>
                  <a:pt x="96" y="160"/>
                </a:lnTo>
                <a:lnTo>
                  <a:pt x="96" y="8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6" name="Freeform 1936"/>
          <p:cNvSpPr>
            <a:spLocks/>
          </p:cNvSpPr>
          <p:nvPr/>
        </p:nvSpPr>
        <p:spPr bwMode="auto">
          <a:xfrm>
            <a:off x="1409701" y="436565"/>
            <a:ext cx="77788" cy="119063"/>
          </a:xfrm>
          <a:custGeom>
            <a:avLst/>
            <a:gdLst>
              <a:gd name="T0" fmla="*/ 109 w 109"/>
              <a:gd name="T1" fmla="*/ 157 h 166"/>
              <a:gd name="T2" fmla="*/ 109 w 109"/>
              <a:gd name="T3" fmla="*/ 157 h 166"/>
              <a:gd name="T4" fmla="*/ 92 w 109"/>
              <a:gd name="T5" fmla="*/ 164 h 166"/>
              <a:gd name="T6" fmla="*/ 69 w 109"/>
              <a:gd name="T7" fmla="*/ 166 h 166"/>
              <a:gd name="T8" fmla="*/ 42 w 109"/>
              <a:gd name="T9" fmla="*/ 161 h 166"/>
              <a:gd name="T10" fmla="*/ 20 w 109"/>
              <a:gd name="T11" fmla="*/ 146 h 166"/>
              <a:gd name="T12" fmla="*/ 5 w 109"/>
              <a:gd name="T13" fmla="*/ 120 h 166"/>
              <a:gd name="T14" fmla="*/ 0 w 109"/>
              <a:gd name="T15" fmla="*/ 83 h 166"/>
              <a:gd name="T16" fmla="*/ 6 w 109"/>
              <a:gd name="T17" fmla="*/ 45 h 166"/>
              <a:gd name="T18" fmla="*/ 22 w 109"/>
              <a:gd name="T19" fmla="*/ 19 h 166"/>
              <a:gd name="T20" fmla="*/ 44 w 109"/>
              <a:gd name="T21" fmla="*/ 4 h 166"/>
              <a:gd name="T22" fmla="*/ 69 w 109"/>
              <a:gd name="T23" fmla="*/ 0 h 166"/>
              <a:gd name="T24" fmla="*/ 92 w 109"/>
              <a:gd name="T25" fmla="*/ 1 h 166"/>
              <a:gd name="T26" fmla="*/ 107 w 109"/>
              <a:gd name="T27" fmla="*/ 5 h 166"/>
              <a:gd name="T28" fmla="*/ 102 w 109"/>
              <a:gd name="T29" fmla="*/ 22 h 166"/>
              <a:gd name="T30" fmla="*/ 71 w 109"/>
              <a:gd name="T31" fmla="*/ 17 h 166"/>
              <a:gd name="T32" fmla="*/ 52 w 109"/>
              <a:gd name="T33" fmla="*/ 20 h 166"/>
              <a:gd name="T34" fmla="*/ 36 w 109"/>
              <a:gd name="T35" fmla="*/ 32 h 166"/>
              <a:gd name="T36" fmla="*/ 24 w 109"/>
              <a:gd name="T37" fmla="*/ 52 h 166"/>
              <a:gd name="T38" fmla="*/ 20 w 109"/>
              <a:gd name="T39" fmla="*/ 83 h 166"/>
              <a:gd name="T40" fmla="*/ 24 w 109"/>
              <a:gd name="T41" fmla="*/ 112 h 166"/>
              <a:gd name="T42" fmla="*/ 35 w 109"/>
              <a:gd name="T43" fmla="*/ 132 h 166"/>
              <a:gd name="T44" fmla="*/ 52 w 109"/>
              <a:gd name="T45" fmla="*/ 145 h 166"/>
              <a:gd name="T46" fmla="*/ 74 w 109"/>
              <a:gd name="T47" fmla="*/ 149 h 166"/>
              <a:gd name="T48" fmla="*/ 92 w 109"/>
              <a:gd name="T49" fmla="*/ 147 h 166"/>
              <a:gd name="T50" fmla="*/ 105 w 109"/>
              <a:gd name="T51" fmla="*/ 142 h 166"/>
              <a:gd name="T52" fmla="*/ 109 w 109"/>
              <a:gd name="T53" fmla="*/ 15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66">
                <a:moveTo>
                  <a:pt x="109" y="157"/>
                </a:moveTo>
                <a:lnTo>
                  <a:pt x="109" y="157"/>
                </a:lnTo>
                <a:cubicBezTo>
                  <a:pt x="105" y="160"/>
                  <a:pt x="99" y="163"/>
                  <a:pt x="92" y="164"/>
                </a:cubicBezTo>
                <a:cubicBezTo>
                  <a:pt x="85" y="165"/>
                  <a:pt x="77" y="166"/>
                  <a:pt x="69" y="166"/>
                </a:cubicBezTo>
                <a:cubicBezTo>
                  <a:pt x="60" y="166"/>
                  <a:pt x="51" y="164"/>
                  <a:pt x="42" y="161"/>
                </a:cubicBezTo>
                <a:cubicBezTo>
                  <a:pt x="34" y="158"/>
                  <a:pt x="26" y="153"/>
                  <a:pt x="20" y="146"/>
                </a:cubicBezTo>
                <a:cubicBezTo>
                  <a:pt x="14" y="139"/>
                  <a:pt x="9" y="131"/>
                  <a:pt x="5" y="120"/>
                </a:cubicBezTo>
                <a:cubicBezTo>
                  <a:pt x="2" y="110"/>
                  <a:pt x="0" y="97"/>
                  <a:pt x="0" y="83"/>
                </a:cubicBezTo>
                <a:cubicBezTo>
                  <a:pt x="0" y="68"/>
                  <a:pt x="2" y="55"/>
                  <a:pt x="6" y="45"/>
                </a:cubicBezTo>
                <a:cubicBezTo>
                  <a:pt x="10" y="34"/>
                  <a:pt x="15" y="26"/>
                  <a:pt x="22" y="19"/>
                </a:cubicBezTo>
                <a:cubicBezTo>
                  <a:pt x="28" y="12"/>
                  <a:pt x="36" y="8"/>
                  <a:pt x="44" y="4"/>
                </a:cubicBezTo>
                <a:cubicBezTo>
                  <a:pt x="52" y="1"/>
                  <a:pt x="61" y="0"/>
                  <a:pt x="69" y="0"/>
                </a:cubicBezTo>
                <a:cubicBezTo>
                  <a:pt x="79" y="0"/>
                  <a:pt x="86" y="0"/>
                  <a:pt x="92" y="1"/>
                </a:cubicBezTo>
                <a:cubicBezTo>
                  <a:pt x="98" y="2"/>
                  <a:pt x="103" y="4"/>
                  <a:pt x="107" y="5"/>
                </a:cubicBezTo>
                <a:lnTo>
                  <a:pt x="102" y="22"/>
                </a:lnTo>
                <a:cubicBezTo>
                  <a:pt x="95" y="19"/>
                  <a:pt x="84" y="17"/>
                  <a:pt x="71" y="17"/>
                </a:cubicBezTo>
                <a:cubicBezTo>
                  <a:pt x="65" y="17"/>
                  <a:pt x="58" y="18"/>
                  <a:pt x="52" y="20"/>
                </a:cubicBezTo>
                <a:cubicBezTo>
                  <a:pt x="46" y="23"/>
                  <a:pt x="41" y="26"/>
                  <a:pt x="36" y="32"/>
                </a:cubicBezTo>
                <a:cubicBezTo>
                  <a:pt x="31" y="37"/>
                  <a:pt x="27" y="44"/>
                  <a:pt x="24" y="52"/>
                </a:cubicBezTo>
                <a:cubicBezTo>
                  <a:pt x="21" y="60"/>
                  <a:pt x="20" y="71"/>
                  <a:pt x="20" y="83"/>
                </a:cubicBezTo>
                <a:cubicBezTo>
                  <a:pt x="20" y="94"/>
                  <a:pt x="21" y="104"/>
                  <a:pt x="24" y="112"/>
                </a:cubicBezTo>
                <a:cubicBezTo>
                  <a:pt x="27" y="120"/>
                  <a:pt x="31" y="127"/>
                  <a:pt x="35" y="132"/>
                </a:cubicBezTo>
                <a:cubicBezTo>
                  <a:pt x="40" y="138"/>
                  <a:pt x="46" y="142"/>
                  <a:pt x="52" y="145"/>
                </a:cubicBezTo>
                <a:cubicBezTo>
                  <a:pt x="59" y="148"/>
                  <a:pt x="66" y="149"/>
                  <a:pt x="74" y="149"/>
                </a:cubicBezTo>
                <a:cubicBezTo>
                  <a:pt x="80" y="149"/>
                  <a:pt x="86" y="148"/>
                  <a:pt x="92" y="147"/>
                </a:cubicBezTo>
                <a:cubicBezTo>
                  <a:pt x="97" y="146"/>
                  <a:pt x="101" y="144"/>
                  <a:pt x="105" y="142"/>
                </a:cubicBezTo>
                <a:lnTo>
                  <a:pt x="109" y="1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7" name="Freeform 1937"/>
          <p:cNvSpPr>
            <a:spLocks noEditPoints="1"/>
          </p:cNvSpPr>
          <p:nvPr/>
        </p:nvSpPr>
        <p:spPr bwMode="auto">
          <a:xfrm>
            <a:off x="1500188" y="436565"/>
            <a:ext cx="92075" cy="119063"/>
          </a:xfrm>
          <a:custGeom>
            <a:avLst/>
            <a:gdLst>
              <a:gd name="T0" fmla="*/ 20 w 131"/>
              <a:gd name="T1" fmla="*/ 83 h 166"/>
              <a:gd name="T2" fmla="*/ 20 w 131"/>
              <a:gd name="T3" fmla="*/ 83 h 166"/>
              <a:gd name="T4" fmla="*/ 23 w 131"/>
              <a:gd name="T5" fmla="*/ 108 h 166"/>
              <a:gd name="T6" fmla="*/ 31 w 131"/>
              <a:gd name="T7" fmla="*/ 129 h 166"/>
              <a:gd name="T8" fmla="*/ 45 w 131"/>
              <a:gd name="T9" fmla="*/ 144 h 166"/>
              <a:gd name="T10" fmla="*/ 65 w 131"/>
              <a:gd name="T11" fmla="*/ 149 h 166"/>
              <a:gd name="T12" fmla="*/ 99 w 131"/>
              <a:gd name="T13" fmla="*/ 133 h 166"/>
              <a:gd name="T14" fmla="*/ 111 w 131"/>
              <a:gd name="T15" fmla="*/ 83 h 166"/>
              <a:gd name="T16" fmla="*/ 108 w 131"/>
              <a:gd name="T17" fmla="*/ 58 h 166"/>
              <a:gd name="T18" fmla="*/ 100 w 131"/>
              <a:gd name="T19" fmla="*/ 37 h 166"/>
              <a:gd name="T20" fmla="*/ 86 w 131"/>
              <a:gd name="T21" fmla="*/ 22 h 166"/>
              <a:gd name="T22" fmla="*/ 65 w 131"/>
              <a:gd name="T23" fmla="*/ 17 h 166"/>
              <a:gd name="T24" fmla="*/ 32 w 131"/>
              <a:gd name="T25" fmla="*/ 33 h 166"/>
              <a:gd name="T26" fmla="*/ 20 w 131"/>
              <a:gd name="T27" fmla="*/ 83 h 166"/>
              <a:gd name="T28" fmla="*/ 0 w 131"/>
              <a:gd name="T29" fmla="*/ 83 h 166"/>
              <a:gd name="T30" fmla="*/ 0 w 131"/>
              <a:gd name="T31" fmla="*/ 83 h 166"/>
              <a:gd name="T32" fmla="*/ 17 w 131"/>
              <a:gd name="T33" fmla="*/ 21 h 166"/>
              <a:gd name="T34" fmla="*/ 65 w 131"/>
              <a:gd name="T35" fmla="*/ 0 h 166"/>
              <a:gd name="T36" fmla="*/ 95 w 131"/>
              <a:gd name="T37" fmla="*/ 6 h 166"/>
              <a:gd name="T38" fmla="*/ 115 w 131"/>
              <a:gd name="T39" fmla="*/ 23 h 166"/>
              <a:gd name="T40" fmla="*/ 127 w 131"/>
              <a:gd name="T41" fmla="*/ 49 h 166"/>
              <a:gd name="T42" fmla="*/ 131 w 131"/>
              <a:gd name="T43" fmla="*/ 83 h 166"/>
              <a:gd name="T44" fmla="*/ 114 w 131"/>
              <a:gd name="T45" fmla="*/ 145 h 166"/>
              <a:gd name="T46" fmla="*/ 65 w 131"/>
              <a:gd name="T47" fmla="*/ 166 h 166"/>
              <a:gd name="T48" fmla="*/ 36 w 131"/>
              <a:gd name="T49" fmla="*/ 160 h 166"/>
              <a:gd name="T50" fmla="*/ 16 w 131"/>
              <a:gd name="T51" fmla="*/ 143 h 166"/>
              <a:gd name="T52" fmla="*/ 4 w 131"/>
              <a:gd name="T53" fmla="*/ 117 h 166"/>
              <a:gd name="T54" fmla="*/ 0 w 131"/>
              <a:gd name="T5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66">
                <a:moveTo>
                  <a:pt x="20" y="83"/>
                </a:moveTo>
                <a:lnTo>
                  <a:pt x="20" y="83"/>
                </a:lnTo>
                <a:cubicBezTo>
                  <a:pt x="20" y="92"/>
                  <a:pt x="21" y="100"/>
                  <a:pt x="23" y="108"/>
                </a:cubicBezTo>
                <a:cubicBezTo>
                  <a:pt x="24" y="116"/>
                  <a:pt x="27" y="123"/>
                  <a:pt x="31" y="129"/>
                </a:cubicBezTo>
                <a:cubicBezTo>
                  <a:pt x="35" y="135"/>
                  <a:pt x="39" y="140"/>
                  <a:pt x="45" y="144"/>
                </a:cubicBezTo>
                <a:cubicBezTo>
                  <a:pt x="51" y="147"/>
                  <a:pt x="57" y="149"/>
                  <a:pt x="65" y="149"/>
                </a:cubicBezTo>
                <a:cubicBezTo>
                  <a:pt x="79" y="149"/>
                  <a:pt x="91" y="144"/>
                  <a:pt x="99" y="133"/>
                </a:cubicBezTo>
                <a:cubicBezTo>
                  <a:pt x="107" y="122"/>
                  <a:pt x="111" y="105"/>
                  <a:pt x="111" y="83"/>
                </a:cubicBezTo>
                <a:cubicBezTo>
                  <a:pt x="111" y="74"/>
                  <a:pt x="110" y="66"/>
                  <a:pt x="108" y="58"/>
                </a:cubicBezTo>
                <a:cubicBezTo>
                  <a:pt x="107" y="50"/>
                  <a:pt x="104" y="43"/>
                  <a:pt x="100" y="37"/>
                </a:cubicBezTo>
                <a:cubicBezTo>
                  <a:pt x="96" y="31"/>
                  <a:pt x="92" y="26"/>
                  <a:pt x="86" y="22"/>
                </a:cubicBezTo>
                <a:cubicBezTo>
                  <a:pt x="80" y="19"/>
                  <a:pt x="73" y="17"/>
                  <a:pt x="65" y="17"/>
                </a:cubicBezTo>
                <a:cubicBezTo>
                  <a:pt x="51" y="17"/>
                  <a:pt x="40" y="22"/>
                  <a:pt x="32" y="33"/>
                </a:cubicBezTo>
                <a:cubicBezTo>
                  <a:pt x="24" y="44"/>
                  <a:pt x="20" y="60"/>
                  <a:pt x="20" y="83"/>
                </a:cubicBezTo>
                <a:close/>
                <a:moveTo>
                  <a:pt x="0" y="83"/>
                </a:moveTo>
                <a:lnTo>
                  <a:pt x="0" y="83"/>
                </a:lnTo>
                <a:cubicBezTo>
                  <a:pt x="0" y="56"/>
                  <a:pt x="6" y="36"/>
                  <a:pt x="17" y="21"/>
                </a:cubicBezTo>
                <a:cubicBezTo>
                  <a:pt x="28" y="7"/>
                  <a:pt x="44" y="0"/>
                  <a:pt x="65" y="0"/>
                </a:cubicBezTo>
                <a:cubicBezTo>
                  <a:pt x="77" y="0"/>
                  <a:pt x="86" y="2"/>
                  <a:pt x="95" y="6"/>
                </a:cubicBezTo>
                <a:cubicBezTo>
                  <a:pt x="103" y="10"/>
                  <a:pt x="110" y="15"/>
                  <a:pt x="115" y="23"/>
                </a:cubicBezTo>
                <a:cubicBezTo>
                  <a:pt x="121" y="30"/>
                  <a:pt x="125" y="39"/>
                  <a:pt x="127" y="49"/>
                </a:cubicBezTo>
                <a:cubicBezTo>
                  <a:pt x="130" y="59"/>
                  <a:pt x="131" y="70"/>
                  <a:pt x="131" y="83"/>
                </a:cubicBezTo>
                <a:cubicBezTo>
                  <a:pt x="131" y="110"/>
                  <a:pt x="125" y="130"/>
                  <a:pt x="114" y="145"/>
                </a:cubicBezTo>
                <a:cubicBezTo>
                  <a:pt x="103" y="159"/>
                  <a:pt x="86" y="166"/>
                  <a:pt x="65" y="166"/>
                </a:cubicBezTo>
                <a:cubicBezTo>
                  <a:pt x="54" y="166"/>
                  <a:pt x="44" y="164"/>
                  <a:pt x="36" y="160"/>
                </a:cubicBezTo>
                <a:cubicBezTo>
                  <a:pt x="28" y="156"/>
                  <a:pt x="21" y="150"/>
                  <a:pt x="16" y="143"/>
                </a:cubicBezTo>
                <a:cubicBezTo>
                  <a:pt x="10" y="136"/>
                  <a:pt x="6" y="127"/>
                  <a:pt x="4" y="117"/>
                </a:cubicBezTo>
                <a:cubicBezTo>
                  <a:pt x="1" y="107"/>
                  <a:pt x="0" y="95"/>
                  <a:pt x="0" y="83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8" name="Freeform 1938"/>
          <p:cNvSpPr>
            <a:spLocks noEditPoints="1"/>
          </p:cNvSpPr>
          <p:nvPr/>
        </p:nvSpPr>
        <p:spPr bwMode="auto">
          <a:xfrm>
            <a:off x="1617663" y="436565"/>
            <a:ext cx="71438" cy="119063"/>
          </a:xfrm>
          <a:custGeom>
            <a:avLst/>
            <a:gdLst>
              <a:gd name="T0" fmla="*/ 43 w 101"/>
              <a:gd name="T1" fmla="*/ 148 h 164"/>
              <a:gd name="T2" fmla="*/ 43 w 101"/>
              <a:gd name="T3" fmla="*/ 148 h 164"/>
              <a:gd name="T4" fmla="*/ 57 w 101"/>
              <a:gd name="T5" fmla="*/ 146 h 164"/>
              <a:gd name="T6" fmla="*/ 70 w 101"/>
              <a:gd name="T7" fmla="*/ 140 h 164"/>
              <a:gd name="T8" fmla="*/ 78 w 101"/>
              <a:gd name="T9" fmla="*/ 131 h 164"/>
              <a:gd name="T10" fmla="*/ 81 w 101"/>
              <a:gd name="T11" fmla="*/ 118 h 164"/>
              <a:gd name="T12" fmla="*/ 77 w 101"/>
              <a:gd name="T13" fmla="*/ 103 h 164"/>
              <a:gd name="T14" fmla="*/ 67 w 101"/>
              <a:gd name="T15" fmla="*/ 94 h 164"/>
              <a:gd name="T16" fmla="*/ 54 w 101"/>
              <a:gd name="T17" fmla="*/ 90 h 164"/>
              <a:gd name="T18" fmla="*/ 39 w 101"/>
              <a:gd name="T19" fmla="*/ 88 h 164"/>
              <a:gd name="T20" fmla="*/ 19 w 101"/>
              <a:gd name="T21" fmla="*/ 88 h 164"/>
              <a:gd name="T22" fmla="*/ 19 w 101"/>
              <a:gd name="T23" fmla="*/ 146 h 164"/>
              <a:gd name="T24" fmla="*/ 23 w 101"/>
              <a:gd name="T25" fmla="*/ 147 h 164"/>
              <a:gd name="T26" fmla="*/ 30 w 101"/>
              <a:gd name="T27" fmla="*/ 147 h 164"/>
              <a:gd name="T28" fmla="*/ 37 w 101"/>
              <a:gd name="T29" fmla="*/ 147 h 164"/>
              <a:gd name="T30" fmla="*/ 43 w 101"/>
              <a:gd name="T31" fmla="*/ 148 h 164"/>
              <a:gd name="T32" fmla="*/ 31 w 101"/>
              <a:gd name="T33" fmla="*/ 72 h 164"/>
              <a:gd name="T34" fmla="*/ 31 w 101"/>
              <a:gd name="T35" fmla="*/ 72 h 164"/>
              <a:gd name="T36" fmla="*/ 40 w 101"/>
              <a:gd name="T37" fmla="*/ 72 h 164"/>
              <a:gd name="T38" fmla="*/ 49 w 101"/>
              <a:gd name="T39" fmla="*/ 71 h 164"/>
              <a:gd name="T40" fmla="*/ 60 w 101"/>
              <a:gd name="T41" fmla="*/ 67 h 164"/>
              <a:gd name="T42" fmla="*/ 68 w 101"/>
              <a:gd name="T43" fmla="*/ 61 h 164"/>
              <a:gd name="T44" fmla="*/ 74 w 101"/>
              <a:gd name="T45" fmla="*/ 52 h 164"/>
              <a:gd name="T46" fmla="*/ 76 w 101"/>
              <a:gd name="T47" fmla="*/ 42 h 164"/>
              <a:gd name="T48" fmla="*/ 73 w 101"/>
              <a:gd name="T49" fmla="*/ 30 h 164"/>
              <a:gd name="T50" fmla="*/ 66 w 101"/>
              <a:gd name="T51" fmla="*/ 22 h 164"/>
              <a:gd name="T52" fmla="*/ 55 w 101"/>
              <a:gd name="T53" fmla="*/ 18 h 164"/>
              <a:gd name="T54" fmla="*/ 42 w 101"/>
              <a:gd name="T55" fmla="*/ 16 h 164"/>
              <a:gd name="T56" fmla="*/ 28 w 101"/>
              <a:gd name="T57" fmla="*/ 17 h 164"/>
              <a:gd name="T58" fmla="*/ 19 w 101"/>
              <a:gd name="T59" fmla="*/ 18 h 164"/>
              <a:gd name="T60" fmla="*/ 19 w 101"/>
              <a:gd name="T61" fmla="*/ 72 h 164"/>
              <a:gd name="T62" fmla="*/ 31 w 101"/>
              <a:gd name="T63" fmla="*/ 72 h 164"/>
              <a:gd name="T64" fmla="*/ 96 w 101"/>
              <a:gd name="T65" fmla="*/ 38 h 164"/>
              <a:gd name="T66" fmla="*/ 96 w 101"/>
              <a:gd name="T67" fmla="*/ 38 h 164"/>
              <a:gd name="T68" fmla="*/ 95 w 101"/>
              <a:gd name="T69" fmla="*/ 50 h 164"/>
              <a:gd name="T70" fmla="*/ 89 w 101"/>
              <a:gd name="T71" fmla="*/ 61 h 164"/>
              <a:gd name="T72" fmla="*/ 80 w 101"/>
              <a:gd name="T73" fmla="*/ 70 h 164"/>
              <a:gd name="T74" fmla="*/ 66 w 101"/>
              <a:gd name="T75" fmla="*/ 76 h 164"/>
              <a:gd name="T76" fmla="*/ 66 w 101"/>
              <a:gd name="T77" fmla="*/ 77 h 164"/>
              <a:gd name="T78" fmla="*/ 79 w 101"/>
              <a:gd name="T79" fmla="*/ 81 h 164"/>
              <a:gd name="T80" fmla="*/ 91 w 101"/>
              <a:gd name="T81" fmla="*/ 89 h 164"/>
              <a:gd name="T82" fmla="*/ 98 w 101"/>
              <a:gd name="T83" fmla="*/ 100 h 164"/>
              <a:gd name="T84" fmla="*/ 101 w 101"/>
              <a:gd name="T85" fmla="*/ 117 h 164"/>
              <a:gd name="T86" fmla="*/ 96 w 101"/>
              <a:gd name="T87" fmla="*/ 138 h 164"/>
              <a:gd name="T88" fmla="*/ 83 w 101"/>
              <a:gd name="T89" fmla="*/ 153 h 164"/>
              <a:gd name="T90" fmla="*/ 63 w 101"/>
              <a:gd name="T91" fmla="*/ 161 h 164"/>
              <a:gd name="T92" fmla="*/ 41 w 101"/>
              <a:gd name="T93" fmla="*/ 164 h 164"/>
              <a:gd name="T94" fmla="*/ 32 w 101"/>
              <a:gd name="T95" fmla="*/ 164 h 164"/>
              <a:gd name="T96" fmla="*/ 21 w 101"/>
              <a:gd name="T97" fmla="*/ 164 h 164"/>
              <a:gd name="T98" fmla="*/ 10 w 101"/>
              <a:gd name="T99" fmla="*/ 163 h 164"/>
              <a:gd name="T100" fmla="*/ 0 w 101"/>
              <a:gd name="T101" fmla="*/ 161 h 164"/>
              <a:gd name="T102" fmla="*/ 0 w 101"/>
              <a:gd name="T103" fmla="*/ 3 h 164"/>
              <a:gd name="T104" fmla="*/ 19 w 101"/>
              <a:gd name="T105" fmla="*/ 1 h 164"/>
              <a:gd name="T106" fmla="*/ 44 w 101"/>
              <a:gd name="T107" fmla="*/ 0 h 164"/>
              <a:gd name="T108" fmla="*/ 62 w 101"/>
              <a:gd name="T109" fmla="*/ 1 h 164"/>
              <a:gd name="T110" fmla="*/ 79 w 101"/>
              <a:gd name="T111" fmla="*/ 7 h 164"/>
              <a:gd name="T112" fmla="*/ 92 w 101"/>
              <a:gd name="T113" fmla="*/ 19 h 164"/>
              <a:gd name="T114" fmla="*/ 96 w 101"/>
              <a:gd name="T115" fmla="*/ 3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" h="164">
                <a:moveTo>
                  <a:pt x="43" y="148"/>
                </a:moveTo>
                <a:lnTo>
                  <a:pt x="43" y="148"/>
                </a:lnTo>
                <a:cubicBezTo>
                  <a:pt x="48" y="148"/>
                  <a:pt x="53" y="147"/>
                  <a:pt x="57" y="146"/>
                </a:cubicBezTo>
                <a:cubicBezTo>
                  <a:pt x="62" y="145"/>
                  <a:pt x="66" y="143"/>
                  <a:pt x="70" y="140"/>
                </a:cubicBezTo>
                <a:cubicBezTo>
                  <a:pt x="73" y="138"/>
                  <a:pt x="76" y="135"/>
                  <a:pt x="78" y="131"/>
                </a:cubicBezTo>
                <a:cubicBezTo>
                  <a:pt x="80" y="127"/>
                  <a:pt x="81" y="123"/>
                  <a:pt x="81" y="118"/>
                </a:cubicBezTo>
                <a:cubicBezTo>
                  <a:pt x="81" y="112"/>
                  <a:pt x="80" y="107"/>
                  <a:pt x="77" y="103"/>
                </a:cubicBezTo>
                <a:cubicBezTo>
                  <a:pt x="75" y="99"/>
                  <a:pt x="72" y="96"/>
                  <a:pt x="67" y="94"/>
                </a:cubicBezTo>
                <a:cubicBezTo>
                  <a:pt x="63" y="92"/>
                  <a:pt x="59" y="90"/>
                  <a:pt x="54" y="90"/>
                </a:cubicBezTo>
                <a:cubicBezTo>
                  <a:pt x="49" y="89"/>
                  <a:pt x="44" y="88"/>
                  <a:pt x="39" y="88"/>
                </a:cubicBezTo>
                <a:lnTo>
                  <a:pt x="19" y="88"/>
                </a:lnTo>
                <a:lnTo>
                  <a:pt x="19" y="146"/>
                </a:lnTo>
                <a:cubicBezTo>
                  <a:pt x="20" y="146"/>
                  <a:pt x="21" y="146"/>
                  <a:pt x="23" y="147"/>
                </a:cubicBezTo>
                <a:cubicBezTo>
                  <a:pt x="25" y="147"/>
                  <a:pt x="27" y="147"/>
                  <a:pt x="30" y="147"/>
                </a:cubicBezTo>
                <a:cubicBezTo>
                  <a:pt x="32" y="147"/>
                  <a:pt x="34" y="147"/>
                  <a:pt x="37" y="147"/>
                </a:cubicBezTo>
                <a:cubicBezTo>
                  <a:pt x="39" y="148"/>
                  <a:pt x="41" y="148"/>
                  <a:pt x="43" y="148"/>
                </a:cubicBezTo>
                <a:close/>
                <a:moveTo>
                  <a:pt x="31" y="72"/>
                </a:moveTo>
                <a:lnTo>
                  <a:pt x="31" y="72"/>
                </a:lnTo>
                <a:cubicBezTo>
                  <a:pt x="33" y="72"/>
                  <a:pt x="36" y="72"/>
                  <a:pt x="40" y="72"/>
                </a:cubicBezTo>
                <a:cubicBezTo>
                  <a:pt x="44" y="72"/>
                  <a:pt x="47" y="72"/>
                  <a:pt x="49" y="71"/>
                </a:cubicBezTo>
                <a:cubicBezTo>
                  <a:pt x="53" y="70"/>
                  <a:pt x="56" y="69"/>
                  <a:pt x="60" y="67"/>
                </a:cubicBezTo>
                <a:cubicBezTo>
                  <a:pt x="63" y="65"/>
                  <a:pt x="66" y="63"/>
                  <a:pt x="68" y="61"/>
                </a:cubicBezTo>
                <a:cubicBezTo>
                  <a:pt x="71" y="58"/>
                  <a:pt x="73" y="56"/>
                  <a:pt x="74" y="52"/>
                </a:cubicBezTo>
                <a:cubicBezTo>
                  <a:pt x="76" y="49"/>
                  <a:pt x="76" y="46"/>
                  <a:pt x="76" y="42"/>
                </a:cubicBezTo>
                <a:cubicBezTo>
                  <a:pt x="76" y="37"/>
                  <a:pt x="75" y="33"/>
                  <a:pt x="73" y="30"/>
                </a:cubicBezTo>
                <a:cubicBezTo>
                  <a:pt x="72" y="26"/>
                  <a:pt x="69" y="24"/>
                  <a:pt x="66" y="22"/>
                </a:cubicBezTo>
                <a:cubicBezTo>
                  <a:pt x="63" y="20"/>
                  <a:pt x="59" y="18"/>
                  <a:pt x="55" y="18"/>
                </a:cubicBezTo>
                <a:cubicBezTo>
                  <a:pt x="51" y="17"/>
                  <a:pt x="46" y="16"/>
                  <a:pt x="42" y="16"/>
                </a:cubicBezTo>
                <a:cubicBezTo>
                  <a:pt x="37" y="16"/>
                  <a:pt x="32" y="16"/>
                  <a:pt x="28" y="17"/>
                </a:cubicBezTo>
                <a:cubicBezTo>
                  <a:pt x="24" y="17"/>
                  <a:pt x="21" y="17"/>
                  <a:pt x="19" y="18"/>
                </a:cubicBezTo>
                <a:lnTo>
                  <a:pt x="19" y="72"/>
                </a:lnTo>
                <a:lnTo>
                  <a:pt x="31" y="72"/>
                </a:lnTo>
                <a:close/>
                <a:moveTo>
                  <a:pt x="96" y="38"/>
                </a:moveTo>
                <a:lnTo>
                  <a:pt x="96" y="38"/>
                </a:lnTo>
                <a:cubicBezTo>
                  <a:pt x="96" y="42"/>
                  <a:pt x="96" y="46"/>
                  <a:pt x="95" y="50"/>
                </a:cubicBezTo>
                <a:cubicBezTo>
                  <a:pt x="93" y="54"/>
                  <a:pt x="92" y="58"/>
                  <a:pt x="89" y="61"/>
                </a:cubicBezTo>
                <a:cubicBezTo>
                  <a:pt x="87" y="65"/>
                  <a:pt x="84" y="68"/>
                  <a:pt x="80" y="70"/>
                </a:cubicBezTo>
                <a:cubicBezTo>
                  <a:pt x="76" y="73"/>
                  <a:pt x="71" y="75"/>
                  <a:pt x="66" y="76"/>
                </a:cubicBezTo>
                <a:lnTo>
                  <a:pt x="66" y="77"/>
                </a:lnTo>
                <a:cubicBezTo>
                  <a:pt x="71" y="78"/>
                  <a:pt x="75" y="79"/>
                  <a:pt x="79" y="81"/>
                </a:cubicBezTo>
                <a:cubicBezTo>
                  <a:pt x="84" y="83"/>
                  <a:pt x="87" y="85"/>
                  <a:pt x="91" y="89"/>
                </a:cubicBezTo>
                <a:cubicBezTo>
                  <a:pt x="94" y="92"/>
                  <a:pt x="96" y="96"/>
                  <a:pt x="98" y="100"/>
                </a:cubicBezTo>
                <a:cubicBezTo>
                  <a:pt x="100" y="105"/>
                  <a:pt x="101" y="110"/>
                  <a:pt x="101" y="117"/>
                </a:cubicBezTo>
                <a:cubicBezTo>
                  <a:pt x="101" y="125"/>
                  <a:pt x="100" y="132"/>
                  <a:pt x="96" y="138"/>
                </a:cubicBezTo>
                <a:cubicBezTo>
                  <a:pt x="93" y="144"/>
                  <a:pt x="88" y="149"/>
                  <a:pt x="83" y="153"/>
                </a:cubicBezTo>
                <a:cubicBezTo>
                  <a:pt x="77" y="157"/>
                  <a:pt x="71" y="160"/>
                  <a:pt x="63" y="161"/>
                </a:cubicBezTo>
                <a:cubicBezTo>
                  <a:pt x="56" y="163"/>
                  <a:pt x="49" y="164"/>
                  <a:pt x="41" y="164"/>
                </a:cubicBezTo>
                <a:lnTo>
                  <a:pt x="32" y="164"/>
                </a:lnTo>
                <a:cubicBezTo>
                  <a:pt x="29" y="164"/>
                  <a:pt x="25" y="164"/>
                  <a:pt x="21" y="164"/>
                </a:cubicBezTo>
                <a:cubicBezTo>
                  <a:pt x="17" y="164"/>
                  <a:pt x="14" y="163"/>
                  <a:pt x="10" y="163"/>
                </a:cubicBezTo>
                <a:cubicBezTo>
                  <a:pt x="6" y="162"/>
                  <a:pt x="3" y="162"/>
                  <a:pt x="0" y="161"/>
                </a:cubicBezTo>
                <a:lnTo>
                  <a:pt x="0" y="3"/>
                </a:lnTo>
                <a:cubicBezTo>
                  <a:pt x="5" y="2"/>
                  <a:pt x="12" y="1"/>
                  <a:pt x="19" y="1"/>
                </a:cubicBezTo>
                <a:cubicBezTo>
                  <a:pt x="27" y="0"/>
                  <a:pt x="35" y="0"/>
                  <a:pt x="44" y="0"/>
                </a:cubicBezTo>
                <a:cubicBezTo>
                  <a:pt x="50" y="0"/>
                  <a:pt x="56" y="0"/>
                  <a:pt x="62" y="1"/>
                </a:cubicBezTo>
                <a:cubicBezTo>
                  <a:pt x="68" y="2"/>
                  <a:pt x="74" y="4"/>
                  <a:pt x="79" y="7"/>
                </a:cubicBezTo>
                <a:cubicBezTo>
                  <a:pt x="84" y="10"/>
                  <a:pt x="88" y="14"/>
                  <a:pt x="92" y="19"/>
                </a:cubicBezTo>
                <a:cubicBezTo>
                  <a:pt x="95" y="24"/>
                  <a:pt x="96" y="30"/>
                  <a:pt x="96" y="38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39" name="Freeform 1939"/>
          <p:cNvSpPr>
            <a:spLocks noEditPoints="1"/>
          </p:cNvSpPr>
          <p:nvPr/>
        </p:nvSpPr>
        <p:spPr bwMode="auto">
          <a:xfrm>
            <a:off x="852488" y="623922"/>
            <a:ext cx="44450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5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4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1 w 63"/>
              <a:gd name="T25" fmla="*/ 31 h 102"/>
              <a:gd name="T26" fmla="*/ 48 w 63"/>
              <a:gd name="T27" fmla="*/ 21 h 102"/>
              <a:gd name="T28" fmla="*/ 43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1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3" y="10"/>
                  <a:pt x="20" y="10"/>
                  <a:pt x="18" y="10"/>
                </a:cubicBezTo>
                <a:cubicBezTo>
                  <a:pt x="16" y="10"/>
                  <a:pt x="14" y="10"/>
                  <a:pt x="12" y="11"/>
                </a:cubicBezTo>
                <a:lnTo>
                  <a:pt x="12" y="53"/>
                </a:lnTo>
                <a:cubicBezTo>
                  <a:pt x="13" y="53"/>
                  <a:pt x="14" y="53"/>
                  <a:pt x="15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4" y="53"/>
                </a:lnTo>
                <a:cubicBezTo>
                  <a:pt x="27" y="53"/>
                  <a:pt x="30" y="53"/>
                  <a:pt x="33" y="52"/>
                </a:cubicBezTo>
                <a:cubicBezTo>
                  <a:pt x="37" y="52"/>
                  <a:pt x="39" y="50"/>
                  <a:pt x="42" y="49"/>
                </a:cubicBezTo>
                <a:cubicBezTo>
                  <a:pt x="45" y="47"/>
                  <a:pt x="47" y="45"/>
                  <a:pt x="48" y="42"/>
                </a:cubicBezTo>
                <a:cubicBezTo>
                  <a:pt x="50" y="39"/>
                  <a:pt x="51" y="35"/>
                  <a:pt x="51" y="31"/>
                </a:cubicBezTo>
                <a:cubicBezTo>
                  <a:pt x="51" y="27"/>
                  <a:pt x="50" y="23"/>
                  <a:pt x="48" y="21"/>
                </a:cubicBezTo>
                <a:cubicBezTo>
                  <a:pt x="47" y="18"/>
                  <a:pt x="45" y="16"/>
                  <a:pt x="43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1" y="0"/>
                  <a:pt x="25" y="0"/>
                </a:cubicBezTo>
                <a:cubicBezTo>
                  <a:pt x="29" y="0"/>
                  <a:pt x="34" y="0"/>
                  <a:pt x="38" y="1"/>
                </a:cubicBezTo>
                <a:cubicBezTo>
                  <a:pt x="43" y="2"/>
                  <a:pt x="47" y="3"/>
                  <a:pt x="51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8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1" y="64"/>
                  <a:pt x="20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4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0" name="Freeform 1940"/>
          <p:cNvSpPr>
            <a:spLocks noEditPoints="1"/>
          </p:cNvSpPr>
          <p:nvPr/>
        </p:nvSpPr>
        <p:spPr bwMode="auto">
          <a:xfrm>
            <a:off x="906469" y="623922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1" name="Freeform 1941"/>
          <p:cNvSpPr>
            <a:spLocks/>
          </p:cNvSpPr>
          <p:nvPr/>
        </p:nvSpPr>
        <p:spPr bwMode="auto">
          <a:xfrm>
            <a:off x="977901" y="623922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4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5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6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3 w 69"/>
              <a:gd name="T43" fmla="*/ 83 h 104"/>
              <a:gd name="T44" fmla="*/ 33 w 69"/>
              <a:gd name="T45" fmla="*/ 91 h 104"/>
              <a:gd name="T46" fmla="*/ 47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4" y="104"/>
                  <a:pt x="49" y="104"/>
                  <a:pt x="44" y="104"/>
                </a:cubicBezTo>
                <a:cubicBezTo>
                  <a:pt x="38" y="104"/>
                  <a:pt x="32" y="103"/>
                  <a:pt x="27" y="101"/>
                </a:cubicBezTo>
                <a:cubicBezTo>
                  <a:pt x="22" y="99"/>
                  <a:pt x="17" y="96"/>
                  <a:pt x="13" y="92"/>
                </a:cubicBezTo>
                <a:cubicBezTo>
                  <a:pt x="9" y="88"/>
                  <a:pt x="6" y="82"/>
                  <a:pt x="4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7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9" y="0"/>
                  <a:pt x="44" y="0"/>
                </a:cubicBezTo>
                <a:cubicBezTo>
                  <a:pt x="50" y="0"/>
                  <a:pt x="54" y="0"/>
                  <a:pt x="58" y="1"/>
                </a:cubicBezTo>
                <a:cubicBezTo>
                  <a:pt x="62" y="2"/>
                  <a:pt x="65" y="2"/>
                  <a:pt x="67" y="3"/>
                </a:cubicBezTo>
                <a:lnTo>
                  <a:pt x="65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6" y="33"/>
                </a:cubicBezTo>
                <a:cubicBezTo>
                  <a:pt x="14" y="38"/>
                  <a:pt x="13" y="44"/>
                  <a:pt x="13" y="52"/>
                </a:cubicBezTo>
                <a:cubicBezTo>
                  <a:pt x="13" y="59"/>
                  <a:pt x="14" y="65"/>
                  <a:pt x="15" y="70"/>
                </a:cubicBezTo>
                <a:cubicBezTo>
                  <a:pt x="17" y="75"/>
                  <a:pt x="20" y="80"/>
                  <a:pt x="23" y="83"/>
                </a:cubicBezTo>
                <a:cubicBezTo>
                  <a:pt x="26" y="87"/>
                  <a:pt x="29" y="89"/>
                  <a:pt x="33" y="91"/>
                </a:cubicBezTo>
                <a:cubicBezTo>
                  <a:pt x="37" y="93"/>
                  <a:pt x="42" y="94"/>
                  <a:pt x="47" y="94"/>
                </a:cubicBezTo>
                <a:cubicBezTo>
                  <a:pt x="51" y="94"/>
                  <a:pt x="55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2" name="Freeform 1942"/>
          <p:cNvSpPr>
            <a:spLocks/>
          </p:cNvSpPr>
          <p:nvPr/>
        </p:nvSpPr>
        <p:spPr bwMode="auto">
          <a:xfrm>
            <a:off x="1035054" y="623922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3" name="Freeform 1943"/>
          <p:cNvSpPr>
            <a:spLocks/>
          </p:cNvSpPr>
          <p:nvPr/>
        </p:nvSpPr>
        <p:spPr bwMode="auto">
          <a:xfrm>
            <a:off x="1098551" y="625509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1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1 w 73"/>
              <a:gd name="T17" fmla="*/ 0 h 101"/>
              <a:gd name="T18" fmla="*/ 11 w 73"/>
              <a:gd name="T19" fmla="*/ 69 h 101"/>
              <a:gd name="T20" fmla="*/ 10 w 73"/>
              <a:gd name="T21" fmla="*/ 80 h 101"/>
              <a:gd name="T22" fmla="*/ 11 w 73"/>
              <a:gd name="T23" fmla="*/ 80 h 101"/>
              <a:gd name="T24" fmla="*/ 17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1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69"/>
                </a:lnTo>
                <a:lnTo>
                  <a:pt x="10" y="80"/>
                </a:lnTo>
                <a:lnTo>
                  <a:pt x="11" y="80"/>
                </a:lnTo>
                <a:lnTo>
                  <a:pt x="17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4" name="Freeform 1944"/>
          <p:cNvSpPr>
            <a:spLocks noEditPoints="1"/>
          </p:cNvSpPr>
          <p:nvPr/>
        </p:nvSpPr>
        <p:spPr bwMode="auto">
          <a:xfrm>
            <a:off x="1169988" y="608013"/>
            <a:ext cx="52388" cy="90488"/>
          </a:xfrm>
          <a:custGeom>
            <a:avLst/>
            <a:gdLst>
              <a:gd name="T0" fmla="*/ 25 w 73"/>
              <a:gd name="T1" fmla="*/ 0 h 126"/>
              <a:gd name="T2" fmla="*/ 25 w 73"/>
              <a:gd name="T3" fmla="*/ 0 h 126"/>
              <a:gd name="T4" fmla="*/ 29 w 73"/>
              <a:gd name="T5" fmla="*/ 8 h 126"/>
              <a:gd name="T6" fmla="*/ 38 w 73"/>
              <a:gd name="T7" fmla="*/ 11 h 126"/>
              <a:gd name="T8" fmla="*/ 47 w 73"/>
              <a:gd name="T9" fmla="*/ 8 h 126"/>
              <a:gd name="T10" fmla="*/ 51 w 73"/>
              <a:gd name="T11" fmla="*/ 0 h 126"/>
              <a:gd name="T12" fmla="*/ 61 w 73"/>
              <a:gd name="T13" fmla="*/ 3 h 126"/>
              <a:gd name="T14" fmla="*/ 54 w 73"/>
              <a:gd name="T15" fmla="*/ 15 h 126"/>
              <a:gd name="T16" fmla="*/ 38 w 73"/>
              <a:gd name="T17" fmla="*/ 20 h 126"/>
              <a:gd name="T18" fmla="*/ 21 w 73"/>
              <a:gd name="T19" fmla="*/ 16 h 126"/>
              <a:gd name="T20" fmla="*/ 13 w 73"/>
              <a:gd name="T21" fmla="*/ 3 h 126"/>
              <a:gd name="T22" fmla="*/ 25 w 73"/>
              <a:gd name="T23" fmla="*/ 0 h 126"/>
              <a:gd name="T24" fmla="*/ 61 w 73"/>
              <a:gd name="T25" fmla="*/ 57 h 126"/>
              <a:gd name="T26" fmla="*/ 61 w 73"/>
              <a:gd name="T27" fmla="*/ 57 h 126"/>
              <a:gd name="T28" fmla="*/ 62 w 73"/>
              <a:gd name="T29" fmla="*/ 46 h 126"/>
              <a:gd name="T30" fmla="*/ 62 w 73"/>
              <a:gd name="T31" fmla="*/ 46 h 126"/>
              <a:gd name="T32" fmla="*/ 56 w 73"/>
              <a:gd name="T33" fmla="*/ 58 h 126"/>
              <a:gd name="T34" fmla="*/ 7 w 73"/>
              <a:gd name="T35" fmla="*/ 126 h 126"/>
              <a:gd name="T36" fmla="*/ 0 w 73"/>
              <a:gd name="T37" fmla="*/ 126 h 126"/>
              <a:gd name="T38" fmla="*/ 0 w 73"/>
              <a:gd name="T39" fmla="*/ 25 h 126"/>
              <a:gd name="T40" fmla="*/ 12 w 73"/>
              <a:gd name="T41" fmla="*/ 25 h 126"/>
              <a:gd name="T42" fmla="*/ 12 w 73"/>
              <a:gd name="T43" fmla="*/ 94 h 126"/>
              <a:gd name="T44" fmla="*/ 11 w 73"/>
              <a:gd name="T45" fmla="*/ 105 h 126"/>
              <a:gd name="T46" fmla="*/ 11 w 73"/>
              <a:gd name="T47" fmla="*/ 105 h 126"/>
              <a:gd name="T48" fmla="*/ 18 w 73"/>
              <a:gd name="T49" fmla="*/ 93 h 126"/>
              <a:gd name="T50" fmla="*/ 66 w 73"/>
              <a:gd name="T51" fmla="*/ 25 h 126"/>
              <a:gd name="T52" fmla="*/ 73 w 73"/>
              <a:gd name="T53" fmla="*/ 25 h 126"/>
              <a:gd name="T54" fmla="*/ 73 w 73"/>
              <a:gd name="T55" fmla="*/ 126 h 126"/>
              <a:gd name="T56" fmla="*/ 61 w 73"/>
              <a:gd name="T57" fmla="*/ 126 h 126"/>
              <a:gd name="T58" fmla="*/ 61 w 73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126">
                <a:moveTo>
                  <a:pt x="25" y="0"/>
                </a:moveTo>
                <a:lnTo>
                  <a:pt x="25" y="0"/>
                </a:lnTo>
                <a:cubicBezTo>
                  <a:pt x="25" y="4"/>
                  <a:pt x="26" y="7"/>
                  <a:pt x="29" y="8"/>
                </a:cubicBezTo>
                <a:cubicBezTo>
                  <a:pt x="31" y="10"/>
                  <a:pt x="34" y="11"/>
                  <a:pt x="38" y="11"/>
                </a:cubicBezTo>
                <a:cubicBezTo>
                  <a:pt x="42" y="11"/>
                  <a:pt x="45" y="10"/>
                  <a:pt x="47" y="8"/>
                </a:cubicBezTo>
                <a:cubicBezTo>
                  <a:pt x="49" y="7"/>
                  <a:pt x="51" y="4"/>
                  <a:pt x="51" y="0"/>
                </a:cubicBezTo>
                <a:lnTo>
                  <a:pt x="61" y="3"/>
                </a:lnTo>
                <a:cubicBezTo>
                  <a:pt x="60" y="8"/>
                  <a:pt x="58" y="12"/>
                  <a:pt x="54" y="15"/>
                </a:cubicBezTo>
                <a:cubicBezTo>
                  <a:pt x="50" y="18"/>
                  <a:pt x="45" y="20"/>
                  <a:pt x="38" y="20"/>
                </a:cubicBezTo>
                <a:cubicBezTo>
                  <a:pt x="31" y="20"/>
                  <a:pt x="25" y="18"/>
                  <a:pt x="21" y="16"/>
                </a:cubicBezTo>
                <a:cubicBezTo>
                  <a:pt x="17" y="13"/>
                  <a:pt x="14" y="9"/>
                  <a:pt x="13" y="3"/>
                </a:cubicBezTo>
                <a:lnTo>
                  <a:pt x="25" y="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1" y="105"/>
                </a:lnTo>
                <a:lnTo>
                  <a:pt x="18" y="93"/>
                </a:lnTo>
                <a:lnTo>
                  <a:pt x="66" y="25"/>
                </a:lnTo>
                <a:lnTo>
                  <a:pt x="73" y="25"/>
                </a:lnTo>
                <a:lnTo>
                  <a:pt x="73" y="126"/>
                </a:lnTo>
                <a:lnTo>
                  <a:pt x="61" y="126"/>
                </a:lnTo>
                <a:lnTo>
                  <a:pt x="61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5" name="Freeform 1945"/>
          <p:cNvSpPr>
            <a:spLocks/>
          </p:cNvSpPr>
          <p:nvPr/>
        </p:nvSpPr>
        <p:spPr bwMode="auto">
          <a:xfrm>
            <a:off x="1238251" y="623922"/>
            <a:ext cx="49213" cy="74613"/>
          </a:xfrm>
          <a:custGeom>
            <a:avLst/>
            <a:gdLst>
              <a:gd name="T0" fmla="*/ 69 w 69"/>
              <a:gd name="T1" fmla="*/ 98 h 104"/>
              <a:gd name="T2" fmla="*/ 69 w 69"/>
              <a:gd name="T3" fmla="*/ 98 h 104"/>
              <a:gd name="T4" fmla="*/ 58 w 69"/>
              <a:gd name="T5" fmla="*/ 103 h 104"/>
              <a:gd name="T6" fmla="*/ 44 w 69"/>
              <a:gd name="T7" fmla="*/ 104 h 104"/>
              <a:gd name="T8" fmla="*/ 27 w 69"/>
              <a:gd name="T9" fmla="*/ 101 h 104"/>
              <a:gd name="T10" fmla="*/ 13 w 69"/>
              <a:gd name="T11" fmla="*/ 92 h 104"/>
              <a:gd name="T12" fmla="*/ 3 w 69"/>
              <a:gd name="T13" fmla="*/ 76 h 104"/>
              <a:gd name="T14" fmla="*/ 0 w 69"/>
              <a:gd name="T15" fmla="*/ 52 h 104"/>
              <a:gd name="T16" fmla="*/ 4 w 69"/>
              <a:gd name="T17" fmla="*/ 28 h 104"/>
              <a:gd name="T18" fmla="*/ 14 w 69"/>
              <a:gd name="T19" fmla="*/ 12 h 104"/>
              <a:gd name="T20" fmla="*/ 28 w 69"/>
              <a:gd name="T21" fmla="*/ 3 h 104"/>
              <a:gd name="T22" fmla="*/ 44 w 69"/>
              <a:gd name="T23" fmla="*/ 0 h 104"/>
              <a:gd name="T24" fmla="*/ 58 w 69"/>
              <a:gd name="T25" fmla="*/ 1 h 104"/>
              <a:gd name="T26" fmla="*/ 67 w 69"/>
              <a:gd name="T27" fmla="*/ 3 h 104"/>
              <a:gd name="T28" fmla="*/ 64 w 69"/>
              <a:gd name="T29" fmla="*/ 14 h 104"/>
              <a:gd name="T30" fmla="*/ 45 w 69"/>
              <a:gd name="T31" fmla="*/ 11 h 104"/>
              <a:gd name="T32" fmla="*/ 33 w 69"/>
              <a:gd name="T33" fmla="*/ 13 h 104"/>
              <a:gd name="T34" fmla="*/ 23 w 69"/>
              <a:gd name="T35" fmla="*/ 20 h 104"/>
              <a:gd name="T36" fmla="*/ 15 w 69"/>
              <a:gd name="T37" fmla="*/ 33 h 104"/>
              <a:gd name="T38" fmla="*/ 13 w 69"/>
              <a:gd name="T39" fmla="*/ 52 h 104"/>
              <a:gd name="T40" fmla="*/ 15 w 69"/>
              <a:gd name="T41" fmla="*/ 70 h 104"/>
              <a:gd name="T42" fmla="*/ 22 w 69"/>
              <a:gd name="T43" fmla="*/ 83 h 104"/>
              <a:gd name="T44" fmla="*/ 33 w 69"/>
              <a:gd name="T45" fmla="*/ 91 h 104"/>
              <a:gd name="T46" fmla="*/ 46 w 69"/>
              <a:gd name="T47" fmla="*/ 94 h 104"/>
              <a:gd name="T48" fmla="*/ 58 w 69"/>
              <a:gd name="T49" fmla="*/ 92 h 104"/>
              <a:gd name="T50" fmla="*/ 66 w 69"/>
              <a:gd name="T51" fmla="*/ 89 h 104"/>
              <a:gd name="T52" fmla="*/ 69 w 69"/>
              <a:gd name="T53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104">
                <a:moveTo>
                  <a:pt x="69" y="98"/>
                </a:moveTo>
                <a:lnTo>
                  <a:pt x="69" y="98"/>
                </a:lnTo>
                <a:cubicBezTo>
                  <a:pt x="66" y="101"/>
                  <a:pt x="62" y="102"/>
                  <a:pt x="58" y="103"/>
                </a:cubicBezTo>
                <a:cubicBezTo>
                  <a:pt x="53" y="104"/>
                  <a:pt x="49" y="104"/>
                  <a:pt x="44" y="104"/>
                </a:cubicBezTo>
                <a:cubicBezTo>
                  <a:pt x="37" y="104"/>
                  <a:pt x="32" y="103"/>
                  <a:pt x="27" y="101"/>
                </a:cubicBezTo>
                <a:cubicBezTo>
                  <a:pt x="21" y="99"/>
                  <a:pt x="17" y="96"/>
                  <a:pt x="13" y="92"/>
                </a:cubicBezTo>
                <a:cubicBezTo>
                  <a:pt x="9" y="88"/>
                  <a:pt x="6" y="82"/>
                  <a:pt x="3" y="76"/>
                </a:cubicBezTo>
                <a:cubicBezTo>
                  <a:pt x="1" y="69"/>
                  <a:pt x="0" y="61"/>
                  <a:pt x="0" y="52"/>
                </a:cubicBezTo>
                <a:cubicBezTo>
                  <a:pt x="0" y="43"/>
                  <a:pt x="1" y="35"/>
                  <a:pt x="4" y="28"/>
                </a:cubicBezTo>
                <a:cubicBezTo>
                  <a:pt x="6" y="22"/>
                  <a:pt x="10" y="16"/>
                  <a:pt x="14" y="12"/>
                </a:cubicBezTo>
                <a:cubicBezTo>
                  <a:pt x="18" y="8"/>
                  <a:pt x="23" y="5"/>
                  <a:pt x="28" y="3"/>
                </a:cubicBezTo>
                <a:cubicBezTo>
                  <a:pt x="33" y="1"/>
                  <a:pt x="38" y="0"/>
                  <a:pt x="44" y="0"/>
                </a:cubicBezTo>
                <a:cubicBezTo>
                  <a:pt x="49" y="0"/>
                  <a:pt x="54" y="0"/>
                  <a:pt x="58" y="1"/>
                </a:cubicBezTo>
                <a:cubicBezTo>
                  <a:pt x="61" y="2"/>
                  <a:pt x="65" y="2"/>
                  <a:pt x="67" y="3"/>
                </a:cubicBezTo>
                <a:lnTo>
                  <a:pt x="64" y="14"/>
                </a:lnTo>
                <a:cubicBezTo>
                  <a:pt x="60" y="12"/>
                  <a:pt x="53" y="11"/>
                  <a:pt x="45" y="11"/>
                </a:cubicBezTo>
                <a:cubicBezTo>
                  <a:pt x="41" y="11"/>
                  <a:pt x="37" y="11"/>
                  <a:pt x="33" y="13"/>
                </a:cubicBezTo>
                <a:cubicBezTo>
                  <a:pt x="29" y="14"/>
                  <a:pt x="26" y="17"/>
                  <a:pt x="23" y="20"/>
                </a:cubicBezTo>
                <a:cubicBezTo>
                  <a:pt x="20" y="23"/>
                  <a:pt x="17" y="27"/>
                  <a:pt x="15" y="33"/>
                </a:cubicBezTo>
                <a:cubicBezTo>
                  <a:pt x="13" y="38"/>
                  <a:pt x="13" y="44"/>
                  <a:pt x="13" y="52"/>
                </a:cubicBezTo>
                <a:cubicBezTo>
                  <a:pt x="13" y="59"/>
                  <a:pt x="13" y="65"/>
                  <a:pt x="15" y="70"/>
                </a:cubicBezTo>
                <a:cubicBezTo>
                  <a:pt x="17" y="75"/>
                  <a:pt x="19" y="80"/>
                  <a:pt x="22" y="83"/>
                </a:cubicBezTo>
                <a:cubicBezTo>
                  <a:pt x="25" y="87"/>
                  <a:pt x="29" y="89"/>
                  <a:pt x="33" y="91"/>
                </a:cubicBezTo>
                <a:cubicBezTo>
                  <a:pt x="37" y="93"/>
                  <a:pt x="41" y="94"/>
                  <a:pt x="46" y="94"/>
                </a:cubicBezTo>
                <a:cubicBezTo>
                  <a:pt x="51" y="94"/>
                  <a:pt x="54" y="93"/>
                  <a:pt x="58" y="92"/>
                </a:cubicBezTo>
                <a:cubicBezTo>
                  <a:pt x="61" y="91"/>
                  <a:pt x="64" y="90"/>
                  <a:pt x="66" y="89"/>
                </a:cubicBezTo>
                <a:lnTo>
                  <a:pt x="69" y="98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6" name="Freeform 1946"/>
          <p:cNvSpPr>
            <a:spLocks/>
          </p:cNvSpPr>
          <p:nvPr/>
        </p:nvSpPr>
        <p:spPr bwMode="auto">
          <a:xfrm>
            <a:off x="1301754" y="625509"/>
            <a:ext cx="49213" cy="73025"/>
          </a:xfrm>
          <a:custGeom>
            <a:avLst/>
            <a:gdLst>
              <a:gd name="T0" fmla="*/ 18 w 70"/>
              <a:gd name="T1" fmla="*/ 54 h 101"/>
              <a:gd name="T2" fmla="*/ 18 w 70"/>
              <a:gd name="T3" fmla="*/ 54 h 101"/>
              <a:gd name="T4" fmla="*/ 11 w 70"/>
              <a:gd name="T5" fmla="*/ 54 h 101"/>
              <a:gd name="T6" fmla="*/ 11 w 70"/>
              <a:gd name="T7" fmla="*/ 101 h 101"/>
              <a:gd name="T8" fmla="*/ 0 w 70"/>
              <a:gd name="T9" fmla="*/ 101 h 101"/>
              <a:gd name="T10" fmla="*/ 0 w 70"/>
              <a:gd name="T11" fmla="*/ 0 h 101"/>
              <a:gd name="T12" fmla="*/ 11 w 70"/>
              <a:gd name="T13" fmla="*/ 0 h 101"/>
              <a:gd name="T14" fmla="*/ 11 w 70"/>
              <a:gd name="T15" fmla="*/ 47 h 101"/>
              <a:gd name="T16" fmla="*/ 18 w 70"/>
              <a:gd name="T17" fmla="*/ 45 h 101"/>
              <a:gd name="T18" fmla="*/ 52 w 70"/>
              <a:gd name="T19" fmla="*/ 0 h 101"/>
              <a:gd name="T20" fmla="*/ 66 w 70"/>
              <a:gd name="T21" fmla="*/ 0 h 101"/>
              <a:gd name="T22" fmla="*/ 32 w 70"/>
              <a:gd name="T23" fmla="*/ 43 h 101"/>
              <a:gd name="T24" fmla="*/ 26 w 70"/>
              <a:gd name="T25" fmla="*/ 48 h 101"/>
              <a:gd name="T26" fmla="*/ 33 w 70"/>
              <a:gd name="T27" fmla="*/ 54 h 101"/>
              <a:gd name="T28" fmla="*/ 70 w 70"/>
              <a:gd name="T29" fmla="*/ 101 h 101"/>
              <a:gd name="T30" fmla="*/ 55 w 70"/>
              <a:gd name="T31" fmla="*/ 101 h 101"/>
              <a:gd name="T32" fmla="*/ 18 w 70"/>
              <a:gd name="T33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01">
                <a:moveTo>
                  <a:pt x="18" y="54"/>
                </a:moveTo>
                <a:lnTo>
                  <a:pt x="18" y="54"/>
                </a:lnTo>
                <a:lnTo>
                  <a:pt x="11" y="54"/>
                </a:lnTo>
                <a:lnTo>
                  <a:pt x="11" y="101"/>
                </a:lnTo>
                <a:lnTo>
                  <a:pt x="0" y="101"/>
                </a:lnTo>
                <a:lnTo>
                  <a:pt x="0" y="0"/>
                </a:lnTo>
                <a:lnTo>
                  <a:pt x="11" y="0"/>
                </a:lnTo>
                <a:lnTo>
                  <a:pt x="11" y="47"/>
                </a:lnTo>
                <a:lnTo>
                  <a:pt x="18" y="45"/>
                </a:lnTo>
                <a:lnTo>
                  <a:pt x="52" y="0"/>
                </a:lnTo>
                <a:lnTo>
                  <a:pt x="66" y="0"/>
                </a:lnTo>
                <a:lnTo>
                  <a:pt x="32" y="43"/>
                </a:lnTo>
                <a:lnTo>
                  <a:pt x="26" y="48"/>
                </a:lnTo>
                <a:lnTo>
                  <a:pt x="33" y="54"/>
                </a:lnTo>
                <a:lnTo>
                  <a:pt x="70" y="101"/>
                </a:lnTo>
                <a:lnTo>
                  <a:pt x="55" y="101"/>
                </a:lnTo>
                <a:lnTo>
                  <a:pt x="18" y="54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7" name="Freeform 1947"/>
          <p:cNvSpPr>
            <a:spLocks noEditPoints="1"/>
          </p:cNvSpPr>
          <p:nvPr/>
        </p:nvSpPr>
        <p:spPr bwMode="auto">
          <a:xfrm>
            <a:off x="1360489" y="623922"/>
            <a:ext cx="58738" cy="74613"/>
          </a:xfrm>
          <a:custGeom>
            <a:avLst/>
            <a:gdLst>
              <a:gd name="T0" fmla="*/ 12 w 82"/>
              <a:gd name="T1" fmla="*/ 52 h 104"/>
              <a:gd name="T2" fmla="*/ 12 w 82"/>
              <a:gd name="T3" fmla="*/ 52 h 104"/>
              <a:gd name="T4" fmla="*/ 14 w 82"/>
              <a:gd name="T5" fmla="*/ 68 h 104"/>
              <a:gd name="T6" fmla="*/ 19 w 82"/>
              <a:gd name="T7" fmla="*/ 81 h 104"/>
              <a:gd name="T8" fmla="*/ 28 w 82"/>
              <a:gd name="T9" fmla="*/ 90 h 104"/>
              <a:gd name="T10" fmla="*/ 41 w 82"/>
              <a:gd name="T11" fmla="*/ 94 h 104"/>
              <a:gd name="T12" fmla="*/ 62 w 82"/>
              <a:gd name="T13" fmla="*/ 83 h 104"/>
              <a:gd name="T14" fmla="*/ 69 w 82"/>
              <a:gd name="T15" fmla="*/ 52 h 104"/>
              <a:gd name="T16" fmla="*/ 68 w 82"/>
              <a:gd name="T17" fmla="*/ 36 h 104"/>
              <a:gd name="T18" fmla="*/ 62 w 82"/>
              <a:gd name="T19" fmla="*/ 23 h 104"/>
              <a:gd name="T20" fmla="*/ 53 w 82"/>
              <a:gd name="T21" fmla="*/ 14 h 104"/>
              <a:gd name="T22" fmla="*/ 41 w 82"/>
              <a:gd name="T23" fmla="*/ 11 h 104"/>
              <a:gd name="T24" fmla="*/ 20 w 82"/>
              <a:gd name="T25" fmla="*/ 21 h 104"/>
              <a:gd name="T26" fmla="*/ 12 w 82"/>
              <a:gd name="T27" fmla="*/ 52 h 104"/>
              <a:gd name="T28" fmla="*/ 0 w 82"/>
              <a:gd name="T29" fmla="*/ 52 h 104"/>
              <a:gd name="T30" fmla="*/ 0 w 82"/>
              <a:gd name="T31" fmla="*/ 52 h 104"/>
              <a:gd name="T32" fmla="*/ 10 w 82"/>
              <a:gd name="T33" fmla="*/ 13 h 104"/>
              <a:gd name="T34" fmla="*/ 41 w 82"/>
              <a:gd name="T35" fmla="*/ 0 h 104"/>
              <a:gd name="T36" fmla="*/ 59 w 82"/>
              <a:gd name="T37" fmla="*/ 4 h 104"/>
              <a:gd name="T38" fmla="*/ 72 w 82"/>
              <a:gd name="T39" fmla="*/ 14 h 104"/>
              <a:gd name="T40" fmla="*/ 79 w 82"/>
              <a:gd name="T41" fmla="*/ 31 h 104"/>
              <a:gd name="T42" fmla="*/ 82 w 82"/>
              <a:gd name="T43" fmla="*/ 52 h 104"/>
              <a:gd name="T44" fmla="*/ 71 w 82"/>
              <a:gd name="T45" fmla="*/ 91 h 104"/>
              <a:gd name="T46" fmla="*/ 41 w 82"/>
              <a:gd name="T47" fmla="*/ 104 h 104"/>
              <a:gd name="T48" fmla="*/ 22 w 82"/>
              <a:gd name="T49" fmla="*/ 101 h 104"/>
              <a:gd name="T50" fmla="*/ 10 w 82"/>
              <a:gd name="T51" fmla="*/ 90 h 104"/>
              <a:gd name="T52" fmla="*/ 2 w 82"/>
              <a:gd name="T53" fmla="*/ 74 h 104"/>
              <a:gd name="T54" fmla="*/ 0 w 82"/>
              <a:gd name="T55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2" h="104">
                <a:moveTo>
                  <a:pt x="12" y="52"/>
                </a:moveTo>
                <a:lnTo>
                  <a:pt x="12" y="52"/>
                </a:lnTo>
                <a:cubicBezTo>
                  <a:pt x="12" y="58"/>
                  <a:pt x="13" y="63"/>
                  <a:pt x="14" y="68"/>
                </a:cubicBezTo>
                <a:cubicBezTo>
                  <a:pt x="15" y="73"/>
                  <a:pt x="17" y="77"/>
                  <a:pt x="19" y="81"/>
                </a:cubicBezTo>
                <a:cubicBezTo>
                  <a:pt x="21" y="85"/>
                  <a:pt x="24" y="88"/>
                  <a:pt x="28" y="90"/>
                </a:cubicBezTo>
                <a:cubicBezTo>
                  <a:pt x="31" y="92"/>
                  <a:pt x="36" y="94"/>
                  <a:pt x="41" y="94"/>
                </a:cubicBezTo>
                <a:cubicBezTo>
                  <a:pt x="50" y="94"/>
                  <a:pt x="57" y="90"/>
                  <a:pt x="62" y="83"/>
                </a:cubicBezTo>
                <a:cubicBezTo>
                  <a:pt x="67" y="77"/>
                  <a:pt x="69" y="66"/>
                  <a:pt x="69" y="52"/>
                </a:cubicBezTo>
                <a:cubicBezTo>
                  <a:pt x="69" y="47"/>
                  <a:pt x="69" y="41"/>
                  <a:pt x="68" y="36"/>
                </a:cubicBezTo>
                <a:cubicBezTo>
                  <a:pt x="66" y="31"/>
                  <a:pt x="65" y="27"/>
                  <a:pt x="62" y="23"/>
                </a:cubicBezTo>
                <a:cubicBezTo>
                  <a:pt x="60" y="19"/>
                  <a:pt x="57" y="16"/>
                  <a:pt x="53" y="14"/>
                </a:cubicBezTo>
                <a:cubicBezTo>
                  <a:pt x="50" y="12"/>
                  <a:pt x="46" y="11"/>
                  <a:pt x="41" y="11"/>
                </a:cubicBezTo>
                <a:cubicBezTo>
                  <a:pt x="32" y="11"/>
                  <a:pt x="25" y="14"/>
                  <a:pt x="20" y="21"/>
                </a:cubicBezTo>
                <a:cubicBezTo>
                  <a:pt x="15" y="28"/>
                  <a:pt x="12" y="38"/>
                  <a:pt x="12" y="52"/>
                </a:cubicBezTo>
                <a:close/>
                <a:moveTo>
                  <a:pt x="0" y="52"/>
                </a:moveTo>
                <a:lnTo>
                  <a:pt x="0" y="52"/>
                </a:lnTo>
                <a:cubicBezTo>
                  <a:pt x="0" y="35"/>
                  <a:pt x="3" y="22"/>
                  <a:pt x="10" y="13"/>
                </a:cubicBezTo>
                <a:cubicBezTo>
                  <a:pt x="17" y="4"/>
                  <a:pt x="27" y="0"/>
                  <a:pt x="41" y="0"/>
                </a:cubicBezTo>
                <a:cubicBezTo>
                  <a:pt x="48" y="0"/>
                  <a:pt x="54" y="1"/>
                  <a:pt x="59" y="4"/>
                </a:cubicBezTo>
                <a:cubicBezTo>
                  <a:pt x="64" y="6"/>
                  <a:pt x="68" y="10"/>
                  <a:pt x="72" y="14"/>
                </a:cubicBezTo>
                <a:cubicBezTo>
                  <a:pt x="75" y="19"/>
                  <a:pt x="78" y="24"/>
                  <a:pt x="79" y="31"/>
                </a:cubicBezTo>
                <a:cubicBezTo>
                  <a:pt x="81" y="37"/>
                  <a:pt x="82" y="44"/>
                  <a:pt x="82" y="52"/>
                </a:cubicBezTo>
                <a:cubicBezTo>
                  <a:pt x="82" y="69"/>
                  <a:pt x="78" y="82"/>
                  <a:pt x="71" y="91"/>
                </a:cubicBezTo>
                <a:cubicBezTo>
                  <a:pt x="64" y="100"/>
                  <a:pt x="54" y="104"/>
                  <a:pt x="41" y="104"/>
                </a:cubicBezTo>
                <a:cubicBezTo>
                  <a:pt x="34" y="104"/>
                  <a:pt x="27" y="103"/>
                  <a:pt x="22" y="101"/>
                </a:cubicBezTo>
                <a:cubicBezTo>
                  <a:pt x="17" y="98"/>
                  <a:pt x="13" y="95"/>
                  <a:pt x="10" y="90"/>
                </a:cubicBezTo>
                <a:cubicBezTo>
                  <a:pt x="6" y="85"/>
                  <a:pt x="4" y="80"/>
                  <a:pt x="2" y="74"/>
                </a:cubicBezTo>
                <a:cubicBezTo>
                  <a:pt x="0" y="67"/>
                  <a:pt x="0" y="60"/>
                  <a:pt x="0" y="52"/>
                </a:cubicBez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8" name="Freeform 1948"/>
          <p:cNvSpPr>
            <a:spLocks noEditPoints="1"/>
          </p:cNvSpPr>
          <p:nvPr/>
        </p:nvSpPr>
        <p:spPr bwMode="auto">
          <a:xfrm>
            <a:off x="1435101" y="608013"/>
            <a:ext cx="52388" cy="90488"/>
          </a:xfrm>
          <a:custGeom>
            <a:avLst/>
            <a:gdLst>
              <a:gd name="T0" fmla="*/ 25 w 74"/>
              <a:gd name="T1" fmla="*/ 0 h 126"/>
              <a:gd name="T2" fmla="*/ 25 w 74"/>
              <a:gd name="T3" fmla="*/ 0 h 126"/>
              <a:gd name="T4" fmla="*/ 29 w 74"/>
              <a:gd name="T5" fmla="*/ 8 h 126"/>
              <a:gd name="T6" fmla="*/ 38 w 74"/>
              <a:gd name="T7" fmla="*/ 11 h 126"/>
              <a:gd name="T8" fmla="*/ 48 w 74"/>
              <a:gd name="T9" fmla="*/ 8 h 126"/>
              <a:gd name="T10" fmla="*/ 52 w 74"/>
              <a:gd name="T11" fmla="*/ 0 h 126"/>
              <a:gd name="T12" fmla="*/ 62 w 74"/>
              <a:gd name="T13" fmla="*/ 3 h 126"/>
              <a:gd name="T14" fmla="*/ 55 w 74"/>
              <a:gd name="T15" fmla="*/ 15 h 126"/>
              <a:gd name="T16" fmla="*/ 38 w 74"/>
              <a:gd name="T17" fmla="*/ 20 h 126"/>
              <a:gd name="T18" fmla="*/ 22 w 74"/>
              <a:gd name="T19" fmla="*/ 16 h 126"/>
              <a:gd name="T20" fmla="*/ 14 w 74"/>
              <a:gd name="T21" fmla="*/ 3 h 126"/>
              <a:gd name="T22" fmla="*/ 25 w 74"/>
              <a:gd name="T23" fmla="*/ 0 h 126"/>
              <a:gd name="T24" fmla="*/ 62 w 74"/>
              <a:gd name="T25" fmla="*/ 57 h 126"/>
              <a:gd name="T26" fmla="*/ 62 w 74"/>
              <a:gd name="T27" fmla="*/ 57 h 126"/>
              <a:gd name="T28" fmla="*/ 63 w 74"/>
              <a:gd name="T29" fmla="*/ 46 h 126"/>
              <a:gd name="T30" fmla="*/ 62 w 74"/>
              <a:gd name="T31" fmla="*/ 46 h 126"/>
              <a:gd name="T32" fmla="*/ 56 w 74"/>
              <a:gd name="T33" fmla="*/ 58 h 126"/>
              <a:gd name="T34" fmla="*/ 7 w 74"/>
              <a:gd name="T35" fmla="*/ 126 h 126"/>
              <a:gd name="T36" fmla="*/ 0 w 74"/>
              <a:gd name="T37" fmla="*/ 126 h 126"/>
              <a:gd name="T38" fmla="*/ 0 w 74"/>
              <a:gd name="T39" fmla="*/ 25 h 126"/>
              <a:gd name="T40" fmla="*/ 12 w 74"/>
              <a:gd name="T41" fmla="*/ 25 h 126"/>
              <a:gd name="T42" fmla="*/ 12 w 74"/>
              <a:gd name="T43" fmla="*/ 94 h 126"/>
              <a:gd name="T44" fmla="*/ 11 w 74"/>
              <a:gd name="T45" fmla="*/ 105 h 126"/>
              <a:gd name="T46" fmla="*/ 12 w 74"/>
              <a:gd name="T47" fmla="*/ 105 h 126"/>
              <a:gd name="T48" fmla="*/ 18 w 74"/>
              <a:gd name="T49" fmla="*/ 93 h 126"/>
              <a:gd name="T50" fmla="*/ 67 w 74"/>
              <a:gd name="T51" fmla="*/ 25 h 126"/>
              <a:gd name="T52" fmla="*/ 74 w 74"/>
              <a:gd name="T53" fmla="*/ 25 h 126"/>
              <a:gd name="T54" fmla="*/ 74 w 74"/>
              <a:gd name="T55" fmla="*/ 126 h 126"/>
              <a:gd name="T56" fmla="*/ 62 w 74"/>
              <a:gd name="T57" fmla="*/ 126 h 126"/>
              <a:gd name="T58" fmla="*/ 62 w 74"/>
              <a:gd name="T59" fmla="*/ 5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25" y="0"/>
                </a:lnTo>
                <a:cubicBezTo>
                  <a:pt x="26" y="4"/>
                  <a:pt x="27" y="7"/>
                  <a:pt x="29" y="8"/>
                </a:cubicBezTo>
                <a:cubicBezTo>
                  <a:pt x="32" y="10"/>
                  <a:pt x="35" y="11"/>
                  <a:pt x="38" y="11"/>
                </a:cubicBezTo>
                <a:cubicBezTo>
                  <a:pt x="42" y="11"/>
                  <a:pt x="45" y="10"/>
                  <a:pt x="48" y="8"/>
                </a:cubicBezTo>
                <a:cubicBezTo>
                  <a:pt x="50" y="7"/>
                  <a:pt x="51" y="4"/>
                  <a:pt x="52" y="0"/>
                </a:cubicBezTo>
                <a:lnTo>
                  <a:pt x="62" y="3"/>
                </a:lnTo>
                <a:cubicBezTo>
                  <a:pt x="61" y="8"/>
                  <a:pt x="59" y="12"/>
                  <a:pt x="55" y="15"/>
                </a:cubicBezTo>
                <a:cubicBezTo>
                  <a:pt x="51" y="18"/>
                  <a:pt x="46" y="20"/>
                  <a:pt x="38" y="20"/>
                </a:cubicBezTo>
                <a:cubicBezTo>
                  <a:pt x="32" y="20"/>
                  <a:pt x="26" y="18"/>
                  <a:pt x="22" y="16"/>
                </a:cubicBezTo>
                <a:cubicBezTo>
                  <a:pt x="17" y="13"/>
                  <a:pt x="15" y="9"/>
                  <a:pt x="14" y="3"/>
                </a:cubicBezTo>
                <a:lnTo>
                  <a:pt x="25" y="0"/>
                </a:lnTo>
                <a:close/>
                <a:moveTo>
                  <a:pt x="62" y="57"/>
                </a:moveTo>
                <a:lnTo>
                  <a:pt x="62" y="57"/>
                </a:lnTo>
                <a:lnTo>
                  <a:pt x="63" y="46"/>
                </a:lnTo>
                <a:lnTo>
                  <a:pt x="62" y="46"/>
                </a:lnTo>
                <a:lnTo>
                  <a:pt x="56" y="58"/>
                </a:lnTo>
                <a:lnTo>
                  <a:pt x="7" y="126"/>
                </a:lnTo>
                <a:lnTo>
                  <a:pt x="0" y="126"/>
                </a:lnTo>
                <a:lnTo>
                  <a:pt x="0" y="25"/>
                </a:lnTo>
                <a:lnTo>
                  <a:pt x="12" y="25"/>
                </a:lnTo>
                <a:lnTo>
                  <a:pt x="12" y="94"/>
                </a:lnTo>
                <a:lnTo>
                  <a:pt x="11" y="105"/>
                </a:lnTo>
                <a:lnTo>
                  <a:pt x="12" y="105"/>
                </a:lnTo>
                <a:lnTo>
                  <a:pt x="18" y="93"/>
                </a:lnTo>
                <a:lnTo>
                  <a:pt x="67" y="25"/>
                </a:lnTo>
                <a:lnTo>
                  <a:pt x="74" y="25"/>
                </a:lnTo>
                <a:lnTo>
                  <a:pt x="74" y="126"/>
                </a:lnTo>
                <a:lnTo>
                  <a:pt x="62" y="126"/>
                </a:lnTo>
                <a:lnTo>
                  <a:pt x="62" y="57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49" name="Freeform 1949"/>
          <p:cNvSpPr>
            <a:spLocks noEditPoints="1"/>
          </p:cNvSpPr>
          <p:nvPr/>
        </p:nvSpPr>
        <p:spPr bwMode="auto">
          <a:xfrm>
            <a:off x="1530351" y="623888"/>
            <a:ext cx="71438" cy="76200"/>
          </a:xfrm>
          <a:custGeom>
            <a:avLst/>
            <a:gdLst>
              <a:gd name="T0" fmla="*/ 67 w 101"/>
              <a:gd name="T1" fmla="*/ 22 h 106"/>
              <a:gd name="T2" fmla="*/ 56 w 101"/>
              <a:gd name="T3" fmla="*/ 23 h 106"/>
              <a:gd name="T4" fmla="*/ 60 w 101"/>
              <a:gd name="T5" fmla="*/ 83 h 106"/>
              <a:gd name="T6" fmla="*/ 74 w 101"/>
              <a:gd name="T7" fmla="*/ 81 h 106"/>
              <a:gd name="T8" fmla="*/ 86 w 101"/>
              <a:gd name="T9" fmla="*/ 66 h 106"/>
              <a:gd name="T10" fmla="*/ 87 w 101"/>
              <a:gd name="T11" fmla="*/ 40 h 106"/>
              <a:gd name="T12" fmla="*/ 76 w 101"/>
              <a:gd name="T13" fmla="*/ 24 h 106"/>
              <a:gd name="T14" fmla="*/ 35 w 101"/>
              <a:gd name="T15" fmla="*/ 83 h 106"/>
              <a:gd name="T16" fmla="*/ 37 w 101"/>
              <a:gd name="T17" fmla="*/ 83 h 106"/>
              <a:gd name="T18" fmla="*/ 42 w 101"/>
              <a:gd name="T19" fmla="*/ 83 h 106"/>
              <a:gd name="T20" fmla="*/ 44 w 101"/>
              <a:gd name="T21" fmla="*/ 22 h 106"/>
              <a:gd name="T22" fmla="*/ 36 w 101"/>
              <a:gd name="T23" fmla="*/ 22 h 106"/>
              <a:gd name="T24" fmla="*/ 19 w 101"/>
              <a:gd name="T25" fmla="*/ 30 h 106"/>
              <a:gd name="T26" fmla="*/ 12 w 101"/>
              <a:gd name="T27" fmla="*/ 53 h 106"/>
              <a:gd name="T28" fmla="*/ 18 w 101"/>
              <a:gd name="T29" fmla="*/ 75 h 106"/>
              <a:gd name="T30" fmla="*/ 35 w 101"/>
              <a:gd name="T31" fmla="*/ 83 h 106"/>
              <a:gd name="T32" fmla="*/ 44 w 101"/>
              <a:gd name="T33" fmla="*/ 92 h 106"/>
              <a:gd name="T34" fmla="*/ 33 w 101"/>
              <a:gd name="T35" fmla="*/ 93 h 106"/>
              <a:gd name="T36" fmla="*/ 9 w 101"/>
              <a:gd name="T37" fmla="*/ 84 h 106"/>
              <a:gd name="T38" fmla="*/ 0 w 101"/>
              <a:gd name="T39" fmla="*/ 53 h 106"/>
              <a:gd name="T40" fmla="*/ 10 w 101"/>
              <a:gd name="T41" fmla="*/ 23 h 106"/>
              <a:gd name="T42" fmla="*/ 35 w 101"/>
              <a:gd name="T43" fmla="*/ 12 h 106"/>
              <a:gd name="T44" fmla="*/ 44 w 101"/>
              <a:gd name="T45" fmla="*/ 12 h 106"/>
              <a:gd name="T46" fmla="*/ 56 w 101"/>
              <a:gd name="T47" fmla="*/ 0 h 106"/>
              <a:gd name="T48" fmla="*/ 62 w 101"/>
              <a:gd name="T49" fmla="*/ 12 h 106"/>
              <a:gd name="T50" fmla="*/ 81 w 101"/>
              <a:gd name="T51" fmla="*/ 14 h 106"/>
              <a:gd name="T52" fmla="*/ 98 w 101"/>
              <a:gd name="T53" fmla="*/ 34 h 106"/>
              <a:gd name="T54" fmla="*/ 98 w 101"/>
              <a:gd name="T55" fmla="*/ 70 h 106"/>
              <a:gd name="T56" fmla="*/ 79 w 101"/>
              <a:gd name="T57" fmla="*/ 90 h 106"/>
              <a:gd name="T58" fmla="*/ 61 w 101"/>
              <a:gd name="T59" fmla="*/ 93 h 106"/>
              <a:gd name="T60" fmla="*/ 56 w 101"/>
              <a:gd name="T61" fmla="*/ 106 h 106"/>
              <a:gd name="T62" fmla="*/ 44 w 101"/>
              <a:gd name="T63" fmla="*/ 9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1" h="106">
                <a:moveTo>
                  <a:pt x="67" y="22"/>
                </a:moveTo>
                <a:lnTo>
                  <a:pt x="67" y="22"/>
                </a:lnTo>
                <a:cubicBezTo>
                  <a:pt x="65" y="22"/>
                  <a:pt x="63" y="22"/>
                  <a:pt x="61" y="22"/>
                </a:cubicBezTo>
                <a:cubicBezTo>
                  <a:pt x="59" y="22"/>
                  <a:pt x="58" y="22"/>
                  <a:pt x="56" y="23"/>
                </a:cubicBezTo>
                <a:lnTo>
                  <a:pt x="56" y="83"/>
                </a:lnTo>
                <a:cubicBezTo>
                  <a:pt x="57" y="83"/>
                  <a:pt x="58" y="83"/>
                  <a:pt x="60" y="83"/>
                </a:cubicBezTo>
                <a:cubicBezTo>
                  <a:pt x="62" y="83"/>
                  <a:pt x="63" y="83"/>
                  <a:pt x="65" y="83"/>
                </a:cubicBezTo>
                <a:cubicBezTo>
                  <a:pt x="68" y="83"/>
                  <a:pt x="71" y="82"/>
                  <a:pt x="74" y="81"/>
                </a:cubicBezTo>
                <a:cubicBezTo>
                  <a:pt x="77" y="80"/>
                  <a:pt x="79" y="78"/>
                  <a:pt x="81" y="75"/>
                </a:cubicBezTo>
                <a:cubicBezTo>
                  <a:pt x="83" y="73"/>
                  <a:pt x="85" y="69"/>
                  <a:pt x="86" y="66"/>
                </a:cubicBezTo>
                <a:cubicBezTo>
                  <a:pt x="88" y="62"/>
                  <a:pt x="88" y="57"/>
                  <a:pt x="88" y="52"/>
                </a:cubicBezTo>
                <a:cubicBezTo>
                  <a:pt x="88" y="47"/>
                  <a:pt x="88" y="43"/>
                  <a:pt x="87" y="40"/>
                </a:cubicBezTo>
                <a:cubicBezTo>
                  <a:pt x="86" y="36"/>
                  <a:pt x="84" y="33"/>
                  <a:pt x="82" y="30"/>
                </a:cubicBezTo>
                <a:cubicBezTo>
                  <a:pt x="81" y="27"/>
                  <a:pt x="78" y="25"/>
                  <a:pt x="76" y="24"/>
                </a:cubicBezTo>
                <a:cubicBezTo>
                  <a:pt x="73" y="22"/>
                  <a:pt x="70" y="22"/>
                  <a:pt x="67" y="22"/>
                </a:cubicBezTo>
                <a:close/>
                <a:moveTo>
                  <a:pt x="35" y="83"/>
                </a:moveTo>
                <a:lnTo>
                  <a:pt x="35" y="83"/>
                </a:lnTo>
                <a:lnTo>
                  <a:pt x="37" y="83"/>
                </a:lnTo>
                <a:cubicBezTo>
                  <a:pt x="37" y="83"/>
                  <a:pt x="38" y="83"/>
                  <a:pt x="39" y="83"/>
                </a:cubicBezTo>
                <a:cubicBezTo>
                  <a:pt x="40" y="83"/>
                  <a:pt x="41" y="83"/>
                  <a:pt x="42" y="83"/>
                </a:cubicBezTo>
                <a:cubicBezTo>
                  <a:pt x="43" y="82"/>
                  <a:pt x="44" y="82"/>
                  <a:pt x="44" y="82"/>
                </a:cubicBezTo>
                <a:lnTo>
                  <a:pt x="44" y="22"/>
                </a:lnTo>
                <a:cubicBezTo>
                  <a:pt x="43" y="22"/>
                  <a:pt x="42" y="22"/>
                  <a:pt x="40" y="22"/>
                </a:cubicBezTo>
                <a:cubicBezTo>
                  <a:pt x="39" y="22"/>
                  <a:pt x="37" y="22"/>
                  <a:pt x="36" y="22"/>
                </a:cubicBezTo>
                <a:cubicBezTo>
                  <a:pt x="32" y="22"/>
                  <a:pt x="29" y="22"/>
                  <a:pt x="27" y="24"/>
                </a:cubicBezTo>
                <a:cubicBezTo>
                  <a:pt x="24" y="25"/>
                  <a:pt x="21" y="27"/>
                  <a:pt x="19" y="30"/>
                </a:cubicBezTo>
                <a:cubicBezTo>
                  <a:pt x="17" y="32"/>
                  <a:pt x="15" y="35"/>
                  <a:pt x="14" y="39"/>
                </a:cubicBezTo>
                <a:cubicBezTo>
                  <a:pt x="13" y="43"/>
                  <a:pt x="12" y="48"/>
                  <a:pt x="12" y="53"/>
                </a:cubicBezTo>
                <a:cubicBezTo>
                  <a:pt x="12" y="58"/>
                  <a:pt x="13" y="62"/>
                  <a:pt x="14" y="66"/>
                </a:cubicBezTo>
                <a:cubicBezTo>
                  <a:pt x="15" y="69"/>
                  <a:pt x="17" y="72"/>
                  <a:pt x="18" y="75"/>
                </a:cubicBezTo>
                <a:cubicBezTo>
                  <a:pt x="20" y="78"/>
                  <a:pt x="23" y="80"/>
                  <a:pt x="26" y="81"/>
                </a:cubicBezTo>
                <a:cubicBezTo>
                  <a:pt x="28" y="82"/>
                  <a:pt x="31" y="83"/>
                  <a:pt x="35" y="83"/>
                </a:cubicBezTo>
                <a:close/>
                <a:moveTo>
                  <a:pt x="44" y="92"/>
                </a:moveTo>
                <a:lnTo>
                  <a:pt x="44" y="92"/>
                </a:lnTo>
                <a:cubicBezTo>
                  <a:pt x="43" y="93"/>
                  <a:pt x="41" y="93"/>
                  <a:pt x="39" y="93"/>
                </a:cubicBezTo>
                <a:cubicBezTo>
                  <a:pt x="36" y="93"/>
                  <a:pt x="34" y="93"/>
                  <a:pt x="33" y="93"/>
                </a:cubicBezTo>
                <a:cubicBezTo>
                  <a:pt x="28" y="93"/>
                  <a:pt x="24" y="92"/>
                  <a:pt x="20" y="91"/>
                </a:cubicBezTo>
                <a:cubicBezTo>
                  <a:pt x="16" y="89"/>
                  <a:pt x="12" y="87"/>
                  <a:pt x="9" y="84"/>
                </a:cubicBezTo>
                <a:cubicBezTo>
                  <a:pt x="6" y="80"/>
                  <a:pt x="4" y="76"/>
                  <a:pt x="2" y="71"/>
                </a:cubicBezTo>
                <a:cubicBezTo>
                  <a:pt x="1" y="66"/>
                  <a:pt x="0" y="60"/>
                  <a:pt x="0" y="53"/>
                </a:cubicBezTo>
                <a:cubicBezTo>
                  <a:pt x="0" y="47"/>
                  <a:pt x="1" y="41"/>
                  <a:pt x="2" y="36"/>
                </a:cubicBezTo>
                <a:cubicBezTo>
                  <a:pt x="4" y="30"/>
                  <a:pt x="7" y="26"/>
                  <a:pt x="10" y="23"/>
                </a:cubicBezTo>
                <a:cubicBezTo>
                  <a:pt x="13" y="19"/>
                  <a:pt x="17" y="16"/>
                  <a:pt x="21" y="14"/>
                </a:cubicBezTo>
                <a:cubicBezTo>
                  <a:pt x="25" y="13"/>
                  <a:pt x="30" y="12"/>
                  <a:pt x="35" y="12"/>
                </a:cubicBezTo>
                <a:cubicBezTo>
                  <a:pt x="37" y="12"/>
                  <a:pt x="38" y="12"/>
                  <a:pt x="40" y="12"/>
                </a:cubicBezTo>
                <a:cubicBezTo>
                  <a:pt x="42" y="12"/>
                  <a:pt x="43" y="12"/>
                  <a:pt x="44" y="12"/>
                </a:cubicBezTo>
                <a:lnTo>
                  <a:pt x="44" y="0"/>
                </a:lnTo>
                <a:lnTo>
                  <a:pt x="56" y="0"/>
                </a:lnTo>
                <a:lnTo>
                  <a:pt x="56" y="13"/>
                </a:lnTo>
                <a:cubicBezTo>
                  <a:pt x="58" y="12"/>
                  <a:pt x="60" y="12"/>
                  <a:pt x="62" y="12"/>
                </a:cubicBezTo>
                <a:cubicBezTo>
                  <a:pt x="65" y="12"/>
                  <a:pt x="67" y="12"/>
                  <a:pt x="68" y="12"/>
                </a:cubicBezTo>
                <a:cubicBezTo>
                  <a:pt x="73" y="12"/>
                  <a:pt x="77" y="12"/>
                  <a:pt x="81" y="14"/>
                </a:cubicBezTo>
                <a:cubicBezTo>
                  <a:pt x="85" y="16"/>
                  <a:pt x="88" y="18"/>
                  <a:pt x="91" y="22"/>
                </a:cubicBezTo>
                <a:cubicBezTo>
                  <a:pt x="94" y="25"/>
                  <a:pt x="97" y="29"/>
                  <a:pt x="98" y="34"/>
                </a:cubicBezTo>
                <a:cubicBezTo>
                  <a:pt x="100" y="39"/>
                  <a:pt x="101" y="45"/>
                  <a:pt x="101" y="52"/>
                </a:cubicBezTo>
                <a:cubicBezTo>
                  <a:pt x="101" y="59"/>
                  <a:pt x="100" y="65"/>
                  <a:pt x="98" y="70"/>
                </a:cubicBezTo>
                <a:cubicBezTo>
                  <a:pt x="96" y="75"/>
                  <a:pt x="93" y="79"/>
                  <a:pt x="90" y="83"/>
                </a:cubicBezTo>
                <a:cubicBezTo>
                  <a:pt x="87" y="86"/>
                  <a:pt x="83" y="89"/>
                  <a:pt x="79" y="90"/>
                </a:cubicBezTo>
                <a:cubicBezTo>
                  <a:pt x="75" y="92"/>
                  <a:pt x="70" y="93"/>
                  <a:pt x="66" y="93"/>
                </a:cubicBezTo>
                <a:cubicBezTo>
                  <a:pt x="65" y="93"/>
                  <a:pt x="63" y="93"/>
                  <a:pt x="61" y="93"/>
                </a:cubicBezTo>
                <a:cubicBezTo>
                  <a:pt x="59" y="93"/>
                  <a:pt x="57" y="92"/>
                  <a:pt x="56" y="92"/>
                </a:cubicBezTo>
                <a:lnTo>
                  <a:pt x="56" y="106"/>
                </a:lnTo>
                <a:lnTo>
                  <a:pt x="44" y="106"/>
                </a:lnTo>
                <a:lnTo>
                  <a:pt x="44" y="9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0" name="Freeform 1950"/>
          <p:cNvSpPr>
            <a:spLocks/>
          </p:cNvSpPr>
          <p:nvPr/>
        </p:nvSpPr>
        <p:spPr bwMode="auto">
          <a:xfrm>
            <a:off x="1616076" y="625509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1" name="Freeform 1951"/>
          <p:cNvSpPr>
            <a:spLocks noEditPoints="1"/>
          </p:cNvSpPr>
          <p:nvPr/>
        </p:nvSpPr>
        <p:spPr bwMode="auto">
          <a:xfrm>
            <a:off x="1665288" y="625509"/>
            <a:ext cx="63500" cy="85725"/>
          </a:xfrm>
          <a:custGeom>
            <a:avLst/>
            <a:gdLst>
              <a:gd name="T0" fmla="*/ 66 w 91"/>
              <a:gd name="T1" fmla="*/ 90 h 119"/>
              <a:gd name="T2" fmla="*/ 66 w 91"/>
              <a:gd name="T3" fmla="*/ 90 h 119"/>
              <a:gd name="T4" fmla="*/ 66 w 91"/>
              <a:gd name="T5" fmla="*/ 10 h 119"/>
              <a:gd name="T6" fmla="*/ 36 w 91"/>
              <a:gd name="T7" fmla="*/ 10 h 119"/>
              <a:gd name="T8" fmla="*/ 34 w 91"/>
              <a:gd name="T9" fmla="*/ 39 h 119"/>
              <a:gd name="T10" fmla="*/ 31 w 91"/>
              <a:gd name="T11" fmla="*/ 61 h 119"/>
              <a:gd name="T12" fmla="*/ 27 w 91"/>
              <a:gd name="T13" fmla="*/ 78 h 119"/>
              <a:gd name="T14" fmla="*/ 23 w 91"/>
              <a:gd name="T15" fmla="*/ 90 h 119"/>
              <a:gd name="T16" fmla="*/ 66 w 91"/>
              <a:gd name="T17" fmla="*/ 90 h 119"/>
              <a:gd name="T18" fmla="*/ 91 w 91"/>
              <a:gd name="T19" fmla="*/ 119 h 119"/>
              <a:gd name="T20" fmla="*/ 91 w 91"/>
              <a:gd name="T21" fmla="*/ 119 h 119"/>
              <a:gd name="T22" fmla="*/ 83 w 91"/>
              <a:gd name="T23" fmla="*/ 119 h 119"/>
              <a:gd name="T24" fmla="*/ 81 w 91"/>
              <a:gd name="T25" fmla="*/ 101 h 119"/>
              <a:gd name="T26" fmla="*/ 10 w 91"/>
              <a:gd name="T27" fmla="*/ 101 h 119"/>
              <a:gd name="T28" fmla="*/ 8 w 91"/>
              <a:gd name="T29" fmla="*/ 119 h 119"/>
              <a:gd name="T30" fmla="*/ 0 w 91"/>
              <a:gd name="T31" fmla="*/ 119 h 119"/>
              <a:gd name="T32" fmla="*/ 0 w 91"/>
              <a:gd name="T33" fmla="*/ 90 h 119"/>
              <a:gd name="T34" fmla="*/ 10 w 91"/>
              <a:gd name="T35" fmla="*/ 90 h 119"/>
              <a:gd name="T36" fmla="*/ 13 w 91"/>
              <a:gd name="T37" fmla="*/ 82 h 119"/>
              <a:gd name="T38" fmla="*/ 18 w 91"/>
              <a:gd name="T39" fmla="*/ 66 h 119"/>
              <a:gd name="T40" fmla="*/ 22 w 91"/>
              <a:gd name="T41" fmla="*/ 39 h 119"/>
              <a:gd name="T42" fmla="*/ 24 w 91"/>
              <a:gd name="T43" fmla="*/ 0 h 119"/>
              <a:gd name="T44" fmla="*/ 78 w 91"/>
              <a:gd name="T45" fmla="*/ 0 h 119"/>
              <a:gd name="T46" fmla="*/ 78 w 91"/>
              <a:gd name="T47" fmla="*/ 90 h 119"/>
              <a:gd name="T48" fmla="*/ 91 w 91"/>
              <a:gd name="T49" fmla="*/ 90 h 119"/>
              <a:gd name="T50" fmla="*/ 91 w 91"/>
              <a:gd name="T5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1" h="119">
                <a:moveTo>
                  <a:pt x="66" y="90"/>
                </a:moveTo>
                <a:lnTo>
                  <a:pt x="66" y="90"/>
                </a:lnTo>
                <a:lnTo>
                  <a:pt x="66" y="10"/>
                </a:lnTo>
                <a:lnTo>
                  <a:pt x="36" y="10"/>
                </a:lnTo>
                <a:cubicBezTo>
                  <a:pt x="35" y="21"/>
                  <a:pt x="35" y="30"/>
                  <a:pt x="34" y="39"/>
                </a:cubicBezTo>
                <a:cubicBezTo>
                  <a:pt x="33" y="47"/>
                  <a:pt x="32" y="55"/>
                  <a:pt x="31" y="61"/>
                </a:cubicBezTo>
                <a:cubicBezTo>
                  <a:pt x="30" y="68"/>
                  <a:pt x="29" y="73"/>
                  <a:pt x="27" y="78"/>
                </a:cubicBezTo>
                <a:cubicBezTo>
                  <a:pt x="26" y="83"/>
                  <a:pt x="24" y="87"/>
                  <a:pt x="23" y="90"/>
                </a:cubicBezTo>
                <a:lnTo>
                  <a:pt x="66" y="90"/>
                </a:lnTo>
                <a:close/>
                <a:moveTo>
                  <a:pt x="91" y="119"/>
                </a:moveTo>
                <a:lnTo>
                  <a:pt x="91" y="119"/>
                </a:lnTo>
                <a:lnTo>
                  <a:pt x="83" y="119"/>
                </a:lnTo>
                <a:lnTo>
                  <a:pt x="81" y="101"/>
                </a:lnTo>
                <a:lnTo>
                  <a:pt x="10" y="101"/>
                </a:lnTo>
                <a:lnTo>
                  <a:pt x="8" y="119"/>
                </a:lnTo>
                <a:lnTo>
                  <a:pt x="0" y="119"/>
                </a:lnTo>
                <a:lnTo>
                  <a:pt x="0" y="90"/>
                </a:lnTo>
                <a:lnTo>
                  <a:pt x="10" y="90"/>
                </a:lnTo>
                <a:cubicBezTo>
                  <a:pt x="11" y="89"/>
                  <a:pt x="12" y="86"/>
                  <a:pt x="13" y="82"/>
                </a:cubicBezTo>
                <a:cubicBezTo>
                  <a:pt x="15" y="79"/>
                  <a:pt x="17" y="73"/>
                  <a:pt x="18" y="66"/>
                </a:cubicBezTo>
                <a:cubicBezTo>
                  <a:pt x="20" y="59"/>
                  <a:pt x="21" y="49"/>
                  <a:pt x="22" y="39"/>
                </a:cubicBezTo>
                <a:cubicBezTo>
                  <a:pt x="24" y="28"/>
                  <a:pt x="24" y="15"/>
                  <a:pt x="24" y="0"/>
                </a:cubicBezTo>
                <a:lnTo>
                  <a:pt x="78" y="0"/>
                </a:lnTo>
                <a:lnTo>
                  <a:pt x="78" y="90"/>
                </a:lnTo>
                <a:lnTo>
                  <a:pt x="91" y="90"/>
                </a:lnTo>
                <a:lnTo>
                  <a:pt x="91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2" name="Freeform 1952"/>
          <p:cNvSpPr>
            <a:spLocks/>
          </p:cNvSpPr>
          <p:nvPr/>
        </p:nvSpPr>
        <p:spPr bwMode="auto">
          <a:xfrm>
            <a:off x="1743082" y="625509"/>
            <a:ext cx="39688" cy="73025"/>
          </a:xfrm>
          <a:custGeom>
            <a:avLst/>
            <a:gdLst>
              <a:gd name="T0" fmla="*/ 0 w 55"/>
              <a:gd name="T1" fmla="*/ 0 h 101"/>
              <a:gd name="T2" fmla="*/ 0 w 55"/>
              <a:gd name="T3" fmla="*/ 0 h 101"/>
              <a:gd name="T4" fmla="*/ 55 w 55"/>
              <a:gd name="T5" fmla="*/ 0 h 101"/>
              <a:gd name="T6" fmla="*/ 55 w 55"/>
              <a:gd name="T7" fmla="*/ 10 h 101"/>
              <a:gd name="T8" fmla="*/ 12 w 55"/>
              <a:gd name="T9" fmla="*/ 10 h 101"/>
              <a:gd name="T10" fmla="*/ 12 w 55"/>
              <a:gd name="T11" fmla="*/ 43 h 101"/>
              <a:gd name="T12" fmla="*/ 51 w 55"/>
              <a:gd name="T13" fmla="*/ 43 h 101"/>
              <a:gd name="T14" fmla="*/ 51 w 55"/>
              <a:gd name="T15" fmla="*/ 54 h 101"/>
              <a:gd name="T16" fmla="*/ 12 w 55"/>
              <a:gd name="T17" fmla="*/ 54 h 101"/>
              <a:gd name="T18" fmla="*/ 12 w 55"/>
              <a:gd name="T19" fmla="*/ 90 h 101"/>
              <a:gd name="T20" fmla="*/ 55 w 55"/>
              <a:gd name="T21" fmla="*/ 90 h 101"/>
              <a:gd name="T22" fmla="*/ 55 w 55"/>
              <a:gd name="T23" fmla="*/ 101 h 101"/>
              <a:gd name="T24" fmla="*/ 0 w 55"/>
              <a:gd name="T25" fmla="*/ 101 h 101"/>
              <a:gd name="T26" fmla="*/ 0 w 55"/>
              <a:gd name="T27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5" h="101">
                <a:moveTo>
                  <a:pt x="0" y="0"/>
                </a:moveTo>
                <a:lnTo>
                  <a:pt x="0" y="0"/>
                </a:lnTo>
                <a:lnTo>
                  <a:pt x="55" y="0"/>
                </a:lnTo>
                <a:lnTo>
                  <a:pt x="55" y="10"/>
                </a:lnTo>
                <a:lnTo>
                  <a:pt x="12" y="10"/>
                </a:lnTo>
                <a:lnTo>
                  <a:pt x="12" y="43"/>
                </a:lnTo>
                <a:lnTo>
                  <a:pt x="51" y="43"/>
                </a:lnTo>
                <a:lnTo>
                  <a:pt x="51" y="54"/>
                </a:lnTo>
                <a:lnTo>
                  <a:pt x="12" y="54"/>
                </a:lnTo>
                <a:lnTo>
                  <a:pt x="12" y="90"/>
                </a:lnTo>
                <a:lnTo>
                  <a:pt x="55" y="90"/>
                </a:lnTo>
                <a:lnTo>
                  <a:pt x="55" y="101"/>
                </a:lnTo>
                <a:lnTo>
                  <a:pt x="0" y="101"/>
                </a:lnTo>
                <a:lnTo>
                  <a:pt x="0" y="0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3" name="Freeform 1953"/>
          <p:cNvSpPr>
            <a:spLocks noEditPoints="1"/>
          </p:cNvSpPr>
          <p:nvPr/>
        </p:nvSpPr>
        <p:spPr bwMode="auto">
          <a:xfrm>
            <a:off x="1798638" y="623922"/>
            <a:ext cx="46038" cy="74613"/>
          </a:xfrm>
          <a:custGeom>
            <a:avLst/>
            <a:gdLst>
              <a:gd name="T0" fmla="*/ 25 w 63"/>
              <a:gd name="T1" fmla="*/ 10 h 102"/>
              <a:gd name="T2" fmla="*/ 25 w 63"/>
              <a:gd name="T3" fmla="*/ 10 h 102"/>
              <a:gd name="T4" fmla="*/ 18 w 63"/>
              <a:gd name="T5" fmla="*/ 10 h 102"/>
              <a:gd name="T6" fmla="*/ 12 w 63"/>
              <a:gd name="T7" fmla="*/ 11 h 102"/>
              <a:gd name="T8" fmla="*/ 12 w 63"/>
              <a:gd name="T9" fmla="*/ 53 h 102"/>
              <a:gd name="T10" fmla="*/ 14 w 63"/>
              <a:gd name="T11" fmla="*/ 53 h 102"/>
              <a:gd name="T12" fmla="*/ 18 w 63"/>
              <a:gd name="T13" fmla="*/ 53 h 102"/>
              <a:gd name="T14" fmla="*/ 21 w 63"/>
              <a:gd name="T15" fmla="*/ 53 h 102"/>
              <a:gd name="T16" fmla="*/ 23 w 63"/>
              <a:gd name="T17" fmla="*/ 53 h 102"/>
              <a:gd name="T18" fmla="*/ 33 w 63"/>
              <a:gd name="T19" fmla="*/ 52 h 102"/>
              <a:gd name="T20" fmla="*/ 42 w 63"/>
              <a:gd name="T21" fmla="*/ 49 h 102"/>
              <a:gd name="T22" fmla="*/ 48 w 63"/>
              <a:gd name="T23" fmla="*/ 42 h 102"/>
              <a:gd name="T24" fmla="*/ 50 w 63"/>
              <a:gd name="T25" fmla="*/ 31 h 102"/>
              <a:gd name="T26" fmla="*/ 48 w 63"/>
              <a:gd name="T27" fmla="*/ 21 h 102"/>
              <a:gd name="T28" fmla="*/ 42 w 63"/>
              <a:gd name="T29" fmla="*/ 14 h 102"/>
              <a:gd name="T30" fmla="*/ 34 w 63"/>
              <a:gd name="T31" fmla="*/ 11 h 102"/>
              <a:gd name="T32" fmla="*/ 25 w 63"/>
              <a:gd name="T33" fmla="*/ 10 h 102"/>
              <a:gd name="T34" fmla="*/ 0 w 63"/>
              <a:gd name="T35" fmla="*/ 2 h 102"/>
              <a:gd name="T36" fmla="*/ 0 w 63"/>
              <a:gd name="T37" fmla="*/ 2 h 102"/>
              <a:gd name="T38" fmla="*/ 12 w 63"/>
              <a:gd name="T39" fmla="*/ 0 h 102"/>
              <a:gd name="T40" fmla="*/ 25 w 63"/>
              <a:gd name="T41" fmla="*/ 0 h 102"/>
              <a:gd name="T42" fmla="*/ 38 w 63"/>
              <a:gd name="T43" fmla="*/ 1 h 102"/>
              <a:gd name="T44" fmla="*/ 50 w 63"/>
              <a:gd name="T45" fmla="*/ 6 h 102"/>
              <a:gd name="T46" fmla="*/ 60 w 63"/>
              <a:gd name="T47" fmla="*/ 15 h 102"/>
              <a:gd name="T48" fmla="*/ 63 w 63"/>
              <a:gd name="T49" fmla="*/ 31 h 102"/>
              <a:gd name="T50" fmla="*/ 60 w 63"/>
              <a:gd name="T51" fmla="*/ 46 h 102"/>
              <a:gd name="T52" fmla="*/ 51 w 63"/>
              <a:gd name="T53" fmla="*/ 56 h 102"/>
              <a:gd name="T54" fmla="*/ 39 w 63"/>
              <a:gd name="T55" fmla="*/ 62 h 102"/>
              <a:gd name="T56" fmla="*/ 24 w 63"/>
              <a:gd name="T57" fmla="*/ 64 h 102"/>
              <a:gd name="T58" fmla="*/ 22 w 63"/>
              <a:gd name="T59" fmla="*/ 64 h 102"/>
              <a:gd name="T60" fmla="*/ 18 w 63"/>
              <a:gd name="T61" fmla="*/ 64 h 102"/>
              <a:gd name="T62" fmla="*/ 15 w 63"/>
              <a:gd name="T63" fmla="*/ 64 h 102"/>
              <a:gd name="T64" fmla="*/ 12 w 63"/>
              <a:gd name="T65" fmla="*/ 63 h 102"/>
              <a:gd name="T66" fmla="*/ 12 w 63"/>
              <a:gd name="T67" fmla="*/ 102 h 102"/>
              <a:gd name="T68" fmla="*/ 0 w 63"/>
              <a:gd name="T69" fmla="*/ 102 h 102"/>
              <a:gd name="T70" fmla="*/ 0 w 63"/>
              <a:gd name="T71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3" h="102">
                <a:moveTo>
                  <a:pt x="25" y="10"/>
                </a:moveTo>
                <a:lnTo>
                  <a:pt x="25" y="10"/>
                </a:lnTo>
                <a:cubicBezTo>
                  <a:pt x="22" y="10"/>
                  <a:pt x="20" y="10"/>
                  <a:pt x="18" y="10"/>
                </a:cubicBezTo>
                <a:cubicBezTo>
                  <a:pt x="15" y="10"/>
                  <a:pt x="13" y="10"/>
                  <a:pt x="12" y="11"/>
                </a:cubicBezTo>
                <a:lnTo>
                  <a:pt x="12" y="53"/>
                </a:lnTo>
                <a:cubicBezTo>
                  <a:pt x="13" y="53"/>
                  <a:pt x="13" y="53"/>
                  <a:pt x="14" y="53"/>
                </a:cubicBezTo>
                <a:cubicBezTo>
                  <a:pt x="16" y="53"/>
                  <a:pt x="17" y="53"/>
                  <a:pt x="18" y="53"/>
                </a:cubicBezTo>
                <a:cubicBezTo>
                  <a:pt x="19" y="53"/>
                  <a:pt x="20" y="53"/>
                  <a:pt x="21" y="53"/>
                </a:cubicBezTo>
                <a:lnTo>
                  <a:pt x="23" y="53"/>
                </a:lnTo>
                <a:cubicBezTo>
                  <a:pt x="27" y="53"/>
                  <a:pt x="30" y="53"/>
                  <a:pt x="33" y="52"/>
                </a:cubicBezTo>
                <a:cubicBezTo>
                  <a:pt x="36" y="52"/>
                  <a:pt x="39" y="50"/>
                  <a:pt x="42" y="49"/>
                </a:cubicBezTo>
                <a:cubicBezTo>
                  <a:pt x="44" y="47"/>
                  <a:pt x="47" y="45"/>
                  <a:pt x="48" y="42"/>
                </a:cubicBezTo>
                <a:cubicBezTo>
                  <a:pt x="50" y="39"/>
                  <a:pt x="50" y="35"/>
                  <a:pt x="50" y="31"/>
                </a:cubicBezTo>
                <a:cubicBezTo>
                  <a:pt x="50" y="27"/>
                  <a:pt x="50" y="23"/>
                  <a:pt x="48" y="21"/>
                </a:cubicBezTo>
                <a:cubicBezTo>
                  <a:pt x="47" y="18"/>
                  <a:pt x="45" y="16"/>
                  <a:pt x="42" y="14"/>
                </a:cubicBezTo>
                <a:cubicBezTo>
                  <a:pt x="40" y="13"/>
                  <a:pt x="37" y="12"/>
                  <a:pt x="34" y="11"/>
                </a:cubicBezTo>
                <a:cubicBezTo>
                  <a:pt x="31" y="10"/>
                  <a:pt x="28" y="10"/>
                  <a:pt x="25" y="10"/>
                </a:cubicBezTo>
                <a:close/>
                <a:moveTo>
                  <a:pt x="0" y="2"/>
                </a:moveTo>
                <a:lnTo>
                  <a:pt x="0" y="2"/>
                </a:lnTo>
                <a:cubicBezTo>
                  <a:pt x="4" y="1"/>
                  <a:pt x="8" y="0"/>
                  <a:pt x="12" y="0"/>
                </a:cubicBezTo>
                <a:cubicBezTo>
                  <a:pt x="16" y="0"/>
                  <a:pt x="20" y="0"/>
                  <a:pt x="25" y="0"/>
                </a:cubicBezTo>
                <a:cubicBezTo>
                  <a:pt x="29" y="0"/>
                  <a:pt x="33" y="0"/>
                  <a:pt x="38" y="1"/>
                </a:cubicBezTo>
                <a:cubicBezTo>
                  <a:pt x="43" y="2"/>
                  <a:pt x="47" y="3"/>
                  <a:pt x="50" y="6"/>
                </a:cubicBezTo>
                <a:cubicBezTo>
                  <a:pt x="54" y="8"/>
                  <a:pt x="57" y="11"/>
                  <a:pt x="60" y="15"/>
                </a:cubicBezTo>
                <a:cubicBezTo>
                  <a:pt x="62" y="19"/>
                  <a:pt x="63" y="24"/>
                  <a:pt x="63" y="31"/>
                </a:cubicBezTo>
                <a:cubicBezTo>
                  <a:pt x="63" y="37"/>
                  <a:pt x="62" y="42"/>
                  <a:pt x="60" y="46"/>
                </a:cubicBezTo>
                <a:cubicBezTo>
                  <a:pt x="58" y="50"/>
                  <a:pt x="55" y="54"/>
                  <a:pt x="51" y="56"/>
                </a:cubicBezTo>
                <a:cubicBezTo>
                  <a:pt x="47" y="59"/>
                  <a:pt x="43" y="61"/>
                  <a:pt x="39" y="62"/>
                </a:cubicBezTo>
                <a:cubicBezTo>
                  <a:pt x="34" y="63"/>
                  <a:pt x="29" y="64"/>
                  <a:pt x="24" y="64"/>
                </a:cubicBezTo>
                <a:lnTo>
                  <a:pt x="22" y="64"/>
                </a:lnTo>
                <a:cubicBezTo>
                  <a:pt x="20" y="64"/>
                  <a:pt x="19" y="64"/>
                  <a:pt x="18" y="64"/>
                </a:cubicBezTo>
                <a:cubicBezTo>
                  <a:pt x="17" y="64"/>
                  <a:pt x="16" y="64"/>
                  <a:pt x="15" y="64"/>
                </a:cubicBezTo>
                <a:cubicBezTo>
                  <a:pt x="13" y="63"/>
                  <a:pt x="13" y="63"/>
                  <a:pt x="12" y="63"/>
                </a:cubicBezTo>
                <a:lnTo>
                  <a:pt x="12" y="102"/>
                </a:lnTo>
                <a:lnTo>
                  <a:pt x="0" y="102"/>
                </a:lnTo>
                <a:lnTo>
                  <a:pt x="0" y="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4" name="Freeform 1954"/>
          <p:cNvSpPr>
            <a:spLocks noEditPoints="1"/>
          </p:cNvSpPr>
          <p:nvPr/>
        </p:nvSpPr>
        <p:spPr bwMode="auto">
          <a:xfrm>
            <a:off x="1844679" y="623922"/>
            <a:ext cx="57150" cy="74613"/>
          </a:xfrm>
          <a:custGeom>
            <a:avLst/>
            <a:gdLst>
              <a:gd name="T0" fmla="*/ 26 w 82"/>
              <a:gd name="T1" fmla="*/ 64 h 103"/>
              <a:gd name="T2" fmla="*/ 26 w 82"/>
              <a:gd name="T3" fmla="*/ 64 h 103"/>
              <a:gd name="T4" fmla="*/ 55 w 82"/>
              <a:gd name="T5" fmla="*/ 64 h 103"/>
              <a:gd name="T6" fmla="*/ 44 w 82"/>
              <a:gd name="T7" fmla="*/ 34 h 103"/>
              <a:gd name="T8" fmla="*/ 40 w 82"/>
              <a:gd name="T9" fmla="*/ 18 h 103"/>
              <a:gd name="T10" fmla="*/ 40 w 82"/>
              <a:gd name="T11" fmla="*/ 18 h 103"/>
              <a:gd name="T12" fmla="*/ 37 w 82"/>
              <a:gd name="T13" fmla="*/ 34 h 103"/>
              <a:gd name="T14" fmla="*/ 26 w 82"/>
              <a:gd name="T15" fmla="*/ 64 h 103"/>
              <a:gd name="T16" fmla="*/ 59 w 82"/>
              <a:gd name="T17" fmla="*/ 75 h 103"/>
              <a:gd name="T18" fmla="*/ 59 w 82"/>
              <a:gd name="T19" fmla="*/ 75 h 103"/>
              <a:gd name="T20" fmla="*/ 22 w 82"/>
              <a:gd name="T21" fmla="*/ 75 h 103"/>
              <a:gd name="T22" fmla="*/ 12 w 82"/>
              <a:gd name="T23" fmla="*/ 103 h 103"/>
              <a:gd name="T24" fmla="*/ 0 w 82"/>
              <a:gd name="T25" fmla="*/ 103 h 103"/>
              <a:gd name="T26" fmla="*/ 38 w 82"/>
              <a:gd name="T27" fmla="*/ 0 h 103"/>
              <a:gd name="T28" fmla="*/ 43 w 82"/>
              <a:gd name="T29" fmla="*/ 0 h 103"/>
              <a:gd name="T30" fmla="*/ 82 w 82"/>
              <a:gd name="T31" fmla="*/ 103 h 103"/>
              <a:gd name="T32" fmla="*/ 69 w 82"/>
              <a:gd name="T33" fmla="*/ 103 h 103"/>
              <a:gd name="T34" fmla="*/ 59 w 82"/>
              <a:gd name="T35" fmla="*/ 7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" h="103">
                <a:moveTo>
                  <a:pt x="26" y="64"/>
                </a:moveTo>
                <a:lnTo>
                  <a:pt x="26" y="64"/>
                </a:lnTo>
                <a:lnTo>
                  <a:pt x="55" y="64"/>
                </a:lnTo>
                <a:lnTo>
                  <a:pt x="44" y="34"/>
                </a:lnTo>
                <a:lnTo>
                  <a:pt x="40" y="18"/>
                </a:lnTo>
                <a:lnTo>
                  <a:pt x="40" y="18"/>
                </a:lnTo>
                <a:lnTo>
                  <a:pt x="37" y="34"/>
                </a:lnTo>
                <a:lnTo>
                  <a:pt x="26" y="64"/>
                </a:lnTo>
                <a:close/>
                <a:moveTo>
                  <a:pt x="59" y="75"/>
                </a:moveTo>
                <a:lnTo>
                  <a:pt x="59" y="75"/>
                </a:lnTo>
                <a:lnTo>
                  <a:pt x="22" y="75"/>
                </a:lnTo>
                <a:lnTo>
                  <a:pt x="12" y="103"/>
                </a:lnTo>
                <a:lnTo>
                  <a:pt x="0" y="103"/>
                </a:lnTo>
                <a:lnTo>
                  <a:pt x="38" y="0"/>
                </a:lnTo>
                <a:lnTo>
                  <a:pt x="43" y="0"/>
                </a:lnTo>
                <a:lnTo>
                  <a:pt x="82" y="103"/>
                </a:lnTo>
                <a:lnTo>
                  <a:pt x="69" y="103"/>
                </a:lnTo>
                <a:lnTo>
                  <a:pt x="59" y="75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5" name="Freeform 1955"/>
          <p:cNvSpPr>
            <a:spLocks/>
          </p:cNvSpPr>
          <p:nvPr/>
        </p:nvSpPr>
        <p:spPr bwMode="auto">
          <a:xfrm>
            <a:off x="1912938" y="625509"/>
            <a:ext cx="58738" cy="85725"/>
          </a:xfrm>
          <a:custGeom>
            <a:avLst/>
            <a:gdLst>
              <a:gd name="T0" fmla="*/ 83 w 83"/>
              <a:gd name="T1" fmla="*/ 119 h 119"/>
              <a:gd name="T2" fmla="*/ 83 w 83"/>
              <a:gd name="T3" fmla="*/ 119 h 119"/>
              <a:gd name="T4" fmla="*/ 75 w 83"/>
              <a:gd name="T5" fmla="*/ 119 h 119"/>
              <a:gd name="T6" fmla="*/ 73 w 83"/>
              <a:gd name="T7" fmla="*/ 101 h 119"/>
              <a:gd name="T8" fmla="*/ 0 w 83"/>
              <a:gd name="T9" fmla="*/ 101 h 119"/>
              <a:gd name="T10" fmla="*/ 0 w 83"/>
              <a:gd name="T11" fmla="*/ 0 h 119"/>
              <a:gd name="T12" fmla="*/ 12 w 83"/>
              <a:gd name="T13" fmla="*/ 0 h 119"/>
              <a:gd name="T14" fmla="*/ 12 w 83"/>
              <a:gd name="T15" fmla="*/ 90 h 119"/>
              <a:gd name="T16" fmla="*/ 58 w 83"/>
              <a:gd name="T17" fmla="*/ 90 h 119"/>
              <a:gd name="T18" fmla="*/ 58 w 83"/>
              <a:gd name="T19" fmla="*/ 0 h 119"/>
              <a:gd name="T20" fmla="*/ 70 w 83"/>
              <a:gd name="T21" fmla="*/ 0 h 119"/>
              <a:gd name="T22" fmla="*/ 70 w 83"/>
              <a:gd name="T23" fmla="*/ 90 h 119"/>
              <a:gd name="T24" fmla="*/ 83 w 83"/>
              <a:gd name="T25" fmla="*/ 90 h 119"/>
              <a:gd name="T26" fmla="*/ 83 w 83"/>
              <a:gd name="T2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" h="119">
                <a:moveTo>
                  <a:pt x="83" y="119"/>
                </a:moveTo>
                <a:lnTo>
                  <a:pt x="83" y="119"/>
                </a:lnTo>
                <a:lnTo>
                  <a:pt x="75" y="119"/>
                </a:lnTo>
                <a:lnTo>
                  <a:pt x="73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58" y="90"/>
                </a:lnTo>
                <a:lnTo>
                  <a:pt x="58" y="0"/>
                </a:lnTo>
                <a:lnTo>
                  <a:pt x="70" y="0"/>
                </a:lnTo>
                <a:lnTo>
                  <a:pt x="70" y="90"/>
                </a:lnTo>
                <a:lnTo>
                  <a:pt x="83" y="90"/>
                </a:lnTo>
                <a:lnTo>
                  <a:pt x="83" y="119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6" name="Freeform 1956"/>
          <p:cNvSpPr>
            <a:spLocks/>
          </p:cNvSpPr>
          <p:nvPr/>
        </p:nvSpPr>
        <p:spPr bwMode="auto">
          <a:xfrm>
            <a:off x="1984376" y="625509"/>
            <a:ext cx="52388" cy="73025"/>
          </a:xfrm>
          <a:custGeom>
            <a:avLst/>
            <a:gdLst>
              <a:gd name="T0" fmla="*/ 62 w 74"/>
              <a:gd name="T1" fmla="*/ 32 h 101"/>
              <a:gd name="T2" fmla="*/ 62 w 74"/>
              <a:gd name="T3" fmla="*/ 32 h 101"/>
              <a:gd name="T4" fmla="*/ 63 w 74"/>
              <a:gd name="T5" fmla="*/ 21 h 101"/>
              <a:gd name="T6" fmla="*/ 62 w 74"/>
              <a:gd name="T7" fmla="*/ 21 h 101"/>
              <a:gd name="T8" fmla="*/ 56 w 74"/>
              <a:gd name="T9" fmla="*/ 33 h 101"/>
              <a:gd name="T10" fmla="*/ 7 w 74"/>
              <a:gd name="T11" fmla="*/ 101 h 101"/>
              <a:gd name="T12" fmla="*/ 0 w 74"/>
              <a:gd name="T13" fmla="*/ 101 h 101"/>
              <a:gd name="T14" fmla="*/ 0 w 74"/>
              <a:gd name="T15" fmla="*/ 0 h 101"/>
              <a:gd name="T16" fmla="*/ 12 w 74"/>
              <a:gd name="T17" fmla="*/ 0 h 101"/>
              <a:gd name="T18" fmla="*/ 12 w 74"/>
              <a:gd name="T19" fmla="*/ 69 h 101"/>
              <a:gd name="T20" fmla="*/ 11 w 74"/>
              <a:gd name="T21" fmla="*/ 80 h 101"/>
              <a:gd name="T22" fmla="*/ 12 w 74"/>
              <a:gd name="T23" fmla="*/ 80 h 101"/>
              <a:gd name="T24" fmla="*/ 18 w 74"/>
              <a:gd name="T25" fmla="*/ 68 h 101"/>
              <a:gd name="T26" fmla="*/ 67 w 74"/>
              <a:gd name="T27" fmla="*/ 0 h 101"/>
              <a:gd name="T28" fmla="*/ 74 w 74"/>
              <a:gd name="T29" fmla="*/ 0 h 101"/>
              <a:gd name="T30" fmla="*/ 74 w 74"/>
              <a:gd name="T31" fmla="*/ 101 h 101"/>
              <a:gd name="T32" fmla="*/ 62 w 74"/>
              <a:gd name="T33" fmla="*/ 101 h 101"/>
              <a:gd name="T34" fmla="*/ 62 w 74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4" h="101">
                <a:moveTo>
                  <a:pt x="62" y="32"/>
                </a:moveTo>
                <a:lnTo>
                  <a:pt x="62" y="32"/>
                </a:lnTo>
                <a:lnTo>
                  <a:pt x="63" y="21"/>
                </a:lnTo>
                <a:lnTo>
                  <a:pt x="62" y="21"/>
                </a:lnTo>
                <a:lnTo>
                  <a:pt x="56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2" y="80"/>
                </a:lnTo>
                <a:lnTo>
                  <a:pt x="18" y="68"/>
                </a:lnTo>
                <a:lnTo>
                  <a:pt x="67" y="0"/>
                </a:lnTo>
                <a:lnTo>
                  <a:pt x="74" y="0"/>
                </a:lnTo>
                <a:lnTo>
                  <a:pt x="74" y="101"/>
                </a:lnTo>
                <a:lnTo>
                  <a:pt x="62" y="101"/>
                </a:lnTo>
                <a:lnTo>
                  <a:pt x="62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57" name="Freeform 1957"/>
          <p:cNvSpPr>
            <a:spLocks/>
          </p:cNvSpPr>
          <p:nvPr/>
        </p:nvSpPr>
        <p:spPr bwMode="auto">
          <a:xfrm>
            <a:off x="2055813" y="625509"/>
            <a:ext cx="52388" cy="73025"/>
          </a:xfrm>
          <a:custGeom>
            <a:avLst/>
            <a:gdLst>
              <a:gd name="T0" fmla="*/ 61 w 73"/>
              <a:gd name="T1" fmla="*/ 32 h 101"/>
              <a:gd name="T2" fmla="*/ 61 w 73"/>
              <a:gd name="T3" fmla="*/ 32 h 101"/>
              <a:gd name="T4" fmla="*/ 62 w 73"/>
              <a:gd name="T5" fmla="*/ 21 h 101"/>
              <a:gd name="T6" fmla="*/ 62 w 73"/>
              <a:gd name="T7" fmla="*/ 21 h 101"/>
              <a:gd name="T8" fmla="*/ 55 w 73"/>
              <a:gd name="T9" fmla="*/ 33 h 101"/>
              <a:gd name="T10" fmla="*/ 7 w 73"/>
              <a:gd name="T11" fmla="*/ 101 h 101"/>
              <a:gd name="T12" fmla="*/ 0 w 73"/>
              <a:gd name="T13" fmla="*/ 101 h 101"/>
              <a:gd name="T14" fmla="*/ 0 w 73"/>
              <a:gd name="T15" fmla="*/ 0 h 101"/>
              <a:gd name="T16" fmla="*/ 12 w 73"/>
              <a:gd name="T17" fmla="*/ 0 h 101"/>
              <a:gd name="T18" fmla="*/ 12 w 73"/>
              <a:gd name="T19" fmla="*/ 69 h 101"/>
              <a:gd name="T20" fmla="*/ 11 w 73"/>
              <a:gd name="T21" fmla="*/ 80 h 101"/>
              <a:gd name="T22" fmla="*/ 11 w 73"/>
              <a:gd name="T23" fmla="*/ 80 h 101"/>
              <a:gd name="T24" fmla="*/ 18 w 73"/>
              <a:gd name="T25" fmla="*/ 68 h 101"/>
              <a:gd name="T26" fmla="*/ 66 w 73"/>
              <a:gd name="T27" fmla="*/ 0 h 101"/>
              <a:gd name="T28" fmla="*/ 73 w 73"/>
              <a:gd name="T29" fmla="*/ 0 h 101"/>
              <a:gd name="T30" fmla="*/ 73 w 73"/>
              <a:gd name="T31" fmla="*/ 101 h 101"/>
              <a:gd name="T32" fmla="*/ 61 w 73"/>
              <a:gd name="T33" fmla="*/ 101 h 101"/>
              <a:gd name="T34" fmla="*/ 61 w 73"/>
              <a:gd name="T35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101">
                <a:moveTo>
                  <a:pt x="61" y="32"/>
                </a:moveTo>
                <a:lnTo>
                  <a:pt x="61" y="32"/>
                </a:lnTo>
                <a:lnTo>
                  <a:pt x="62" y="21"/>
                </a:lnTo>
                <a:lnTo>
                  <a:pt x="62" y="21"/>
                </a:lnTo>
                <a:lnTo>
                  <a:pt x="55" y="33"/>
                </a:lnTo>
                <a:lnTo>
                  <a:pt x="7" y="101"/>
                </a:lnTo>
                <a:lnTo>
                  <a:pt x="0" y="101"/>
                </a:lnTo>
                <a:lnTo>
                  <a:pt x="0" y="0"/>
                </a:lnTo>
                <a:lnTo>
                  <a:pt x="12" y="0"/>
                </a:lnTo>
                <a:lnTo>
                  <a:pt x="12" y="69"/>
                </a:lnTo>
                <a:lnTo>
                  <a:pt x="11" y="80"/>
                </a:lnTo>
                <a:lnTo>
                  <a:pt x="11" y="80"/>
                </a:lnTo>
                <a:lnTo>
                  <a:pt x="18" y="68"/>
                </a:lnTo>
                <a:lnTo>
                  <a:pt x="66" y="0"/>
                </a:lnTo>
                <a:lnTo>
                  <a:pt x="73" y="0"/>
                </a:lnTo>
                <a:lnTo>
                  <a:pt x="73" y="101"/>
                </a:lnTo>
                <a:lnTo>
                  <a:pt x="61" y="101"/>
                </a:lnTo>
                <a:lnTo>
                  <a:pt x="61" y="32"/>
                </a:lnTo>
                <a:close/>
              </a:path>
            </a:pathLst>
          </a:custGeom>
          <a:solidFill>
            <a:srgbClr val="1E5D2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2111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8" r:id="rId1"/>
    <p:sldLayoutId id="2147483949" r:id="rId2"/>
    <p:sldLayoutId id="2147483950" r:id="rId3"/>
    <p:sldLayoutId id="2147483951" r:id="rId4"/>
    <p:sldLayoutId id="2147483952" r:id="rId5"/>
    <p:sldLayoutId id="2147483953" r:id="rId6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0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.xml"/><Relationship Id="rId3" Type="http://schemas.openxmlformats.org/officeDocument/2006/relationships/image" Target="../media/image12.jpeg"/><Relationship Id="rId7" Type="http://schemas.openxmlformats.org/officeDocument/2006/relationships/diagramQuickStyle" Target="../diagrams/quickStyle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0.xml"/><Relationship Id="rId6" Type="http://schemas.openxmlformats.org/officeDocument/2006/relationships/diagramLayout" Target="../diagrams/layout3.xml"/><Relationship Id="rId5" Type="http://schemas.openxmlformats.org/officeDocument/2006/relationships/diagramData" Target="../diagrams/data3.xml"/><Relationship Id="rId4" Type="http://schemas.openxmlformats.org/officeDocument/2006/relationships/image" Target="../media/image13.png"/><Relationship Id="rId9" Type="http://schemas.microsoft.com/office/2007/relationships/diagramDrawing" Target="../diagrams/drawing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0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0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Relationship Id="rId9" Type="http://schemas.openxmlformats.org/officeDocument/2006/relationships/image" Target="../media/image15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0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Relationship Id="rId9" Type="http://schemas.openxmlformats.org/officeDocument/2006/relationships/image" Target="../media/image16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image" Target="../media/image18.png"/><Relationship Id="rId7" Type="http://schemas.openxmlformats.org/officeDocument/2006/relationships/image" Target="../media/image2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png"/><Relationship Id="rId9" Type="http://schemas.openxmlformats.org/officeDocument/2006/relationships/image" Target="../media/image24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5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Рисунок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823460"/>
            <a:ext cx="9144000" cy="1545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1" descr="MF_emblema [Converted]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02696" y="1423527"/>
            <a:ext cx="2064487" cy="2345272"/>
          </a:xfrm>
          <a:prstGeom prst="rect">
            <a:avLst/>
          </a:prstGeom>
          <a:noFill/>
          <a:ln>
            <a:noFill/>
          </a:ln>
          <a:effectLst>
            <a:outerShdw blurRad="114300" dist="114300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88693" y="4135111"/>
            <a:ext cx="88924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ru-RU" sz="2400" b="1" dirty="0" smtClean="0"/>
              <a:t>Новации в </a:t>
            </a:r>
            <a:r>
              <a:rPr lang="ru-RU" sz="2400" b="1" dirty="0"/>
              <a:t>организации и осуществлении внутреннего контроля и аудита в органах исполнительной власти 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004821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 useBgFill="1">
        <p:nvSpPr>
          <p:cNvPr id="8" name="Прямоугольник 7"/>
          <p:cNvSpPr/>
          <p:nvPr/>
        </p:nvSpPr>
        <p:spPr>
          <a:xfrm>
            <a:off x="143931" y="220218"/>
            <a:ext cx="4491002" cy="10836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 useBgFill="1">
        <p:nvSpPr>
          <p:cNvPr id="9" name="Прямоугольник 8"/>
          <p:cNvSpPr/>
          <p:nvPr/>
        </p:nvSpPr>
        <p:spPr>
          <a:xfrm>
            <a:off x="0" y="5774351"/>
            <a:ext cx="9144000" cy="10836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5772521"/>
            <a:ext cx="9144000" cy="108366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78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70163" y="1844841"/>
            <a:ext cx="8203686" cy="249299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algn="ctr" defTabSz="913818">
              <a:defRPr sz="2600" i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defRPr>
            </a:lvl1pPr>
            <a:lvl2pPr marL="456909" defTabSz="913818"/>
            <a:lvl3pPr marL="913818" defTabSz="913818"/>
            <a:lvl4pPr marL="1370722" defTabSz="913818"/>
            <a:lvl5pPr marL="1827630" defTabSz="913818"/>
            <a:lvl6pPr marL="2284531" defTabSz="913818"/>
            <a:lvl7pPr marL="2741446" defTabSz="913818"/>
            <a:lvl8pPr marL="3198350" defTabSz="913818"/>
            <a:lvl9pPr marL="3655260" defTabSz="913818"/>
          </a:lstStyle>
          <a:p>
            <a:pPr marL="0" marR="0" lvl="0" indent="0" algn="ctr" defTabSz="91381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600" b="0" i="0" u="none" strike="noStrike" kern="1200" cap="none" spc="0" normalizeH="0" baseline="0" noProof="0" dirty="0" smtClean="0">
                <a:ln w="0"/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Закон </a:t>
            </a:r>
            <a:r>
              <a:rPr kumimoji="0" lang="ru-RU" sz="2600" b="1" i="0" u="none" strike="noStrike" kern="1200" cap="none" spc="0" normalizeH="0" baseline="0" noProof="0" dirty="0" smtClean="0">
                <a:ln w="0"/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№ 199-ФЗ</a:t>
            </a:r>
            <a:endParaRPr kumimoji="0" lang="ru-RU" sz="2600" b="1" i="0" u="none" strike="noStrike" kern="1200" cap="none" spc="0" normalizeH="0" baseline="0" noProof="0" dirty="0">
              <a:ln w="0"/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381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6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«О внесении изменений в Бюджетный кодекс Российской Федерации </a:t>
            </a:r>
            <a:r>
              <a:rPr kumimoji="0" lang="ru-RU" sz="2600" b="1" i="0" u="none" strike="noStrike" kern="1200" cap="none" spc="0" normalizeH="0" baseline="0" noProof="0" dirty="0">
                <a:ln w="0"/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 части совершенствования государственного (муниципального) финансового контроля</a:t>
            </a:r>
            <a:r>
              <a:rPr kumimoji="0" lang="ru-RU" sz="26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внутреннего финансового контроля и внутреннего финансового аудита»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2519772" y="4581128"/>
            <a:ext cx="4104456" cy="369332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Принят 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26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07.2019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69986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Стрелка влево 26"/>
          <p:cNvSpPr/>
          <p:nvPr/>
        </p:nvSpPr>
        <p:spPr>
          <a:xfrm rot="16200000" flipV="1">
            <a:off x="4354305" y="2369440"/>
            <a:ext cx="216025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476294" y="4808830"/>
            <a:ext cx="8072001" cy="1860530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Излишняя формализация процедур ВФК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ВФК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является процессом,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частью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каждого бюджетного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полномочия, </a:t>
            </a:r>
            <a:b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т.е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ВФК как контрольный механизм осуществляется всегда в ходе формирования любого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юридически значимого документа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 (или) совершения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операций и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действий,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направленных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выполнение бюджетного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полномочия 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(поэтому ВФК не должен быть отдельным бюджетным полномочием)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Стрелка влево 14"/>
          <p:cNvSpPr/>
          <p:nvPr/>
        </p:nvSpPr>
        <p:spPr>
          <a:xfrm rot="5400000" flipV="1">
            <a:off x="4348034" y="4522262"/>
            <a:ext cx="228568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3019766" y="4827880"/>
            <a:ext cx="279169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16378" y="2667398"/>
            <a:ext cx="8072001" cy="1900040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5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Ввести определение ВФК;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Распространить полномочия по осуществлению ВФК помимо </a:t>
            </a:r>
            <a:r>
              <a:rPr kumimoji="0" 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ГАБСов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ru-RU" sz="1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АБСов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на </a:t>
            </a:r>
            <a:r>
              <a:rPr kumimoji="0" lang="ru-RU" sz="16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ПБСов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Исключить ВФК в качестве самостоятельного бюджетного полномочия;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Возложить на подразделение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подготовку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предложений по организации внутреннего финансового контроля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2333922" y="2663559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391030" y="287794"/>
            <a:ext cx="807332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Реорганизация ВФК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статья 160.2-1 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516378" y="980728"/>
            <a:ext cx="8073324" cy="1440160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5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направлен на соблюдение внутренних </a:t>
            </a:r>
            <a:r>
              <a:rPr kumimoji="0" lang="ru-RU" sz="14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стандартов и процедур составления и </a:t>
            </a:r>
            <a: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исполнения </a:t>
            </a:r>
            <a:r>
              <a:rPr kumimoji="0" lang="ru-RU" sz="14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бюджета, составления бюджетной отчетности и ведения бюджетного учета, а также на </a:t>
            </a:r>
            <a: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подготовку </a:t>
            </a:r>
            <a:r>
              <a:rPr kumimoji="0" lang="ru-RU" sz="14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 организацию мер по повышению экономности и </a:t>
            </a:r>
            <a: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результативности</a:t>
            </a:r>
            <a:b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4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использования </a:t>
            </a:r>
            <a:r>
              <a:rPr kumimoji="0" lang="ru-RU" sz="14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бюджетных средств   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152648" y="1012086"/>
            <a:ext cx="47192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БЫЛО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89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4"/>
          <p:cNvSpPr txBox="1">
            <a:spLocks/>
          </p:cNvSpPr>
          <p:nvPr/>
        </p:nvSpPr>
        <p:spPr>
          <a:xfrm>
            <a:off x="8427200" y="424653"/>
            <a:ext cx="664689" cy="365125"/>
          </a:xfrm>
          <a:prstGeom prst="rect">
            <a:avLst/>
          </a:prstGeom>
        </p:spPr>
        <p:txBody>
          <a:bodyPr vert="horz" lIns="107287" tIns="53643" rIns="107287" bIns="53643" rtlCol="0" anchor="ctr"/>
          <a:lstStyle>
            <a:defPPr>
              <a:defRPr lang="ru-RU"/>
            </a:defPPr>
            <a:lvl1pPr marL="0" algn="r" defTabSz="1072866" rtl="0" eaLnBrk="1" latinLnBrk="0" hangingPunct="1"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36433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2866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9298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45731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82164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18597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755029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91462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53519C-0CE3-44B1-B799-270989D9C225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7286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30021" y="303190"/>
            <a:ext cx="878497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Цели ВФА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179512" y="5229200"/>
            <a:ext cx="8784975" cy="1440160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3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 Вводится определение ВФК без его «выделения» в отдельное бюджетное полномочие  </a:t>
            </a:r>
            <a:r>
              <a:rPr kumimoji="0" lang="ru-RU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</a:t>
            </a: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&gt;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аудитор должен управлять ВФК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Необходимость увязки результатов мониторинга качества финменеджмента с деятельностью подразделений ВФА по предоставлению информации </a:t>
            </a: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 результатах исполнения бюджетных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полномочий и предложений по повышению качества выполнения бюджетных процедур;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981083" y="5209956"/>
            <a:ext cx="279169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179512" y="2514057"/>
            <a:ext cx="8784975" cy="2427111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3619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Уточнение целей ВФА:</a:t>
            </a:r>
          </a:p>
          <a:p>
            <a:pPr marL="0" marR="0" lvl="0" indent="32766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оценка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надежности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 внутреннего процесса </a:t>
            </a: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ГАБС, АБС, РБС, 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направленного на соблюдение установленных правовыми актами, регулирующими бюджетные правоотношения, требований к исполнению своих бюджетных полномочий (далее – </a:t>
            </a: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ВФК), 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и подготовки предложений по организации внутреннего финансового контроля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;</a:t>
            </a:r>
          </a:p>
          <a:p>
            <a:pPr marL="0" marR="0" lvl="0" indent="328295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подтверждение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достоверности бюджетной отчетности и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соответствия порядка ведения бюджетного учета 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единой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методологии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бюджетного учета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, составления, представления и утверждения бюджетной отчетности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,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 </a:t>
            </a:r>
            <a:r>
              <a:rPr kumimoji="0" lang="ru-RU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установленной Министерством финансов Российской Федерации, 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а также ведомственным (внутренним) актам, принятым в соответствии с пунктом 5 статьи 264.1 настоящего Кодекса; </a:t>
            </a:r>
            <a:endParaRPr kumimoji="0" lang="ru-RU" sz="1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/>
              <a:cs typeface="Arial" panose="020B0604020202020204" pitchFamily="34" charset="0"/>
            </a:endParaRPr>
          </a:p>
          <a:p>
            <a:pPr marL="0" marR="0" lvl="0" indent="328295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повышени</a:t>
            </a: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е </a:t>
            </a:r>
            <a:r>
              <a:rPr kumimoji="0" lang="ru-RU" sz="125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качества финансового </a:t>
            </a: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менеджмента</a:t>
            </a:r>
            <a:r>
              <a:rPr kumimoji="0" lang="ru-RU" sz="12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.</a:t>
            </a:r>
            <a:endParaRPr kumimoji="0" lang="ru-RU" sz="1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/>
              <a:cs typeface="Arial" panose="020B0604020202020204" pitchFamily="34" charset="0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2283159" y="2463785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Стрелка влево 23"/>
          <p:cNvSpPr/>
          <p:nvPr/>
        </p:nvSpPr>
        <p:spPr>
          <a:xfrm rot="16200000" flipH="1" flipV="1">
            <a:off x="4280051" y="4953173"/>
            <a:ext cx="194645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Стрелка влево 26"/>
          <p:cNvSpPr/>
          <p:nvPr/>
        </p:nvSpPr>
        <p:spPr>
          <a:xfrm rot="16200000" flipV="1">
            <a:off x="4308415" y="2257274"/>
            <a:ext cx="194645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79512" y="684159"/>
            <a:ext cx="8784975" cy="1602097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 осуществляется в целях: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 оценки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надежности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и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подготовки рекомендаций по повышению его эффективности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 подтверждения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достоверности бюджетной отчетности и соответствия порядка ведения бюджетного учета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…;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подготовки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предложений по повышению экономности и результативности использования бюджетных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средств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990378" y="684159"/>
            <a:ext cx="47192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БЫЛО: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17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4"/>
          <p:cNvSpPr txBox="1">
            <a:spLocks/>
          </p:cNvSpPr>
          <p:nvPr/>
        </p:nvSpPr>
        <p:spPr>
          <a:xfrm>
            <a:off x="8427200" y="424653"/>
            <a:ext cx="664689" cy="365125"/>
          </a:xfrm>
          <a:prstGeom prst="rect">
            <a:avLst/>
          </a:prstGeom>
        </p:spPr>
        <p:txBody>
          <a:bodyPr vert="horz" lIns="107287" tIns="53643" rIns="107287" bIns="53643" rtlCol="0" anchor="ctr"/>
          <a:lstStyle>
            <a:defPPr>
              <a:defRPr lang="ru-RU"/>
            </a:defPPr>
            <a:lvl1pPr marL="0" algn="r" defTabSz="1072866" rtl="0" eaLnBrk="1" latinLnBrk="0" hangingPunct="1"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36433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2866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9298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45731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82164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18597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755029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91462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53519C-0CE3-44B1-B799-270989D9C225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7286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2737" y="420446"/>
            <a:ext cx="9144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Правовое </a:t>
            </a: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регулирование 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</a:t>
            </a:r>
          </a:p>
        </p:txBody>
      </p:sp>
      <p:sp>
        <p:nvSpPr>
          <p:cNvPr id="27" name="Стрелка влево 26"/>
          <p:cNvSpPr/>
          <p:nvPr/>
        </p:nvSpPr>
        <p:spPr>
          <a:xfrm rot="16200000" flipV="1">
            <a:off x="4258515" y="2083628"/>
            <a:ext cx="333523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365478" y="4077072"/>
            <a:ext cx="8394065" cy="2088232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    Неэффективность децентрализованного регулирования ВФА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 startAt="2"/>
              <a:tabLst/>
              <a:defRPr/>
            </a:pPr>
            <a:r>
              <a:rPr kumimoji="0" lang="ru-RU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не может являться самостоятельным бюджетным полномочием </a:t>
            </a:r>
            <a:br>
              <a:rPr kumimoji="0" lang="ru-RU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=</a:t>
            </a: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&gt;</a:t>
            </a:r>
            <a:r>
              <a:rPr kumimoji="0" lang="ru-RU" sz="14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нормативное регулирование организации и осуществления ВФК не требуется;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 startAt="2"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ВФК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является процессом, частью каждого бюджетного полномочия,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т.е. ВФК как контрольный механизм осуществляется всегда в ходе формирования любого юридически значимого документа и (или) совершения операций и действий, направленных на выполнение бюджетного полномочия </a:t>
            </a:r>
            <a:endParaRPr kumimoji="0" lang="ru-RU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Стрелка влево 14"/>
          <p:cNvSpPr/>
          <p:nvPr/>
        </p:nvSpPr>
        <p:spPr>
          <a:xfrm rot="5400000" flipV="1">
            <a:off x="4270656" y="3653725"/>
            <a:ext cx="309241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3029427" y="4077072"/>
            <a:ext cx="279169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54470" y="2409850"/>
            <a:ext cx="8405074" cy="1248715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– методическое обеспечение со стороны Минфина России;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единые для всех участников бюджетного процесса стандарты ВФА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(приказы Минфина России) + их локальные акты, необходимые для осуществления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2331505" y="2409850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373863" y="980728"/>
            <a:ext cx="8385681" cy="1095599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и ВФА осуществляются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соответствии с порядком, установленным соответственно Правительством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РФ,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высшим исполнительным органом государственной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власти субъекта РФ, местной администрацией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2169630" y="1003039"/>
            <a:ext cx="47192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БЫЛО: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3970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4"/>
          <p:cNvSpPr txBox="1">
            <a:spLocks/>
          </p:cNvSpPr>
          <p:nvPr/>
        </p:nvSpPr>
        <p:spPr>
          <a:xfrm>
            <a:off x="8427200" y="424653"/>
            <a:ext cx="664689" cy="365125"/>
          </a:xfrm>
          <a:prstGeom prst="rect">
            <a:avLst/>
          </a:prstGeom>
        </p:spPr>
        <p:txBody>
          <a:bodyPr vert="horz" lIns="107287" tIns="53643" rIns="107287" bIns="53643" rtlCol="0" anchor="ctr"/>
          <a:lstStyle>
            <a:defPPr>
              <a:defRPr lang="ru-RU"/>
            </a:defPPr>
            <a:lvl1pPr marL="0" algn="r" defTabSz="1072866" rtl="0" eaLnBrk="1" latinLnBrk="0" hangingPunct="1"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36433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2866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9298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45731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82164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18597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755029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91462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53519C-0CE3-44B1-B799-270989D9C225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7286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-138020" y="434409"/>
            <a:ext cx="90918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Передача </a:t>
            </a: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полномочий по 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</a:t>
            </a:r>
          </a:p>
        </p:txBody>
      </p:sp>
      <p:sp>
        <p:nvSpPr>
          <p:cNvPr id="27" name="Стрелка влево 26"/>
          <p:cNvSpPr/>
          <p:nvPr/>
        </p:nvSpPr>
        <p:spPr>
          <a:xfrm rot="16200000" flipV="1">
            <a:off x="4239008" y="2075886"/>
            <a:ext cx="337834" cy="318921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371162" y="3986485"/>
            <a:ext cx="8349564" cy="1890787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Передача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полномочий по осуществлению ВФА необходима для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ГАБСов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АБСов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имеющих организационно-штатные (наличие конфликта интересов и отсутствие возможности фактического обеспечения функциональной независимости подразделений аудита) и финансовые ограничения (невозможность привлечения квалифицированных внутренних аудиторов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). 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Стрелка влево 14"/>
          <p:cNvSpPr/>
          <p:nvPr/>
        </p:nvSpPr>
        <p:spPr>
          <a:xfrm rot="5400000" flipV="1">
            <a:off x="4249097" y="3674618"/>
            <a:ext cx="317656" cy="302810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3082595" y="3986485"/>
            <a:ext cx="26506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73863" y="2404264"/>
            <a:ext cx="8385681" cy="1262931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Установить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стандартах ВФА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возможность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передачи полномочий по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 «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внутри»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ГАБСа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(от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АБСа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ГАБСу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и (или) от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АБСа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АБСу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находящемуся в ведении того же </a:t>
            </a:r>
            <a:r>
              <a:rPr kumimoji="0" lang="ru-RU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ГАБСа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),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 также возможность неосуществления полномочий по ВФА при выполнении условий 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2314153" y="2415928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373863" y="980728"/>
            <a:ext cx="8385681" cy="1095599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и ВФА осуществляются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 соответствии с порядком, установленным соответственно Правительством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РФ,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высшим исполнительным органом государственной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власти субъекта РФ, местной администрацией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2130146" y="988164"/>
            <a:ext cx="45555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БЫЛО: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223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4"/>
          <p:cNvSpPr txBox="1">
            <a:spLocks/>
          </p:cNvSpPr>
          <p:nvPr/>
        </p:nvSpPr>
        <p:spPr>
          <a:xfrm>
            <a:off x="8427200" y="424653"/>
            <a:ext cx="664689" cy="365125"/>
          </a:xfrm>
          <a:prstGeom prst="rect">
            <a:avLst/>
          </a:prstGeom>
        </p:spPr>
        <p:txBody>
          <a:bodyPr vert="horz" lIns="107287" tIns="53643" rIns="107287" bIns="53643" rtlCol="0" anchor="ctr"/>
          <a:lstStyle>
            <a:defPPr>
              <a:defRPr lang="ru-RU"/>
            </a:defPPr>
            <a:lvl1pPr marL="0" algn="r" defTabSz="1072866" rtl="0" eaLnBrk="1" latinLnBrk="0" hangingPunct="1"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36433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2866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9298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45731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82164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18597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755029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91462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-165390" y="410058"/>
            <a:ext cx="9144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ВФК и ВФА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статья 157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358022" y="3813245"/>
            <a:ext cx="8408321" cy="2924944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ВФК в качестве самостоятельного бюджетного полномочия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исключается;</a:t>
            </a:r>
          </a:p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Анализ осуществления ВФК и его организация возлагаются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подразделения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ВФА;</a:t>
            </a:r>
          </a:p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Передача в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ФК полномочий по проведению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указанного анализа на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всех уровнях бюджетной системы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позволит: </a:t>
            </a:r>
          </a:p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а) унифицировать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результаты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анализа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endParaRPr kumimoji="0" lang="ru-RU" sz="15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б) обеспечить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единый механизм «обратной связи»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Минфина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России и ГАБС в целях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правового обеспечения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 и формирования единых подходов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осуществлению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ВФА, </a:t>
            </a:r>
          </a:p>
          <a:p>
            <a:pPr marL="0" marR="0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в) исключить дублирование полномочий СП РФ и КСО СРФ (МО) по анализу ВФА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3010762" y="3734060"/>
            <a:ext cx="279169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64827" y="2604530"/>
            <a:ext cx="8394715" cy="850979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5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ФК проводит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анализ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осуществления внутреннего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финансового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аудита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 любого публично-правового образования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2274820" y="2548125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Прямоугольник 19"/>
          <p:cNvSpPr/>
          <p:nvPr/>
        </p:nvSpPr>
        <p:spPr>
          <a:xfrm>
            <a:off x="374644" y="1188127"/>
            <a:ext cx="8408319" cy="1137852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5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ФК, органы 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внутреннего Г(М)ФК проводят анализ </a:t>
            </a: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осуществления </a:t>
            </a:r>
            <a:b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внутреннего 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финансового контроля </a:t>
            </a: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и внутреннего финансового аудита </a:t>
            </a:r>
            <a:r>
              <a:rPr kumimoji="0" lang="ru-RU" sz="15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соответствующих ГАБС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2046962" y="1186839"/>
            <a:ext cx="47192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БЫЛО: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Стрелка влево 11"/>
          <p:cNvSpPr/>
          <p:nvPr/>
        </p:nvSpPr>
        <p:spPr>
          <a:xfrm rot="5400000" flipH="1">
            <a:off x="4298598" y="2251457"/>
            <a:ext cx="216024" cy="384942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14" name="Стрелка влево 13"/>
          <p:cNvSpPr/>
          <p:nvPr/>
        </p:nvSpPr>
        <p:spPr>
          <a:xfrm rot="16200000" flipH="1">
            <a:off x="4298598" y="3433577"/>
            <a:ext cx="216024" cy="384942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8216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Номер слайда 4"/>
          <p:cNvSpPr txBox="1">
            <a:spLocks/>
          </p:cNvSpPr>
          <p:nvPr/>
        </p:nvSpPr>
        <p:spPr>
          <a:xfrm>
            <a:off x="8427200" y="424653"/>
            <a:ext cx="664689" cy="365125"/>
          </a:xfrm>
          <a:prstGeom prst="rect">
            <a:avLst/>
          </a:prstGeom>
        </p:spPr>
        <p:txBody>
          <a:bodyPr vert="horz" lIns="107287" tIns="53643" rIns="107287" bIns="53643" rtlCol="0" anchor="ctr"/>
          <a:lstStyle>
            <a:defPPr>
              <a:defRPr lang="ru-RU"/>
            </a:defPPr>
            <a:lvl1pPr marL="0" algn="r" defTabSz="1072866" rtl="0" eaLnBrk="1" latinLnBrk="0" hangingPunct="1"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36433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2866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9298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45731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82164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18597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755029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91462" algn="l" defTabSz="107286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46448" y="374934"/>
            <a:ext cx="914399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Мониторинг </a:t>
            </a: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качества финансового 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менеджмента</a:t>
            </a:r>
          </a:p>
        </p:txBody>
      </p:sp>
      <p:sp>
        <p:nvSpPr>
          <p:cNvPr id="27" name="Стрелка влево 26"/>
          <p:cNvSpPr/>
          <p:nvPr/>
        </p:nvSpPr>
        <p:spPr>
          <a:xfrm rot="16200000" flipV="1">
            <a:off x="4230297" y="1923162"/>
            <a:ext cx="322973" cy="360430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467543" y="5085185"/>
            <a:ext cx="8552210" cy="1224136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Необходимость закрепления полномочий по организации и проведению мониторинга качества финансового менеджмента, а также установление общих требований к порядкам проведения мониторинга качества финансового менеджмента, в том числе для целей осуществления ВФК и ВФА.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995935" y="5109934"/>
            <a:ext cx="279169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ПРИЧИНЫ: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467542" y="2275928"/>
            <a:ext cx="8463566" cy="2448272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35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   Увязать ВФК и ВФА с необходимостью достижения целевых значений показателей качества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Определить направления, в отношении которых проводится мониторинг качества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35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(шире, чем исполнение только бюджетных полномочий, а именно мониторинг исполнения бюджетных полномочий, управления активами, осуществления закупок товаров, работ и услуг);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    Определить субъекты и объекты мониторинга качества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4. Определить требования к Порядкам проведения мониторинга качества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5.  Установить возможность передачи полномочий от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ГАБСа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финоргану</a:t>
            </a:r>
            <a:r>
              <a:rPr kumimoji="0" lang="ru-RU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в части проведения мониторинга качества </a:t>
            </a:r>
            <a:r>
              <a:rPr kumimoji="0" lang="ru-RU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</a:t>
            </a:r>
            <a:r>
              <a:rPr kumimoji="0" lang="ru-RU" sz="135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ru-RU" sz="13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2267868" y="2275928"/>
            <a:ext cx="4187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467543" y="806183"/>
            <a:ext cx="8463565" cy="1135708"/>
          </a:xfrm>
          <a:prstGeom prst="rect">
            <a:avLst/>
          </a:prstGeom>
          <a:solidFill>
            <a:srgbClr val="E9E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 Полномочия по проведению мониторинга качества финменеджмента не установлены;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Мониторинг качества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финменеджмента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проводится Минфином России, 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финорганами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субъектов РФ и отдельных муниципальных образований в инициативном порядке.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032135" y="822116"/>
            <a:ext cx="47192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БЫЛО: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Стрелка влево 14"/>
          <p:cNvSpPr/>
          <p:nvPr/>
        </p:nvSpPr>
        <p:spPr>
          <a:xfrm rot="5400000" flipV="1">
            <a:off x="4200151" y="4743484"/>
            <a:ext cx="322973" cy="360430"/>
          </a:xfrm>
          <a:prstGeom prst="leftArrow">
            <a:avLst>
              <a:gd name="adj1" fmla="val 32845"/>
              <a:gd name="adj2" fmla="val 62384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759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http://www.nortehno.ru/images/Autsorsing/monitor4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6142" y="4390007"/>
            <a:ext cx="3349672" cy="2464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0800" y="0"/>
            <a:ext cx="237929" cy="260648"/>
          </a:xfrm>
          <a:prstGeom prst="rect">
            <a:avLst/>
          </a:prstGeom>
          <a:effectLst>
            <a:outerShdw blurRad="114300" dist="114300" dir="18900000" algn="ctr" rotWithShape="0">
              <a:srgbClr val="808080">
                <a:alpha val="50000"/>
              </a:srgbClr>
            </a:outerShdw>
          </a:effectLst>
        </p:spPr>
      </p:pic>
      <p:graphicFrame>
        <p:nvGraphicFramePr>
          <p:cNvPr id="6" name="Схема 5"/>
          <p:cNvGraphicFramePr/>
          <p:nvPr>
            <p:extLst/>
          </p:nvPr>
        </p:nvGraphicFramePr>
        <p:xfrm>
          <a:off x="77391" y="771253"/>
          <a:ext cx="9036494" cy="60015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619674" y="2970773"/>
            <a:ext cx="165618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Приказ Минфина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России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№ 264н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54932" y="4914879"/>
            <a:ext cx="4157027" cy="187220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Где посмотреть</a:t>
            </a:r>
            <a:endParaRPr kumimoji="0" lang="ru-RU" sz="14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Официальный сайт </a:t>
            </a:r>
            <a:r>
              <a:rPr kumimoji="0" lang="ru-RU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Минфина </a:t>
            </a:r>
            <a:r>
              <a:rPr kumimoji="0" lang="ru-RU" sz="1400" b="0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России https</a:t>
            </a:r>
            <a:r>
              <a:rPr kumimoji="0" lang="ru-RU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://www.minfin.ru/ru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4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Минфин </a:t>
            </a:r>
            <a:r>
              <a:rPr kumimoji="0" lang="ru-RU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России / Деятельность / Бюджет / Качество финансового менеджмента в государственном секторе / Результаты мониторинга / 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Rectangle 4"/>
          <p:cNvSpPr txBox="1">
            <a:spLocks noChangeArrowheads="1"/>
          </p:cNvSpPr>
          <p:nvPr/>
        </p:nvSpPr>
        <p:spPr bwMode="auto">
          <a:xfrm>
            <a:off x="144922" y="433091"/>
            <a:ext cx="8784976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Приказ Минфина России № 264н от 29.12.2017</a:t>
            </a: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/>
            </a:r>
            <a:b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</a:br>
            <a:endParaRPr kumimoji="0" lang="ru-RU" alt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7175907" y="2924944"/>
            <a:ext cx="1937982" cy="1291988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" name="Прямоугольник 1"/>
          <p:cNvSpPr/>
          <p:nvPr/>
        </p:nvSpPr>
        <p:spPr>
          <a:xfrm rot="21242113">
            <a:off x="6747343" y="5187877"/>
            <a:ext cx="71116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№ 264н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 rot="20581902">
            <a:off x="7371387" y="4950462"/>
            <a:ext cx="82210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ПП № 193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 rot="20684770">
            <a:off x="8167380" y="5425695"/>
            <a:ext cx="79208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№ 158н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5" name="Номер слайда 1"/>
          <p:cNvSpPr txBox="1">
            <a:spLocks/>
          </p:cNvSpPr>
          <p:nvPr/>
        </p:nvSpPr>
        <p:spPr>
          <a:xfrm>
            <a:off x="8326438" y="0"/>
            <a:ext cx="762000" cy="366712"/>
          </a:xfrm>
          <a:prstGeom prst="rect">
            <a:avLst/>
          </a:prstGeom>
        </p:spPr>
        <p:txBody>
          <a:bodyPr vert="horz" rtlCol="0" anchor="b"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17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-55562" y="237706"/>
            <a:ext cx="9144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Направления расчета показателей качества финансового менеджмента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5" name="Схема 14"/>
          <p:cNvGraphicFramePr/>
          <p:nvPr>
            <p:extLst/>
          </p:nvPr>
        </p:nvGraphicFramePr>
        <p:xfrm>
          <a:off x="-19763" y="836712"/>
          <a:ext cx="9144000" cy="6021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4" name="Рисунок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0800" y="0"/>
            <a:ext cx="237929" cy="260648"/>
          </a:xfrm>
          <a:prstGeom prst="rect">
            <a:avLst/>
          </a:prstGeom>
          <a:effectLst>
            <a:outerShdw blurRad="114300" dist="114300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5" name="Номер слайда 1"/>
          <p:cNvSpPr txBox="1">
            <a:spLocks/>
          </p:cNvSpPr>
          <p:nvPr/>
        </p:nvSpPr>
        <p:spPr>
          <a:xfrm>
            <a:off x="8326438" y="0"/>
            <a:ext cx="762000" cy="366712"/>
          </a:xfrm>
          <a:prstGeom prst="rect">
            <a:avLst/>
          </a:prstGeom>
        </p:spPr>
        <p:txBody>
          <a:bodyPr vert="horz" rtlCol="0" anchor="b"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902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708" y="0"/>
            <a:ext cx="237929" cy="260648"/>
          </a:xfrm>
          <a:prstGeom prst="rect">
            <a:avLst/>
          </a:prstGeom>
          <a:effectLst>
            <a:outerShdw blurRad="114300" dist="114300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3" name="Прямоугольник 2"/>
          <p:cNvSpPr/>
          <p:nvPr/>
        </p:nvSpPr>
        <p:spPr>
          <a:xfrm>
            <a:off x="107505" y="332677"/>
            <a:ext cx="89289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Показатели </a:t>
            </a: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качества финансового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менеджмента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Схема 4"/>
          <p:cNvGraphicFramePr/>
          <p:nvPr>
            <p:extLst/>
          </p:nvPr>
        </p:nvGraphicFramePr>
        <p:xfrm>
          <a:off x="179518" y="1348320"/>
          <a:ext cx="8784976" cy="53210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026" name="Picture 2" descr="C:\Users\9997\Pictures\картинки для презентации\0012-012-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4" y="3140975"/>
            <a:ext cx="1485081" cy="1485081"/>
          </a:xfrm>
          <a:prstGeom prst="rect">
            <a:avLst/>
          </a:prstGeom>
          <a:noFill/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9997\Pictures\картинки для презентации\fz-o-statisticheskom-uchete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3192945"/>
            <a:ext cx="1910806" cy="143310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Номер слайда 1"/>
          <p:cNvSpPr txBox="1">
            <a:spLocks/>
          </p:cNvSpPr>
          <p:nvPr/>
        </p:nvSpPr>
        <p:spPr>
          <a:xfrm>
            <a:off x="8274494" y="-34056"/>
            <a:ext cx="762000" cy="366712"/>
          </a:xfrm>
          <a:prstGeom prst="rect">
            <a:avLst/>
          </a:prstGeom>
        </p:spPr>
        <p:txBody>
          <a:bodyPr vert="horz" rtlCol="0" anchor="b"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9700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634257"/>
              </p:ext>
            </p:extLst>
          </p:nvPr>
        </p:nvGraphicFramePr>
        <p:xfrm>
          <a:off x="467544" y="764704"/>
          <a:ext cx="8280920" cy="5805483"/>
        </p:xfrm>
        <a:graphic>
          <a:graphicData uri="http://schemas.openxmlformats.org/drawingml/2006/table">
            <a:tbl>
              <a:tblPr firstRow="1" firstCol="1" bandRow="1"/>
              <a:tblGrid>
                <a:gridCol w="10081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96230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9483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01567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568699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Виды </a:t>
                      </a:r>
                      <a:r>
                        <a:rPr lang="ru-RU" sz="1300" dirty="0" smtClean="0">
                          <a:effectLst/>
                        </a:rPr>
                        <a:t>контроля 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Внутренний контроль в учреждении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Контроль учредителя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Ведомственный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контроль в сфере закупок  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98891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Правовые основания 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</a:rPr>
                        <a:t>Ст. 19 </a:t>
                      </a:r>
                      <a:r>
                        <a:rPr lang="ru-RU" sz="1400" dirty="0">
                          <a:effectLst/>
                        </a:rPr>
                        <a:t>Федерального закона № </a:t>
                      </a:r>
                      <a:r>
                        <a:rPr lang="ru-RU" sz="1400" dirty="0" smtClean="0">
                          <a:effectLst/>
                        </a:rPr>
                        <a:t>402-ФЗ </a:t>
                      </a:r>
                      <a:br>
                        <a:rPr lang="ru-RU" sz="1400" dirty="0" smtClean="0">
                          <a:effectLst/>
                        </a:rPr>
                      </a:br>
                      <a:r>
                        <a:rPr lang="ru-RU" sz="1400" dirty="0" smtClean="0">
                          <a:effectLst/>
                        </a:rPr>
                        <a:t>«</a:t>
                      </a:r>
                      <a:r>
                        <a:rPr lang="ru-RU" sz="1400" dirty="0">
                          <a:effectLst/>
                        </a:rPr>
                        <a:t>О бухгалтерском учете</a:t>
                      </a:r>
                      <a:r>
                        <a:rPr lang="ru-RU" sz="1400" dirty="0" smtClean="0">
                          <a:effectLst/>
                        </a:rPr>
                        <a:t>»;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effectLst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Пункт 6 Инструкция по применению Единого плана счетов бухгалтерского учета</a:t>
                      </a:r>
                      <a:r>
                        <a:rPr lang="ru-RU" sz="1400" dirty="0" smtClean="0">
                          <a:effectLst/>
                        </a:rPr>
                        <a:t>…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</a:rPr>
                        <a:t>(</a:t>
                      </a:r>
                      <a:r>
                        <a:rPr lang="ru-RU" sz="1400" dirty="0">
                          <a:effectLst/>
                        </a:rPr>
                        <a:t>приказ Минфина </a:t>
                      </a:r>
                      <a:r>
                        <a:rPr lang="ru-RU" sz="1400" dirty="0" smtClean="0">
                          <a:effectLst/>
                        </a:rPr>
                        <a:t>России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</a:rPr>
                        <a:t>от 01.12.2010 № </a:t>
                      </a:r>
                      <a:r>
                        <a:rPr lang="ru-RU" sz="1400" dirty="0">
                          <a:effectLst/>
                        </a:rPr>
                        <a:t>157н)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Пункт 5.1 ст. 32 Федерального закона </a:t>
                      </a:r>
                      <a:r>
                        <a:rPr lang="ru-RU" sz="1400" dirty="0" smtClean="0">
                          <a:effectLst/>
                        </a:rPr>
                        <a:t>      от </a:t>
                      </a:r>
                      <a:r>
                        <a:rPr lang="ru-RU" sz="1400" dirty="0">
                          <a:effectLst/>
                        </a:rPr>
                        <a:t>12.01.1996 № 7-ФЗ </a:t>
                      </a:r>
                      <a:r>
                        <a:rPr lang="ru-RU" sz="1400" dirty="0" smtClean="0">
                          <a:effectLst/>
                        </a:rPr>
                        <a:t>            </a:t>
                      </a:r>
                      <a:br>
                        <a:rPr lang="ru-RU" sz="1400" dirty="0" smtClean="0">
                          <a:effectLst/>
                        </a:rPr>
                      </a:br>
                      <a:r>
                        <a:rPr lang="ru-RU" sz="1400" dirty="0" smtClean="0">
                          <a:effectLst/>
                        </a:rPr>
                        <a:t>"</a:t>
                      </a:r>
                      <a:r>
                        <a:rPr lang="ru-RU" sz="1400" dirty="0">
                          <a:effectLst/>
                        </a:rPr>
                        <a:t>О некоммерческих организациях</a:t>
                      </a:r>
                      <a:r>
                        <a:rPr lang="ru-RU" sz="1400" dirty="0" smtClean="0">
                          <a:effectLst/>
                        </a:rPr>
                        <a:t>";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effectLst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Пункт  3.23 ст. 2 Федерального закона </a:t>
                      </a:r>
                      <a:r>
                        <a:rPr lang="ru-RU" sz="1400" dirty="0" smtClean="0">
                          <a:effectLst/>
                        </a:rPr>
                        <a:t>      от </a:t>
                      </a:r>
                      <a:r>
                        <a:rPr lang="ru-RU" sz="1400" dirty="0">
                          <a:effectLst/>
                        </a:rPr>
                        <a:t>03.11.2006 № 174-ФЗ </a:t>
                      </a:r>
                      <a:r>
                        <a:rPr lang="ru-RU" sz="1400" dirty="0" smtClean="0">
                          <a:effectLst/>
                        </a:rPr>
                        <a:t/>
                      </a:r>
                      <a:br>
                        <a:rPr lang="ru-RU" sz="1400" dirty="0" smtClean="0">
                          <a:effectLst/>
                        </a:rPr>
                      </a:br>
                      <a:r>
                        <a:rPr lang="ru-RU" sz="1400" dirty="0" smtClean="0">
                          <a:effectLst/>
                        </a:rPr>
                        <a:t>"</a:t>
                      </a:r>
                      <a:r>
                        <a:rPr lang="ru-RU" sz="1400" dirty="0">
                          <a:effectLst/>
                        </a:rPr>
                        <a:t>Об автономных учреждениях"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Постановление Правительства РФ </a:t>
                      </a:r>
                      <a:r>
                        <a:rPr lang="ru-RU" sz="1400" baseline="0" dirty="0" smtClean="0">
                          <a:effectLst/>
                        </a:rPr>
                        <a:t> </a:t>
                      </a:r>
                      <a:r>
                        <a:rPr lang="ru-RU" sz="1400" dirty="0" smtClean="0">
                          <a:effectLst/>
                        </a:rPr>
                        <a:t>от </a:t>
                      </a:r>
                      <a:r>
                        <a:rPr lang="ru-RU" sz="1400" dirty="0">
                          <a:effectLst/>
                        </a:rPr>
                        <a:t>10.02.2014 № </a:t>
                      </a:r>
                      <a:r>
                        <a:rPr lang="ru-RU" sz="1400" dirty="0" smtClean="0">
                          <a:effectLst/>
                        </a:rPr>
                        <a:t>89.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effectLst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</a:rPr>
                        <a:t>Правила </a:t>
                      </a:r>
                      <a:r>
                        <a:rPr lang="ru-RU" sz="1400" dirty="0">
                          <a:effectLst/>
                        </a:rPr>
                        <a:t>осуществления ведомственного контроля в сфере закупок для обеспечения федеральных </a:t>
                      </a:r>
                      <a:r>
                        <a:rPr lang="ru-RU" sz="1400" dirty="0" smtClean="0">
                          <a:effectLst/>
                        </a:rPr>
                        <a:t>нужд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472460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Объекты </a:t>
                      </a:r>
                      <a:r>
                        <a:rPr lang="ru-RU" sz="1300" dirty="0" smtClean="0">
                          <a:effectLst/>
                        </a:rPr>
                        <a:t>контроля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Совершаемые факты хозяйственной жизни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(сделка, событие, операция, которые оказывают или способны оказать </a:t>
                      </a:r>
                      <a:r>
                        <a:rPr lang="ru-RU" sz="1400" dirty="0" smtClean="0">
                          <a:effectLst/>
                        </a:rPr>
                        <a:t>влияние…)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Деятельность подведомственных бюджетных и казенных учреждений, а также автономных учреждений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Соблюдение подведомственными заказчиками законодательства </a:t>
                      </a:r>
                      <a:r>
                        <a:rPr lang="ru-RU" sz="1400" dirty="0" smtClean="0">
                          <a:effectLst/>
                        </a:rPr>
                        <a:t>РФ о </a:t>
                      </a:r>
                      <a:r>
                        <a:rPr lang="ru-RU" sz="1400" dirty="0">
                          <a:effectLst/>
                        </a:rPr>
                        <a:t>контрактной системе в сфере закупок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30724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</a:rPr>
                        <a:t>Субъекты контроля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</a:rPr>
                        <a:t>Исполнители процедур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b="1" i="1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Внутренний аудит</a:t>
                      </a:r>
                      <a:endParaRPr lang="ru-RU" sz="1400" b="1" i="1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</a:rPr>
                        <a:t>Органы ведомственного контроля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Органы ведомственного контроля</a:t>
                      </a:r>
                      <a:endParaRPr lang="ru-RU" sz="14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179512" y="332656"/>
            <a:ext cx="9273480" cy="38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Внутренний </a:t>
            </a:r>
            <a:r>
              <a:rPr lang="ru-RU" sz="1900" b="1" dirty="0">
                <a:latin typeface="Arial" panose="020B0604020202020204" pitchFamily="34" charset="0"/>
                <a:cs typeface="Arial" panose="020B0604020202020204" pitchFamily="34" charset="0"/>
              </a:rPr>
              <a:t>/ </a:t>
            </a:r>
            <a:r>
              <a:rPr lang="ru-RU" sz="1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ведомственный контроль</a:t>
            </a:r>
            <a:endParaRPr lang="ru-RU" sz="1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511722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43508" y="789704"/>
          <a:ext cx="8856984" cy="5593580"/>
        </p:xfrm>
        <a:graphic>
          <a:graphicData uri="http://schemas.openxmlformats.org/drawingml/2006/table">
            <a:tbl>
              <a:tblPr firstRow="1" bandRow="1"/>
              <a:tblGrid>
                <a:gridCol w="298833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6865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510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ru-RU" sz="1600" dirty="0" smtClean="0"/>
                        <a:t>Показатель</a:t>
                      </a:r>
                      <a:endParaRPr lang="ru-RU" sz="1600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ru-RU" sz="1600" dirty="0" smtClean="0"/>
                        <a:t>Расчет показателя</a:t>
                      </a:r>
                      <a:endParaRPr lang="ru-RU" sz="1600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93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1. Востребованность бюджетных ассигнований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по видам расходов (ВР) 100+200</a:t>
                      </a:r>
                      <a:endParaRPr lang="ru-RU" sz="1400" b="1"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 как положительная разница между заявленными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в обоснованиях бюджетных ассигнований объемами БА по ВР 100+200 и объемом кассовых расходов по ВР 100+200 в % - невостребованные БА, негативно расценивается значительный объем невостребованных БА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276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2. Внесение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положительных изменений в сводную бюджетную роспись по ВР 100+200</a:t>
                      </a:r>
                      <a:endParaRPr lang="ru-RU" sz="1400" b="1"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 как доля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положительных изменений в СБР за вычетом изменений, обусловленных экономией по контрактам, в общем объеме бюджетных ассигнований по ВР 100+200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58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b="1" dirty="0" smtClean="0"/>
                        <a:t>3.  Наличие</a:t>
                      </a:r>
                      <a:r>
                        <a:rPr lang="ru-RU" sz="1400" b="1" baseline="0" dirty="0" smtClean="0"/>
                        <a:t> отклоненных курирующими департаментами обоснований бюджетных ассигнований, представленных в Минфин России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 как доля отклоненных обоснований бюджетных ассигнований по ВР 100+200 в общем количестве ОБАС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по ВР 100+200, представленных в Минфин России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276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4. 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Своевременность </a:t>
                      </a:r>
                      <a:r>
                        <a:rPr lang="ru-RU" sz="1400" b="1" kern="1200" baseline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 полнота принятия 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бюджетных обязательств по ВР 200</a:t>
                      </a:r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 как отклонение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 графика фактического принятия бюджетных обязательств (неиспользованных ЛБО) от целевого графика по ВР 100+200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276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5.  Равномерность кассовых расходов по ВР 100+200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как отклонение графика фактических кассовых расходов по ВР 100+200 от целевого графика кассовых расходов по ВР 100+200 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583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6. Эффективность управления  кредиторской,  дебиторской задолженностью по ВР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100+200</a:t>
                      </a:r>
                      <a:endParaRPr lang="ru-RU" sz="1400"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 как доля просроченной кредиторской и дебиторской задолженности по расходам (за вычетом оспариваемой задолженности) в общем объеме кредиторской и дебиторской задолженности по расходам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040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7. Погрешность кассового</a:t>
                      </a:r>
                      <a:r>
                        <a:rPr lang="ru-RU" sz="1400" b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планирования по ВР 100+200</a:t>
                      </a:r>
                      <a:endParaRPr lang="ru-RU" sz="1400" b="1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just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Определяется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как среднее месячное отклонение фактических кассовых расходов от запланированных кассовых расходов в %</a:t>
                      </a:r>
                      <a:endParaRPr lang="ru-RU" sz="1400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611574" y="269458"/>
            <a:ext cx="801137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Calibri"/>
                <a:cs typeface="Arial" panose="020B0604020202020204" pitchFamily="34" charset="0"/>
              </a:rPr>
              <a:t>Показатели операционной эффективности 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Номер слайда 1"/>
          <p:cNvSpPr txBox="1">
            <a:spLocks/>
          </p:cNvSpPr>
          <p:nvPr/>
        </p:nvSpPr>
        <p:spPr>
          <a:xfrm>
            <a:off x="8274494" y="-34056"/>
            <a:ext cx="762000" cy="366712"/>
          </a:xfrm>
          <a:prstGeom prst="rect">
            <a:avLst/>
          </a:prstGeom>
        </p:spPr>
        <p:txBody>
          <a:bodyPr vert="horz" rtlCol="0" anchor="b"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596494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1"/>
          <p:cNvSpPr txBox="1">
            <a:spLocks/>
          </p:cNvSpPr>
          <p:nvPr/>
        </p:nvSpPr>
        <p:spPr>
          <a:xfrm>
            <a:off x="9994" y="347875"/>
            <a:ext cx="9144000" cy="864096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Расчет итоговой оценки качества финансового </a:t>
            </a:r>
            <a:r>
              <a:rPr kumimoji="0" lang="ru-RU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менеджмента</a:t>
            </a:r>
          </a:p>
        </p:txBody>
      </p:sp>
      <p:graphicFrame>
        <p:nvGraphicFramePr>
          <p:cNvPr id="19" name="Схема 18"/>
          <p:cNvGraphicFramePr/>
          <p:nvPr>
            <p:extLst/>
          </p:nvPr>
        </p:nvGraphicFramePr>
        <p:xfrm>
          <a:off x="28932" y="980728"/>
          <a:ext cx="9075220" cy="52425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1" name="Прямоугольник 20"/>
          <p:cNvSpPr/>
          <p:nvPr/>
        </p:nvSpPr>
        <p:spPr>
          <a:xfrm>
            <a:off x="28949" y="6033478"/>
            <a:ext cx="9106125" cy="83099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 случае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отсутствия направления оценки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качества финансового менеджмента главного администратора, вес этого направления пропорционально перераспределяется на другие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направления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0800" y="0"/>
            <a:ext cx="237929" cy="260648"/>
          </a:xfrm>
          <a:prstGeom prst="rect">
            <a:avLst/>
          </a:prstGeom>
          <a:effectLst>
            <a:outerShdw blurRad="114300" dist="114300" dir="189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9934" y="776202"/>
            <a:ext cx="1584176" cy="716208"/>
          </a:xfrm>
          <a:prstGeom prst="rect">
            <a:avLst/>
          </a:prstGeom>
          <a:ln/>
          <a:ex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</p:pic>
      <p:sp>
        <p:nvSpPr>
          <p:cNvPr id="8" name="Прямоугольник 7"/>
          <p:cNvSpPr/>
          <p:nvPr/>
        </p:nvSpPr>
        <p:spPr>
          <a:xfrm>
            <a:off x="1403648" y="949640"/>
            <a:ext cx="46762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Итоговая оценка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рассчитывается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по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формуле: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Номер слайда 1"/>
          <p:cNvSpPr txBox="1">
            <a:spLocks/>
          </p:cNvSpPr>
          <p:nvPr/>
        </p:nvSpPr>
        <p:spPr>
          <a:xfrm>
            <a:off x="8274494" y="-34056"/>
            <a:ext cx="762000" cy="366712"/>
          </a:xfrm>
          <a:prstGeom prst="rect">
            <a:avLst/>
          </a:prstGeom>
        </p:spPr>
        <p:txBody>
          <a:bodyPr vert="horz" rtlCol="0" anchor="b"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Georgia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2479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27101" y="207055"/>
            <a:ext cx="851385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sng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ОСУЩЕСТВЛЕНИЕ ВНУТРЕННЕГО ФИНАНСОВГО АУДИТА В  МИНИСТЕРСТВЕ </a:t>
            </a:r>
            <a:r>
              <a:rPr lang="ru-RU" sz="1400" b="1" u="sng" noProof="0" dirty="0" smtClean="0">
                <a:solidFill>
                  <a:srgbClr val="04482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ФИНАНСОВ</a:t>
            </a:r>
            <a:endParaRPr kumimoji="0" lang="ru-RU" sz="1400" b="1" i="0" u="sng" strike="noStrike" kern="1200" cap="none" spc="0" normalizeH="0" baseline="0" noProof="0" dirty="0">
              <a:ln>
                <a:noFill/>
              </a:ln>
              <a:solidFill>
                <a:srgbClr val="044824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268885" y="1100941"/>
            <a:ext cx="4837599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с учетом положений постановления </a:t>
            </a: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Правительства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РФ № 193 и Указа </a:t>
            </a: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Президента РФ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№ 1574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36888" y="2458755"/>
            <a:ext cx="1792281" cy="307777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Министр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270292" y="4187292"/>
            <a:ext cx="1296144" cy="600164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Внутренний </a:t>
            </a:r>
            <a:r>
              <a:rPr kumimoji="0" lang="ru-RU" sz="11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финансовый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аудит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036886" y="2973549"/>
            <a:ext cx="1806229" cy="276999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субъект ВФА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7255396" y="3405745"/>
            <a:ext cx="1812170" cy="1477328"/>
          </a:xfrm>
          <a:prstGeom prst="rect">
            <a:avLst/>
          </a:prstGeom>
          <a:ln w="9525"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Отдел анализа качества финансового менеджмента в МФ и подведомственных государственных учреждениях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(планируемое переименование Отдела внутреннего финансового аудита)</a:t>
            </a:r>
          </a:p>
        </p:txBody>
      </p:sp>
      <p:cxnSp>
        <p:nvCxnSpPr>
          <p:cNvPr id="65" name="Прямая со стрелкой 64"/>
          <p:cNvCxnSpPr/>
          <p:nvPr/>
        </p:nvCxnSpPr>
        <p:spPr>
          <a:xfrm flipV="1">
            <a:off x="5868162" y="2766496"/>
            <a:ext cx="1" cy="208954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1" name="Овал 70"/>
          <p:cNvSpPr/>
          <p:nvPr/>
        </p:nvSpPr>
        <p:spPr>
          <a:xfrm>
            <a:off x="7347907" y="2768145"/>
            <a:ext cx="1610802" cy="547052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Уполномоченное лицо</a:t>
            </a:r>
            <a:endParaRPr kumimoji="0" lang="ru-RU" sz="105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75" name="Прямая со стрелкой 74"/>
          <p:cNvCxnSpPr/>
          <p:nvPr/>
        </p:nvCxnSpPr>
        <p:spPr>
          <a:xfrm flipH="1">
            <a:off x="6566454" y="4437112"/>
            <a:ext cx="66294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2" name="Полилиния 101"/>
          <p:cNvSpPr/>
          <p:nvPr/>
        </p:nvSpPr>
        <p:spPr>
          <a:xfrm>
            <a:off x="8642462" y="3204"/>
            <a:ext cx="500034" cy="642966"/>
          </a:xfrm>
          <a:custGeom>
            <a:avLst/>
            <a:gdLst>
              <a:gd name="connsiteX0" fmla="*/ 0 w 500034"/>
              <a:gd name="connsiteY0" fmla="*/ 0 h 500066"/>
              <a:gd name="connsiteX1" fmla="*/ 500034 w 500034"/>
              <a:gd name="connsiteY1" fmla="*/ 0 h 500066"/>
              <a:gd name="connsiteX2" fmla="*/ 500034 w 500034"/>
              <a:gd name="connsiteY2" fmla="*/ 500066 h 500066"/>
              <a:gd name="connsiteX3" fmla="*/ 0 w 500034"/>
              <a:gd name="connsiteY3" fmla="*/ 500066 h 500066"/>
              <a:gd name="connsiteX4" fmla="*/ 0 w 500034"/>
              <a:gd name="connsiteY4" fmla="*/ 0 h 500066"/>
              <a:gd name="connsiteX0" fmla="*/ 0 w 500034"/>
              <a:gd name="connsiteY0" fmla="*/ 142900 h 642966"/>
              <a:gd name="connsiteX1" fmla="*/ 500034 w 500034"/>
              <a:gd name="connsiteY1" fmla="*/ 0 h 642966"/>
              <a:gd name="connsiteX2" fmla="*/ 500034 w 500034"/>
              <a:gd name="connsiteY2" fmla="*/ 642966 h 642966"/>
              <a:gd name="connsiteX3" fmla="*/ 0 w 500034"/>
              <a:gd name="connsiteY3" fmla="*/ 642966 h 642966"/>
              <a:gd name="connsiteX4" fmla="*/ 0 w 500034"/>
              <a:gd name="connsiteY4" fmla="*/ 142900 h 642966"/>
              <a:gd name="connsiteX0" fmla="*/ 0 w 500034"/>
              <a:gd name="connsiteY0" fmla="*/ 142900 h 642966"/>
              <a:gd name="connsiteX1" fmla="*/ 500034 w 500034"/>
              <a:gd name="connsiteY1" fmla="*/ 0 h 642966"/>
              <a:gd name="connsiteX2" fmla="*/ 500034 w 500034"/>
              <a:gd name="connsiteY2" fmla="*/ 500066 h 642966"/>
              <a:gd name="connsiteX3" fmla="*/ 0 w 500034"/>
              <a:gd name="connsiteY3" fmla="*/ 642966 h 642966"/>
              <a:gd name="connsiteX4" fmla="*/ 0 w 500034"/>
              <a:gd name="connsiteY4" fmla="*/ 142900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0034" h="642966">
                <a:moveTo>
                  <a:pt x="0" y="142900"/>
                </a:moveTo>
                <a:lnTo>
                  <a:pt x="500034" y="0"/>
                </a:lnTo>
                <a:lnTo>
                  <a:pt x="500034" y="500066"/>
                </a:lnTo>
                <a:lnTo>
                  <a:pt x="0" y="642966"/>
                </a:lnTo>
                <a:lnTo>
                  <a:pt x="0" y="142900"/>
                </a:lnTo>
                <a:close/>
              </a:path>
            </a:pathLst>
          </a:custGeom>
          <a:solidFill>
            <a:srgbClr val="077A3E">
              <a:alpha val="64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Равно 7"/>
          <p:cNvSpPr/>
          <p:nvPr/>
        </p:nvSpPr>
        <p:spPr>
          <a:xfrm>
            <a:off x="6829167" y="2975450"/>
            <a:ext cx="433010" cy="225356"/>
          </a:xfrm>
          <a:prstGeom prst="mathEqua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053969" y="2060867"/>
            <a:ext cx="4032298" cy="27699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Обеспечение </a:t>
            </a:r>
            <a:r>
              <a:rPr kumimoji="0" lang="ru-RU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организационной</a:t>
            </a: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независимости</a:t>
            </a:r>
          </a:p>
        </p:txBody>
      </p:sp>
      <p:cxnSp>
        <p:nvCxnSpPr>
          <p:cNvPr id="16" name="Прямая соединительная линия 15"/>
          <p:cNvCxnSpPr/>
          <p:nvPr/>
        </p:nvCxnSpPr>
        <p:spPr>
          <a:xfrm>
            <a:off x="0" y="1749261"/>
            <a:ext cx="9144000" cy="23628"/>
          </a:xfrm>
          <a:prstGeom prst="line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/>
          <p:cNvCxnSpPr/>
          <p:nvPr/>
        </p:nvCxnSpPr>
        <p:spPr>
          <a:xfrm flipH="1" flipV="1">
            <a:off x="4306407" y="985096"/>
            <a:ext cx="21558" cy="5829164"/>
          </a:xfrm>
          <a:prstGeom prst="line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Прямоугольник 31"/>
          <p:cNvSpPr/>
          <p:nvPr/>
        </p:nvSpPr>
        <p:spPr>
          <a:xfrm>
            <a:off x="206327" y="1256854"/>
            <a:ext cx="410007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действующая с 01.04.2017 по 01.01.2018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73845" y="2060754"/>
            <a:ext cx="4032298" cy="27699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Обеспечение </a:t>
            </a:r>
            <a:r>
              <a:rPr kumimoji="0" lang="ru-RU" sz="1200" b="0" i="1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функциональной</a:t>
            </a:r>
            <a:r>
              <a:rPr kumimoji="0" lang="ru-RU" sz="12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ru-RU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независимости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51520" y="2496604"/>
            <a:ext cx="1792281" cy="307777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Министр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9" name="Прямая со стрелкой 38"/>
          <p:cNvCxnSpPr/>
          <p:nvPr/>
        </p:nvCxnSpPr>
        <p:spPr>
          <a:xfrm flipV="1">
            <a:off x="989296" y="2796966"/>
            <a:ext cx="9161" cy="2070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20449" y="3530477"/>
            <a:ext cx="1799254" cy="276999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субъект ВФА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51526" y="3004058"/>
            <a:ext cx="1938469" cy="276999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Департамент методологии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47" name="Прямая со стрелкой 46"/>
          <p:cNvCxnSpPr/>
          <p:nvPr/>
        </p:nvCxnSpPr>
        <p:spPr>
          <a:xfrm flipV="1">
            <a:off x="989296" y="3281021"/>
            <a:ext cx="0" cy="24944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Равно 47"/>
          <p:cNvSpPr/>
          <p:nvPr/>
        </p:nvSpPr>
        <p:spPr>
          <a:xfrm>
            <a:off x="2010217" y="3512323"/>
            <a:ext cx="433010" cy="225356"/>
          </a:xfrm>
          <a:prstGeom prst="mathEqua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523687" y="3468913"/>
            <a:ext cx="1648710" cy="400110"/>
          </a:xfrm>
          <a:prstGeom prst="rect">
            <a:avLst/>
          </a:prstGeom>
          <a:ln w="9525"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Отдел внутреннего финансового </a:t>
            </a:r>
            <a:r>
              <a:rPr kumimoji="0" lang="ru-RU" sz="10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аудита</a:t>
            </a:r>
            <a:endParaRPr kumimoji="0" lang="ru-RU" sz="1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50" name="Прямая со стрелкой 49"/>
          <p:cNvCxnSpPr/>
          <p:nvPr/>
        </p:nvCxnSpPr>
        <p:spPr>
          <a:xfrm>
            <a:off x="961783" y="3807468"/>
            <a:ext cx="6107" cy="219834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206326" y="4043523"/>
            <a:ext cx="2778904" cy="430887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Внутренний </a:t>
            </a:r>
            <a:r>
              <a:rPr kumimoji="0" lang="ru-RU" sz="105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финансовый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аудит</a:t>
            </a:r>
          </a:p>
        </p:txBody>
      </p:sp>
      <p:cxnSp>
        <p:nvCxnSpPr>
          <p:cNvPr id="55" name="Прямая со стрелкой 54"/>
          <p:cNvCxnSpPr/>
          <p:nvPr/>
        </p:nvCxnSpPr>
        <p:spPr>
          <a:xfrm>
            <a:off x="251524" y="4666300"/>
            <a:ext cx="9161" cy="25307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Прямая со стрелкой 56"/>
          <p:cNvCxnSpPr/>
          <p:nvPr/>
        </p:nvCxnSpPr>
        <p:spPr>
          <a:xfrm>
            <a:off x="899592" y="5556411"/>
            <a:ext cx="0" cy="24406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Прямая соединительная линия 57"/>
          <p:cNvCxnSpPr/>
          <p:nvPr/>
        </p:nvCxnSpPr>
        <p:spPr>
          <a:xfrm flipV="1">
            <a:off x="242676" y="4660918"/>
            <a:ext cx="3350232" cy="4082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Прямая соединительная линия 63"/>
          <p:cNvCxnSpPr/>
          <p:nvPr/>
        </p:nvCxnSpPr>
        <p:spPr>
          <a:xfrm flipV="1">
            <a:off x="1600355" y="4474388"/>
            <a:ext cx="0" cy="170568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0" name="Левая фигурная скобка 69"/>
          <p:cNvSpPr/>
          <p:nvPr/>
        </p:nvSpPr>
        <p:spPr>
          <a:xfrm rot="16200000">
            <a:off x="1877358" y="4702864"/>
            <a:ext cx="265718" cy="3260210"/>
          </a:xfrm>
          <a:prstGeom prst="leftBrace">
            <a:avLst>
              <a:gd name="adj1" fmla="val 8333"/>
              <a:gd name="adj2" fmla="val 51076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1405411" y="6523057"/>
            <a:ext cx="1228584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объекты ВФА</a:t>
            </a:r>
            <a:endParaRPr kumimoji="0" lang="ru-RU" sz="105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6" name="Прямоугольник 75"/>
          <p:cNvSpPr/>
          <p:nvPr/>
        </p:nvSpPr>
        <p:spPr>
          <a:xfrm>
            <a:off x="695898" y="453370"/>
            <a:ext cx="722101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Организационная </a:t>
            </a:r>
            <a:r>
              <a:rPr kumimoji="0" lang="ru-RU" b="0" i="0" u="none" strike="noStrike" kern="1200" cap="none" spc="0" normalizeH="0" baseline="0" noProof="0" dirty="0" smtClean="0">
                <a:ln>
                  <a:noFill/>
                </a:ln>
                <a:solidFill>
                  <a:srgbClr val="044824"/>
                </a:solidFill>
                <a:effectLst/>
                <a:uLnTx/>
                <a:uFillTx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схема</a:t>
            </a:r>
            <a:endParaRPr kumimoji="0" lang="ru-RU" b="0" i="0" u="none" strike="noStrike" kern="1200" cap="none" spc="0" normalizeH="0" baseline="0" noProof="0" dirty="0">
              <a:ln>
                <a:noFill/>
              </a:ln>
              <a:solidFill>
                <a:srgbClr val="044824"/>
              </a:solidFill>
              <a:effectLst/>
              <a:uLnTx/>
              <a:uFillTx/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</p:txBody>
      </p:sp>
      <p:cxnSp>
        <p:nvCxnSpPr>
          <p:cNvPr id="77" name="Прямая соединительная линия 76"/>
          <p:cNvCxnSpPr/>
          <p:nvPr/>
        </p:nvCxnSpPr>
        <p:spPr>
          <a:xfrm>
            <a:off x="-36018" y="982612"/>
            <a:ext cx="9142496" cy="2485"/>
          </a:xfrm>
          <a:prstGeom prst="line">
            <a:avLst/>
          </a:prstGeom>
          <a:ln w="19050"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Прямая со стрелкой 41"/>
          <p:cNvCxnSpPr/>
          <p:nvPr/>
        </p:nvCxnSpPr>
        <p:spPr>
          <a:xfrm flipH="1">
            <a:off x="5864028" y="3281021"/>
            <a:ext cx="1942" cy="89123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Прямая со стрелкой 44"/>
          <p:cNvCxnSpPr/>
          <p:nvPr/>
        </p:nvCxnSpPr>
        <p:spPr>
          <a:xfrm>
            <a:off x="5871397" y="3291029"/>
            <a:ext cx="1279630" cy="90454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7249325" y="4850070"/>
            <a:ext cx="1812170" cy="246221"/>
          </a:xfrm>
          <a:prstGeom prst="rect">
            <a:avLst/>
          </a:prstGeom>
          <a:ln w="9525"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ДБМ и ФО</a:t>
            </a:r>
            <a:endParaRPr kumimoji="0" lang="ru-RU" sz="1000" b="0" i="1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59" name="Прямая со стрелкой 58"/>
          <p:cNvCxnSpPr/>
          <p:nvPr/>
        </p:nvCxnSpPr>
        <p:spPr>
          <a:xfrm>
            <a:off x="1595776" y="4663871"/>
            <a:ext cx="9161" cy="25307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Прямая со стрелкой 59"/>
          <p:cNvCxnSpPr/>
          <p:nvPr/>
        </p:nvCxnSpPr>
        <p:spPr>
          <a:xfrm>
            <a:off x="3588328" y="4660918"/>
            <a:ext cx="9161" cy="25307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61" name="Прямоугольник 60"/>
          <p:cNvSpPr/>
          <p:nvPr/>
        </p:nvSpPr>
        <p:spPr>
          <a:xfrm>
            <a:off x="3000838" y="4923494"/>
            <a:ext cx="1224136" cy="48356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эффективность расходов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1147660" y="4920135"/>
            <a:ext cx="1484572" cy="48356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бюджетная отчетность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74464" y="4920135"/>
            <a:ext cx="923993" cy="48356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ВФК 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66" name="Прямая со стрелкой 65"/>
          <p:cNvCxnSpPr/>
          <p:nvPr/>
        </p:nvCxnSpPr>
        <p:spPr>
          <a:xfrm flipV="1">
            <a:off x="395076" y="5407059"/>
            <a:ext cx="0" cy="151375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Прямая соединительная линия 66"/>
          <p:cNvCxnSpPr/>
          <p:nvPr/>
        </p:nvCxnSpPr>
        <p:spPr>
          <a:xfrm flipV="1">
            <a:off x="395076" y="5549035"/>
            <a:ext cx="3350232" cy="4082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Прямая со стрелкой 72"/>
          <p:cNvCxnSpPr/>
          <p:nvPr/>
        </p:nvCxnSpPr>
        <p:spPr>
          <a:xfrm flipV="1">
            <a:off x="3745308" y="5394157"/>
            <a:ext cx="0" cy="151375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Прямая со стрелкой 77"/>
          <p:cNvCxnSpPr/>
          <p:nvPr/>
        </p:nvCxnSpPr>
        <p:spPr>
          <a:xfrm flipV="1">
            <a:off x="1624868" y="5407058"/>
            <a:ext cx="0" cy="151375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Прямая со стрелкой 79"/>
          <p:cNvCxnSpPr/>
          <p:nvPr/>
        </p:nvCxnSpPr>
        <p:spPr>
          <a:xfrm>
            <a:off x="3203848" y="5561913"/>
            <a:ext cx="0" cy="17040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6" name="Стрелка вправо с вырезом 35"/>
          <p:cNvSpPr/>
          <p:nvPr/>
        </p:nvSpPr>
        <p:spPr>
          <a:xfrm>
            <a:off x="3975109" y="3995340"/>
            <a:ext cx="1058530" cy="564332"/>
          </a:xfrm>
          <a:prstGeom prst="notchedRightArrow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3" name="Прямая со стрелкой 102"/>
          <p:cNvCxnSpPr/>
          <p:nvPr/>
        </p:nvCxnSpPr>
        <p:spPr>
          <a:xfrm>
            <a:off x="6521548" y="6021851"/>
            <a:ext cx="0" cy="17825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6" name="Левая фигурная скобка 105"/>
          <p:cNvSpPr/>
          <p:nvPr/>
        </p:nvSpPr>
        <p:spPr>
          <a:xfrm rot="16200000">
            <a:off x="6488334" y="5853199"/>
            <a:ext cx="66428" cy="1481259"/>
          </a:xfrm>
          <a:prstGeom prst="leftBrace">
            <a:avLst>
              <a:gd name="adj1" fmla="val 8333"/>
              <a:gd name="adj2" fmla="val 51076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4498650" y="5389949"/>
            <a:ext cx="771642" cy="45880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ВФК 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110" name="Прямая со стрелкой 109"/>
          <p:cNvCxnSpPr/>
          <p:nvPr/>
        </p:nvCxnSpPr>
        <p:spPr>
          <a:xfrm flipV="1">
            <a:off x="4752059" y="5846678"/>
            <a:ext cx="0" cy="151375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1" name="Прямая соединительная линия 110"/>
          <p:cNvCxnSpPr/>
          <p:nvPr/>
        </p:nvCxnSpPr>
        <p:spPr>
          <a:xfrm flipV="1">
            <a:off x="4752077" y="5992140"/>
            <a:ext cx="3996405" cy="9517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2" name="Прямая со стрелкой 111"/>
          <p:cNvCxnSpPr/>
          <p:nvPr/>
        </p:nvCxnSpPr>
        <p:spPr>
          <a:xfrm flipV="1">
            <a:off x="7155471" y="5848718"/>
            <a:ext cx="3438" cy="143386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4" name="Прямоугольник 103"/>
          <p:cNvSpPr/>
          <p:nvPr/>
        </p:nvSpPr>
        <p:spPr>
          <a:xfrm>
            <a:off x="5792852" y="6200145"/>
            <a:ext cx="1515359" cy="36951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Департаменты Министерства </a:t>
            </a:r>
          </a:p>
        </p:txBody>
      </p:sp>
      <p:sp>
        <p:nvSpPr>
          <p:cNvPr id="115" name="Прямоугольник 114"/>
          <p:cNvSpPr/>
          <p:nvPr/>
        </p:nvSpPr>
        <p:spPr>
          <a:xfrm>
            <a:off x="5918364" y="6593793"/>
            <a:ext cx="1228584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объекты ВФА</a:t>
            </a:r>
            <a:endParaRPr kumimoji="0" lang="ru-RU" sz="105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116" name="Прямая со стрелкой 115"/>
          <p:cNvCxnSpPr/>
          <p:nvPr/>
        </p:nvCxnSpPr>
        <p:spPr>
          <a:xfrm flipV="1">
            <a:off x="8745027" y="5842167"/>
            <a:ext cx="3438" cy="143386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7" name="Прямоугольник 116"/>
          <p:cNvSpPr/>
          <p:nvPr/>
        </p:nvSpPr>
        <p:spPr>
          <a:xfrm>
            <a:off x="7929479" y="5426264"/>
            <a:ext cx="1201895" cy="453480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эффективность расходов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9" name="Прямоугольник 68"/>
          <p:cNvSpPr/>
          <p:nvPr/>
        </p:nvSpPr>
        <p:spPr>
          <a:xfrm>
            <a:off x="2710698" y="5756271"/>
            <a:ext cx="1184146" cy="48356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ФКУ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8" name="Прямоугольник 67"/>
          <p:cNvSpPr/>
          <p:nvPr/>
        </p:nvSpPr>
        <p:spPr>
          <a:xfrm>
            <a:off x="89589" y="5870321"/>
            <a:ext cx="1515359" cy="369515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Департаменты Министерства </a:t>
            </a:r>
          </a:p>
        </p:txBody>
      </p:sp>
      <p:cxnSp>
        <p:nvCxnSpPr>
          <p:cNvPr id="74" name="Прямая соединительная линия 73"/>
          <p:cNvCxnSpPr/>
          <p:nvPr/>
        </p:nvCxnSpPr>
        <p:spPr>
          <a:xfrm>
            <a:off x="4752077" y="5189285"/>
            <a:ext cx="3996405" cy="0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7" name="Прямоугольник 106"/>
          <p:cNvSpPr/>
          <p:nvPr/>
        </p:nvSpPr>
        <p:spPr>
          <a:xfrm>
            <a:off x="6566436" y="5389949"/>
            <a:ext cx="1184942" cy="514329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эффективность ФМ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85" name="Прямая со стрелкой 84"/>
          <p:cNvCxnSpPr/>
          <p:nvPr/>
        </p:nvCxnSpPr>
        <p:spPr>
          <a:xfrm flipV="1">
            <a:off x="5895697" y="5784923"/>
            <a:ext cx="0" cy="200630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5387216" y="5396287"/>
            <a:ext cx="1099132" cy="470363"/>
          </a:xfrm>
          <a:prstGeom prst="rect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5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бюджетная отчетность</a:t>
            </a:r>
            <a:endParaRPr kumimoji="0" lang="ru-RU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86" name="Прямая со стрелкой 85"/>
          <p:cNvCxnSpPr/>
          <p:nvPr/>
        </p:nvCxnSpPr>
        <p:spPr>
          <a:xfrm>
            <a:off x="4752059" y="5189285"/>
            <a:ext cx="0" cy="20062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Прямая со стрелкой 86"/>
          <p:cNvCxnSpPr/>
          <p:nvPr/>
        </p:nvCxnSpPr>
        <p:spPr>
          <a:xfrm flipV="1">
            <a:off x="5864034" y="4792874"/>
            <a:ext cx="4117" cy="396447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Прямая со стрелкой 90"/>
          <p:cNvCxnSpPr/>
          <p:nvPr/>
        </p:nvCxnSpPr>
        <p:spPr>
          <a:xfrm>
            <a:off x="5864028" y="5193493"/>
            <a:ext cx="0" cy="20062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Прямая со стрелкой 91"/>
          <p:cNvCxnSpPr/>
          <p:nvPr/>
        </p:nvCxnSpPr>
        <p:spPr>
          <a:xfrm>
            <a:off x="7229383" y="5206394"/>
            <a:ext cx="0" cy="20062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Прямая со стрелкой 92"/>
          <p:cNvCxnSpPr/>
          <p:nvPr/>
        </p:nvCxnSpPr>
        <p:spPr>
          <a:xfrm>
            <a:off x="8745026" y="5193524"/>
            <a:ext cx="0" cy="20062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9" name="Номер слайда 1"/>
          <p:cNvSpPr txBox="1">
            <a:spLocks/>
          </p:cNvSpPr>
          <p:nvPr/>
        </p:nvSpPr>
        <p:spPr>
          <a:xfrm>
            <a:off x="7550150" y="169906"/>
            <a:ext cx="1593850" cy="309562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ru-RU" kern="1200">
                <a:solidFill>
                  <a:prstClr val="white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C717181-208C-4A68-BF28-C689D36881CE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870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Прямая со стрелкой 11"/>
          <p:cNvCxnSpPr>
            <a:cxnSpLocks/>
            <a:stCxn id="34" idx="0"/>
          </p:cNvCxnSpPr>
          <p:nvPr/>
        </p:nvCxnSpPr>
        <p:spPr>
          <a:xfrm flipV="1">
            <a:off x="1676398" y="1924043"/>
            <a:ext cx="0" cy="866774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3" name="Прямоугольник 12"/>
          <p:cNvSpPr/>
          <p:nvPr/>
        </p:nvSpPr>
        <p:spPr>
          <a:xfrm>
            <a:off x="304798" y="1247768"/>
            <a:ext cx="2743200" cy="676275"/>
          </a:xfrm>
          <a:prstGeom prst="rect">
            <a:avLst/>
          </a:prstGeom>
          <a:noFill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Устранение нарушений / недостатков</a:t>
            </a:r>
          </a:p>
        </p:txBody>
      </p:sp>
      <p:sp>
        <p:nvSpPr>
          <p:cNvPr id="22" name="Скругленный прямоугольник 21"/>
          <p:cNvSpPr/>
          <p:nvPr/>
        </p:nvSpPr>
        <p:spPr>
          <a:xfrm>
            <a:off x="3600446" y="2731304"/>
            <a:ext cx="2447925" cy="116863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Определение причин допущенных нарушений, оценка надежности 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контроля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8" name="Скругленный прямоугольник 47"/>
          <p:cNvSpPr/>
          <p:nvPr/>
        </p:nvSpPr>
        <p:spPr>
          <a:xfrm>
            <a:off x="3534461" y="4295758"/>
            <a:ext cx="2600324" cy="144631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Определение элементов бюджетной процедуры (операции) и (или) требований к ней  с высокими рисками нарушений</a:t>
            </a:r>
          </a:p>
        </p:txBody>
      </p:sp>
      <p:sp>
        <p:nvSpPr>
          <p:cNvPr id="61" name="Скругленный прямоугольник 60"/>
          <p:cNvSpPr/>
          <p:nvPr/>
        </p:nvSpPr>
        <p:spPr>
          <a:xfrm>
            <a:off x="6600824" y="2784327"/>
            <a:ext cx="2285999" cy="2957748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Предложения по совершенствованию механизмов </a:t>
            </a: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контроля 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бюджетной процедуры (операции):</a:t>
            </a:r>
          </a:p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автоматизация</a:t>
            </a: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;</a:t>
            </a:r>
          </a:p>
          <a:p>
            <a:pPr marL="285750" marR="0" lvl="0" indent="-28575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регламентация процедуры</a:t>
            </a:r>
          </a:p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(операции)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;</a:t>
            </a:r>
          </a:p>
          <a:p>
            <a:pPr marL="285750" marR="0" lvl="0" indent="-285750" algn="just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ru-RU" sz="15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методология</a:t>
            </a:r>
            <a:endPara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51" name="Прямая со стрелкой 50"/>
          <p:cNvCxnSpPr>
            <a:stCxn id="13" idx="3"/>
          </p:cNvCxnSpPr>
          <p:nvPr/>
        </p:nvCxnSpPr>
        <p:spPr>
          <a:xfrm flipV="1">
            <a:off x="3047998" y="1585905"/>
            <a:ext cx="376237" cy="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 flipV="1">
            <a:off x="8172400" y="2516038"/>
            <a:ext cx="48" cy="215266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aphicFrame>
        <p:nvGraphicFramePr>
          <p:cNvPr id="58" name="Таблица 57"/>
          <p:cNvGraphicFramePr>
            <a:graphicFrameLocks noGrp="1"/>
          </p:cNvGraphicFramePr>
          <p:nvPr>
            <p:extLst/>
          </p:nvPr>
        </p:nvGraphicFramePr>
        <p:xfrm>
          <a:off x="3424235" y="763437"/>
          <a:ext cx="5462588" cy="1752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752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97430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3347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10489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45730">
                <a:tc rowSpan="2"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Вид процедуры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2128">
                <a:tc vMerge="1">
                  <a:txBody>
                    <a:bodyPr/>
                    <a:lstStyle/>
                    <a:p>
                      <a:endParaRPr lang="ru-RU" sz="13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sz="13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sz="13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Регламентация/автоматизация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Регламентация/автоматизация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45730"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Планирование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12/1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11/0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45730"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Исполнение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10/1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17/3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7995"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Ведение учета и формирование отчетности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13/1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12/3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" name="Скругленный прямоугольник 4"/>
          <p:cNvSpPr/>
          <p:nvPr/>
        </p:nvSpPr>
        <p:spPr>
          <a:xfrm>
            <a:off x="423861" y="4444529"/>
            <a:ext cx="2543174" cy="1395317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Анализ структуры (элементов), требований к осуществлению бюджетной процедуры (операции) и ее 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контролю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4" name="Скругленный прямоугольник 33"/>
          <p:cNvSpPr/>
          <p:nvPr/>
        </p:nvSpPr>
        <p:spPr>
          <a:xfrm>
            <a:off x="404811" y="2790817"/>
            <a:ext cx="2543174" cy="1090914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Контроль за исполнением бюджетной процедуры (операции), выявление нарушений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228600" y="6474023"/>
            <a:ext cx="8830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* без учета 249 нарушений (замечаний) порядка заполнения ОБАС и формирования РРО в отношении иных глав</a:t>
            </a:r>
          </a:p>
        </p:txBody>
      </p:sp>
      <p:sp>
        <p:nvSpPr>
          <p:cNvPr id="6" name="Выгнутая вправо стрелка 5"/>
          <p:cNvSpPr/>
          <p:nvPr/>
        </p:nvSpPr>
        <p:spPr>
          <a:xfrm>
            <a:off x="2419352" y="3952423"/>
            <a:ext cx="247653" cy="408102"/>
          </a:xfrm>
          <a:prstGeom prst="curvedLeftArrow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Выгнутая вправо стрелка 31"/>
          <p:cNvSpPr/>
          <p:nvPr/>
        </p:nvSpPr>
        <p:spPr>
          <a:xfrm rot="10800000">
            <a:off x="671512" y="3912223"/>
            <a:ext cx="247652" cy="408102"/>
          </a:xfrm>
          <a:prstGeom prst="curvedLeftArrow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Выгнутая вправо стрелка 34"/>
          <p:cNvSpPr/>
          <p:nvPr/>
        </p:nvSpPr>
        <p:spPr>
          <a:xfrm rot="10800000">
            <a:off x="3758797" y="3872232"/>
            <a:ext cx="342898" cy="423525"/>
          </a:xfrm>
          <a:prstGeom prst="curvedLeftArrow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Выгнутая вправо стрелка 35"/>
          <p:cNvSpPr/>
          <p:nvPr/>
        </p:nvSpPr>
        <p:spPr>
          <a:xfrm>
            <a:off x="5612599" y="3899939"/>
            <a:ext cx="342899" cy="420386"/>
          </a:xfrm>
          <a:prstGeom prst="curvedLeftArrow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xmlns="" id="{AEA91731-2D32-4400-8D63-EE3048C7769D}"/>
              </a:ext>
            </a:extLst>
          </p:cNvPr>
          <p:cNvSpPr/>
          <p:nvPr/>
        </p:nvSpPr>
        <p:spPr>
          <a:xfrm>
            <a:off x="3047998" y="6046258"/>
            <a:ext cx="3762378" cy="31895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Реестр рисков</a:t>
            </a: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xmlns="" id="{3EBD91A2-0938-412C-9473-C9CA76384F6A}"/>
              </a:ext>
            </a:extLst>
          </p:cNvPr>
          <p:cNvCxnSpPr>
            <a:cxnSpLocks/>
            <a:endCxn id="20" idx="1"/>
          </p:cNvCxnSpPr>
          <p:nvPr/>
        </p:nvCxnSpPr>
        <p:spPr>
          <a:xfrm>
            <a:off x="1695448" y="6205733"/>
            <a:ext cx="1352550" cy="0"/>
          </a:xfrm>
          <a:prstGeom prst="line">
            <a:avLst/>
          </a:prstGeom>
          <a:ln w="38100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1" name="Прямая со стрелкой 40">
            <a:extLst>
              <a:ext uri="{FF2B5EF4-FFF2-40B4-BE49-F238E27FC236}">
                <a16:creationId xmlns:a16="http://schemas.microsoft.com/office/drawing/2014/main" xmlns="" id="{A48D7E32-388D-48E9-9B77-723C730AF25D}"/>
              </a:ext>
            </a:extLst>
          </p:cNvPr>
          <p:cNvCxnSpPr>
            <a:cxnSpLocks/>
          </p:cNvCxnSpPr>
          <p:nvPr/>
        </p:nvCxnSpPr>
        <p:spPr>
          <a:xfrm flipV="1">
            <a:off x="1695448" y="5850889"/>
            <a:ext cx="0" cy="34380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xmlns="" id="{35B66B7A-8B12-439A-BD72-97CC83EE6D2B}"/>
              </a:ext>
            </a:extLst>
          </p:cNvPr>
          <p:cNvCxnSpPr>
            <a:cxnSpLocks/>
          </p:cNvCxnSpPr>
          <p:nvPr/>
        </p:nvCxnSpPr>
        <p:spPr>
          <a:xfrm flipH="1">
            <a:off x="7724775" y="5742074"/>
            <a:ext cx="1" cy="475301"/>
          </a:xfrm>
          <a:prstGeom prst="line">
            <a:avLst/>
          </a:pr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52" name="Прямая со стрелкой 51">
            <a:extLst>
              <a:ext uri="{FF2B5EF4-FFF2-40B4-BE49-F238E27FC236}">
                <a16:creationId xmlns:a16="http://schemas.microsoft.com/office/drawing/2014/main" xmlns="" id="{85868BDB-92B8-459B-890B-96E6DCCD7518}"/>
              </a:ext>
            </a:extLst>
          </p:cNvPr>
          <p:cNvCxnSpPr>
            <a:cxnSpLocks/>
            <a:endCxn id="20" idx="3"/>
          </p:cNvCxnSpPr>
          <p:nvPr/>
        </p:nvCxnSpPr>
        <p:spPr>
          <a:xfrm flipH="1">
            <a:off x="6810376" y="6205733"/>
            <a:ext cx="914399" cy="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30" name="Прямоугольник 29"/>
          <p:cNvSpPr/>
          <p:nvPr/>
        </p:nvSpPr>
        <p:spPr>
          <a:xfrm>
            <a:off x="1907704" y="164156"/>
            <a:ext cx="6768752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Calibri"/>
                <a:ea typeface="+mn-ea"/>
                <a:cs typeface="Arial" charset="0"/>
              </a:rPr>
              <a:t>ОСУЩЕСТВЛЕНИЕ ВФА В МИНФИНЕ РОССИИ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004821"/>
              </a:solidFill>
              <a:effectLst/>
              <a:uLnTx/>
              <a:uFillTx/>
              <a:latin typeface="Calibri"/>
              <a:ea typeface="+mn-ea"/>
              <a:cs typeface="Arial" charset="0"/>
            </a:endParaRPr>
          </a:p>
        </p:txBody>
      </p:sp>
      <p:cxnSp>
        <p:nvCxnSpPr>
          <p:cNvPr id="37" name="Прямая со стрелкой 36">
            <a:extLst>
              <a:ext uri="{FF2B5EF4-FFF2-40B4-BE49-F238E27FC236}">
                <a16:creationId xmlns:a16="http://schemas.microsoft.com/office/drawing/2014/main" xmlns="" id="{A48D7E32-388D-48E9-9B77-723C730AF25D}"/>
              </a:ext>
            </a:extLst>
          </p:cNvPr>
          <p:cNvCxnSpPr>
            <a:cxnSpLocks/>
          </p:cNvCxnSpPr>
          <p:nvPr/>
        </p:nvCxnSpPr>
        <p:spPr>
          <a:xfrm>
            <a:off x="2920566" y="4074118"/>
            <a:ext cx="707928" cy="1811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38" name="Прямая со стрелкой 37">
            <a:extLst>
              <a:ext uri="{FF2B5EF4-FFF2-40B4-BE49-F238E27FC236}">
                <a16:creationId xmlns:a16="http://schemas.microsoft.com/office/drawing/2014/main" xmlns="" id="{A48D7E32-388D-48E9-9B77-723C730AF25D}"/>
              </a:ext>
            </a:extLst>
          </p:cNvPr>
          <p:cNvCxnSpPr>
            <a:cxnSpLocks/>
          </p:cNvCxnSpPr>
          <p:nvPr/>
        </p:nvCxnSpPr>
        <p:spPr>
          <a:xfrm>
            <a:off x="6048371" y="4095715"/>
            <a:ext cx="552453" cy="0"/>
          </a:xfrm>
          <a:prstGeom prst="straightConnector1">
            <a:avLst/>
          </a:prstGeom>
          <a:ln>
            <a:solidFill>
              <a:schemeClr val="accent1"/>
            </a:solidFill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4630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/>
          <p:nvPr/>
        </p:nvSpPr>
        <p:spPr>
          <a:xfrm>
            <a:off x="-122435" y="335906"/>
            <a:ext cx="9289032" cy="6672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Формирование выводов о достоверности годовой бюджетной </a:t>
            </a:r>
          </a:p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отчетности</a:t>
            </a: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904746" y="1203666"/>
            <a:ext cx="6959941" cy="735627"/>
          </a:xfrm>
          <a:prstGeom prst="roundRect">
            <a:avLst/>
          </a:prstGeom>
          <a:gradFill>
            <a:gsLst>
              <a:gs pos="100000">
                <a:srgbClr val="00863D">
                  <a:alpha val="62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Перечень </a:t>
            </a:r>
            <a:r>
              <a:rPr kumimoji="0" lang="ru-RU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рискоемких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показателей, влияющих на управленческие решения  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904746" y="2346455"/>
            <a:ext cx="6959941" cy="1298569"/>
          </a:xfrm>
          <a:prstGeom prst="roundRect">
            <a:avLst/>
          </a:prstGeom>
          <a:gradFill>
            <a:gsLst>
              <a:gs pos="100000">
                <a:srgbClr val="00863D">
                  <a:alpha val="6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Объем выборки данных по показателю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1) за месяц наибольшего значения, наибольшего изменения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2) по процедуре учета первого применения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3) в объеме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&lt; 10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% по каждому месяцу, если нет 1) и 2)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904743" y="4044757"/>
            <a:ext cx="6959943" cy="735627"/>
          </a:xfrm>
          <a:prstGeom prst="roundRect">
            <a:avLst/>
          </a:prstGeom>
          <a:gradFill>
            <a:gsLst>
              <a:gs pos="100000">
                <a:srgbClr val="00863D">
                  <a:alpha val="62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Выводы по каждому проверенному показателю на основании анализа вероятность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/c</a:t>
            </a:r>
            <a:r>
              <a:rPr kumimoji="0" lang="ru-RU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ущественность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ошибки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904743" y="5013177"/>
            <a:ext cx="3271550" cy="1503080"/>
          </a:xfrm>
          <a:prstGeom prst="roundRect">
            <a:avLst/>
          </a:prstGeom>
          <a:gradFill>
            <a:gsLst>
              <a:gs pos="100000">
                <a:srgbClr val="00863D">
                  <a:alpha val="62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sng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Вероятность</a:t>
            </a:r>
            <a:r>
              <a:rPr kumimoji="0" lang="en-US" sz="2000" b="1" i="0" u="sng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</a:t>
            </a:r>
            <a:r>
              <a:rPr kumimoji="0" lang="ru-RU" sz="16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остояние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учетной политики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процедуры  ВФК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работа над ошибками предыдущих периодов 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Стрелка вниз 10"/>
          <p:cNvSpPr/>
          <p:nvPr/>
        </p:nvSpPr>
        <p:spPr>
          <a:xfrm>
            <a:off x="4021098" y="1939293"/>
            <a:ext cx="363617" cy="294251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Стрелка вниз 17"/>
          <p:cNvSpPr/>
          <p:nvPr/>
        </p:nvSpPr>
        <p:spPr>
          <a:xfrm>
            <a:off x="4021099" y="3645024"/>
            <a:ext cx="363617" cy="294251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4393561" y="5013178"/>
            <a:ext cx="3471126" cy="1503080"/>
          </a:xfrm>
          <a:prstGeom prst="roundRect">
            <a:avLst/>
          </a:prstGeom>
          <a:gradFill>
            <a:gsLst>
              <a:gs pos="100000">
                <a:srgbClr val="00863D">
                  <a:alpha val="62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sng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Существенность</a:t>
            </a:r>
            <a:r>
              <a:rPr kumimoji="0" lang="en-US" sz="2000" b="1" i="0" u="sng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ru-RU" sz="2000" b="1" i="0" u="sng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искажение,  маскирующее несоответствие установленным  ограничениям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степень искажения по результатам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анализа %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руб. 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1446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" name="Rectangle 4"/>
          <p:cNvSpPr txBox="1">
            <a:spLocks noChangeArrowheads="1"/>
          </p:cNvSpPr>
          <p:nvPr/>
        </p:nvSpPr>
        <p:spPr bwMode="auto">
          <a:xfrm>
            <a:off x="149250" y="541535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Возможные выводы в заключении о достоверности бюджетной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отчетности</a:t>
            </a:r>
            <a:endParaRPr kumimoji="0" lang="ru-RU" altLang="ru-RU" sz="24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06258" y="1429582"/>
            <a:ext cx="8244471" cy="1015663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По результатам аудиторской проверки </a:t>
            </a:r>
            <a:r>
              <a:rPr kumimoji="0" lang="ru-RU" alt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существенных</a:t>
            </a: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 недостатков системы ВФК и искажений показателей бюджетной отчетности не выявлено</a:t>
            </a:r>
            <a:endParaRPr kumimoji="0" lang="ru-RU" alt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6258" y="2791384"/>
            <a:ext cx="8244471" cy="1015663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По результатам аудиторской </a:t>
            </a:r>
            <a:r>
              <a:rPr kumimoji="0" lang="ru-RU" alt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проверки бюджетная отчетность </a:t>
            </a: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может привести к ошибочному влиянию на управленческие решения вследствие наличия </a:t>
            </a:r>
            <a:r>
              <a:rPr kumimoji="0" lang="ru-RU" alt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грубых </a:t>
            </a: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искажений</a:t>
            </a:r>
            <a:endParaRPr kumimoji="0" lang="ru-RU" alt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06258" y="4320302"/>
            <a:ext cx="8244471" cy="1015663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По результатам аудиторской </a:t>
            </a:r>
            <a:r>
              <a:rPr kumimoji="0" lang="ru-RU" alt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проверки </a:t>
            </a:r>
            <a:r>
              <a:rPr kumimoji="0" lang="ru-RU" altLang="ru-RU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существенных</a:t>
            </a:r>
            <a:r>
              <a:rPr kumimoji="0" lang="ru-RU" alt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 недостатков системы ВФК </a:t>
            </a:r>
            <a:r>
              <a:rPr kumimoji="0" lang="ru-RU" alt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не выявлено, наличие выявленных и возможных ошибок не влияет на достоверность бюджетной отчетности</a:t>
            </a:r>
            <a:endParaRPr kumimoji="0" lang="ru-RU" alt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19725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pic>
        <p:nvPicPr>
          <p:cNvPr id="3" name="tabl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919316"/>
            <a:ext cx="8229600" cy="5132080"/>
          </a:xfrm>
          <a:prstGeom prst="rect">
            <a:avLst/>
          </a:prstGeom>
        </p:spPr>
      </p:pic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-215439" y="333531"/>
            <a:ext cx="957487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Риски искажения бюджетной отчетности при централизации учета</a:t>
            </a:r>
            <a:endParaRPr kumimoji="0" lang="ru-RU" altLang="ru-RU" sz="24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4760483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Прямоугольник 45"/>
          <p:cNvSpPr/>
          <p:nvPr/>
        </p:nvSpPr>
        <p:spPr>
          <a:xfrm>
            <a:off x="2134238" y="188640"/>
            <a:ext cx="6768752" cy="8104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Подтверждение достоверности бюджетной отчетности со стороны ВФА</a:t>
            </a:r>
            <a:endParaRPr kumimoji="0" lang="ru-RU" sz="2200" b="1" i="0" u="none" strike="noStrike" kern="1200" cap="none" spc="0" normalizeH="0" baseline="0" noProof="0" dirty="0">
              <a:ln>
                <a:noFill/>
              </a:ln>
              <a:solidFill>
                <a:srgbClr val="004821"/>
              </a:solidFill>
              <a:effectLst/>
              <a:uLnTx/>
              <a:uFillTx/>
              <a:latin typeface="Open Sans Condensed" pitchFamily="34" charset="0"/>
              <a:ea typeface="+mn-ea"/>
              <a:cs typeface="Arial" charset="0"/>
            </a:endParaRP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/>
          </p:nvPr>
        </p:nvGraphicFramePr>
        <p:xfrm>
          <a:off x="1115616" y="1259235"/>
          <a:ext cx="6624736" cy="3726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876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0715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58417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6436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368152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692885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Первичный учетный документ</a:t>
                      </a:r>
                      <a:endParaRPr lang="ru-RU" sz="1400" dirty="0"/>
                    </a:p>
                  </a:txBody>
                  <a:tcPr anchor="ctr"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Процедуры учета </a:t>
                      </a:r>
                      <a:br>
                        <a:rPr lang="ru-RU" sz="1400" dirty="0" smtClean="0"/>
                      </a:br>
                      <a:r>
                        <a:rPr lang="ru-RU" sz="1400" dirty="0" smtClean="0"/>
                        <a:t>и формирования отчетности</a:t>
                      </a:r>
                      <a:endParaRPr lang="ru-RU" sz="1400" dirty="0"/>
                    </a:p>
                  </a:txBody>
                  <a:tcPr anchor="ctr"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rgbClr val="003618"/>
                          </a:solidFill>
                        </a:rPr>
                        <a:t>Контрольные</a:t>
                      </a:r>
                      <a:r>
                        <a:rPr lang="ru-RU" sz="1100" baseline="0" dirty="0" smtClean="0">
                          <a:solidFill>
                            <a:srgbClr val="003618"/>
                          </a:solidFill>
                        </a:rPr>
                        <a:t> действия выполнялись, ВФК надежен</a:t>
                      </a:r>
                      <a:endParaRPr lang="ru-RU" sz="1100" dirty="0">
                        <a:solidFill>
                          <a:srgbClr val="003618"/>
                        </a:solidFill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Выборка данных</a:t>
                      </a:r>
                      <a:endParaRPr lang="ru-RU" sz="1400" dirty="0"/>
                    </a:p>
                  </a:txBody>
                  <a:tcPr anchor="ctr">
                    <a:solidFill>
                      <a:srgbClr val="00602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Заключение о достоверности</a:t>
                      </a:r>
                      <a:endParaRPr lang="ru-RU" sz="1400" dirty="0"/>
                    </a:p>
                  </a:txBody>
                  <a:tcPr anchor="ctr">
                    <a:solidFill>
                      <a:srgbClr val="0060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0361"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Не нужна</a:t>
                      </a:r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Информация </a:t>
                      </a:r>
                    </a:p>
                    <a:p>
                      <a:pPr algn="ctr"/>
                      <a:r>
                        <a:rPr lang="ru-RU" sz="1400" dirty="0" smtClean="0"/>
                        <a:t>достоверна</a:t>
                      </a:r>
                      <a:endParaRPr lang="ru-RU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77973"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Суждение по </a:t>
                      </a:r>
                    </a:p>
                    <a:p>
                      <a:pPr algn="ctr"/>
                      <a:r>
                        <a:rPr lang="ru-RU" sz="1400" dirty="0" smtClean="0"/>
                        <a:t>выявленным ошибкам</a:t>
                      </a:r>
                      <a:endParaRPr lang="ru-RU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77973"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Суждение по </a:t>
                      </a:r>
                    </a:p>
                    <a:p>
                      <a:pPr algn="ctr"/>
                      <a:r>
                        <a:rPr lang="ru-RU" sz="1400" dirty="0" smtClean="0"/>
                        <a:t>выявленным ошибкам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77973"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/>
                        <a:t>Не нужна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/>
                        <a:t>Информация </a:t>
                      </a:r>
                    </a:p>
                    <a:p>
                      <a:pPr algn="ctr"/>
                      <a:r>
                        <a:rPr lang="ru-RU" sz="1400" dirty="0" smtClean="0"/>
                        <a:t>достоверна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pSp>
        <p:nvGrpSpPr>
          <p:cNvPr id="13" name="Группа 12"/>
          <p:cNvGrpSpPr/>
          <p:nvPr/>
        </p:nvGrpSpPr>
        <p:grpSpPr>
          <a:xfrm>
            <a:off x="1332522" y="1979315"/>
            <a:ext cx="4857657" cy="3003766"/>
            <a:chOff x="1764570" y="1988840"/>
            <a:chExt cx="4857657" cy="3003766"/>
          </a:xfrm>
        </p:grpSpPr>
        <p:pic>
          <p:nvPicPr>
            <p:cNvPr id="3" name="Picture 2" descr="https://o-risen.com/wp-content/uploads/2017/10/clipboard-2283608_960_720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4570" y="2084630"/>
              <a:ext cx="739336" cy="5175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6647" y="2764789"/>
              <a:ext cx="575182" cy="575182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9" name="Picture 5" descr="https://st2.depositphotos.com/2863027/11916/v/950/depositphotos_119169532-stock-illustration-outline-document-icon-isolated-on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7284" y="3573016"/>
              <a:ext cx="575183" cy="4957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8" descr="https://media.istockphoto.com/vectors/pile-of-used-papers-vector-id635477438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3222" y="4293095"/>
              <a:ext cx="663306" cy="6995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50" name="Прямая соединительная линия 49"/>
            <p:cNvCxnSpPr/>
            <p:nvPr/>
          </p:nvCxnSpPr>
          <p:spPr>
            <a:xfrm>
              <a:off x="3185096" y="3025527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Прямая соединительная линия 56"/>
            <p:cNvCxnSpPr/>
            <p:nvPr/>
          </p:nvCxnSpPr>
          <p:spPr>
            <a:xfrm>
              <a:off x="3644280" y="3025527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Прямая соединительная линия 57"/>
            <p:cNvCxnSpPr/>
            <p:nvPr/>
          </p:nvCxnSpPr>
          <p:spPr>
            <a:xfrm>
              <a:off x="4121200" y="3025527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Прямая соединительная линия 58"/>
            <p:cNvCxnSpPr/>
            <p:nvPr/>
          </p:nvCxnSpPr>
          <p:spPr>
            <a:xfrm>
              <a:off x="3194621" y="3789040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Прямая соединительная линия 60"/>
            <p:cNvCxnSpPr/>
            <p:nvPr/>
          </p:nvCxnSpPr>
          <p:spPr>
            <a:xfrm>
              <a:off x="3653805" y="3789040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Прямая соединительная линия 61"/>
            <p:cNvCxnSpPr/>
            <p:nvPr/>
          </p:nvCxnSpPr>
          <p:spPr>
            <a:xfrm>
              <a:off x="4130725" y="3789040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Прямая соединительная линия 62"/>
            <p:cNvCxnSpPr/>
            <p:nvPr/>
          </p:nvCxnSpPr>
          <p:spPr>
            <a:xfrm>
              <a:off x="3203848" y="4581128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единительная линия 63"/>
            <p:cNvCxnSpPr/>
            <p:nvPr/>
          </p:nvCxnSpPr>
          <p:spPr>
            <a:xfrm>
              <a:off x="3663032" y="4581128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единительная линия 64"/>
            <p:cNvCxnSpPr/>
            <p:nvPr/>
          </p:nvCxnSpPr>
          <p:spPr>
            <a:xfrm>
              <a:off x="4139952" y="4581128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Прямая соединительная линия 65"/>
            <p:cNvCxnSpPr/>
            <p:nvPr/>
          </p:nvCxnSpPr>
          <p:spPr>
            <a:xfrm>
              <a:off x="3203848" y="2320305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Прямая соединительная линия 66"/>
            <p:cNvCxnSpPr/>
            <p:nvPr/>
          </p:nvCxnSpPr>
          <p:spPr>
            <a:xfrm>
              <a:off x="3663032" y="2320305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/>
            <p:cNvCxnSpPr/>
            <p:nvPr/>
          </p:nvCxnSpPr>
          <p:spPr>
            <a:xfrm>
              <a:off x="4139952" y="2320305"/>
              <a:ext cx="306784" cy="0"/>
            </a:xfrm>
            <a:prstGeom prst="line">
              <a:avLst/>
            </a:prstGeom>
            <a:ln>
              <a:solidFill>
                <a:srgbClr val="00602B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69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2699792" y="2195233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2699792" y="2927308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2702526" y="4456056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4" descr="ÐÐ°ÑÑÐ¸Ð½ÐºÐ¸ Ð¿Ð¾ Ð·Ð°Ð¿ÑÐ¾ÑÑ ÐºÑÐµÑÑÐ¸Ðº Ð¸ Ð³Ð°Ð»Ð¾ÑÐºÐ°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8761" t="18392" r="7091" b="18536"/>
            <a:stretch/>
          </p:blipFill>
          <p:spPr bwMode="auto">
            <a:xfrm>
              <a:off x="2713918" y="3693398"/>
              <a:ext cx="240576" cy="2549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Блок-схема: узел 6"/>
            <p:cNvSpPr/>
            <p:nvPr/>
          </p:nvSpPr>
          <p:spPr>
            <a:xfrm>
              <a:off x="4002358" y="2263962"/>
              <a:ext cx="115245" cy="131735"/>
            </a:xfrm>
            <a:prstGeom prst="flowChartConnector">
              <a:avLst/>
            </a:prstGeom>
            <a:solidFill>
              <a:srgbClr val="92D050"/>
            </a:solidFill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Блок-схема: узел 72"/>
            <p:cNvSpPr/>
            <p:nvPr/>
          </p:nvSpPr>
          <p:spPr>
            <a:xfrm>
              <a:off x="3977082" y="2963044"/>
              <a:ext cx="115245" cy="131735"/>
            </a:xfrm>
            <a:prstGeom prst="flowChartConnector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Блок-схема: узел 73"/>
            <p:cNvSpPr/>
            <p:nvPr/>
          </p:nvSpPr>
          <p:spPr>
            <a:xfrm>
              <a:off x="3511126" y="2968377"/>
              <a:ext cx="115245" cy="131735"/>
            </a:xfrm>
            <a:prstGeom prst="flowChartConnector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Блок-схема: узел 74"/>
            <p:cNvSpPr/>
            <p:nvPr/>
          </p:nvSpPr>
          <p:spPr>
            <a:xfrm>
              <a:off x="4005955" y="4515260"/>
              <a:ext cx="115245" cy="131735"/>
            </a:xfrm>
            <a:prstGeom prst="flowChartConnector">
              <a:avLst/>
            </a:prstGeom>
            <a:solidFill>
              <a:srgbClr val="00B050"/>
            </a:solidFill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Блок-схема: узел 75"/>
            <p:cNvSpPr/>
            <p:nvPr/>
          </p:nvSpPr>
          <p:spPr>
            <a:xfrm>
              <a:off x="3525438" y="3723172"/>
              <a:ext cx="115245" cy="131735"/>
            </a:xfrm>
            <a:prstGeom prst="flowChartConnector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" name="Прямая со стрелкой 8"/>
            <p:cNvCxnSpPr/>
            <p:nvPr/>
          </p:nvCxnSpPr>
          <p:spPr>
            <a:xfrm flipH="1">
              <a:off x="4167088" y="1988840"/>
              <a:ext cx="476920" cy="288032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pic>
          <p:nvPicPr>
            <p:cNvPr id="77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4932040" y="2218325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4" descr="ÐÐ°ÑÑÐ¸Ð½ÐºÐ¸ Ð¿Ð¾ Ð·Ð°Ð¿ÑÐ¾ÑÑ ÐºÑÐµÑÑÐ¸Ðº Ð¸ Ð³Ð°Ð»Ð¾ÑÐºÐ°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8761" t="18392" r="7091" b="18536"/>
            <a:stretch/>
          </p:blipFill>
          <p:spPr bwMode="auto">
            <a:xfrm>
              <a:off x="4933269" y="2901432"/>
              <a:ext cx="240576" cy="2549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4963537" y="3663967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0" name="Picture 2" descr="ÐÐ¾ÑÐ¾Ð¶ÐµÐµ Ð¸Ð·Ð¾Ð±ÑÐ°Ð¶ÐµÐ½Ð¸Ðµ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16" t="17917" r="20075" b="23861"/>
            <a:stretch/>
          </p:blipFill>
          <p:spPr bwMode="auto">
            <a:xfrm>
              <a:off x="4963536" y="4456055"/>
              <a:ext cx="241805" cy="250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4" name="Picture 10" descr="https://hyser.com.ua/images/2015/12/25/RFq00AwptXP3bqTfZ8Dj8xwjtd23KjJh.jp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25881" y="2678749"/>
              <a:ext cx="996346" cy="7472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1" name="Picture 10" descr="https://hyser.com.ua/images/2015/12/25/RFq00AwptXP3bqTfZ8Dj8xwjtd23KjJh.jpg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25881" y="3452702"/>
              <a:ext cx="996346" cy="7472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3" name="TextBox 82"/>
          <p:cNvSpPr txBox="1"/>
          <p:nvPr/>
        </p:nvSpPr>
        <p:spPr>
          <a:xfrm>
            <a:off x="1430635" y="5092797"/>
            <a:ext cx="576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ВФК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51520" y="5092797"/>
            <a:ext cx="576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ГАБС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997843" y="5102221"/>
            <a:ext cx="576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ВФК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403974" y="5092595"/>
            <a:ext cx="576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ВФА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6872511" y="4951893"/>
            <a:ext cx="227148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Субъект ВФА: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Подтверждение достоверности отчетности, </a:t>
            </a:r>
            <a:b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Оценка надежности ВФК</a:t>
            </a:r>
          </a:p>
        </p:txBody>
      </p:sp>
      <p:cxnSp>
        <p:nvCxnSpPr>
          <p:cNvPr id="15" name="Соединительная линия уступом 14"/>
          <p:cNvCxnSpPr/>
          <p:nvPr/>
        </p:nvCxnSpPr>
        <p:spPr>
          <a:xfrm rot="10800000">
            <a:off x="6588226" y="4983082"/>
            <a:ext cx="648071" cy="318127"/>
          </a:xfrm>
          <a:prstGeom prst="bentConnector3">
            <a:avLst>
              <a:gd name="adj1" fmla="val 99971"/>
            </a:avLst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97" name="Соединительная линия уступом 96"/>
          <p:cNvCxnSpPr/>
          <p:nvPr/>
        </p:nvCxnSpPr>
        <p:spPr>
          <a:xfrm rot="10800000">
            <a:off x="4620894" y="4983083"/>
            <a:ext cx="2399378" cy="750175"/>
          </a:xfrm>
          <a:prstGeom prst="bentConnector3">
            <a:avLst>
              <a:gd name="adj1" fmla="val 100019"/>
            </a:avLst>
          </a:prstGeom>
          <a:ln>
            <a:tailEnd type="arrow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4" name="TextBox 113"/>
          <p:cNvSpPr txBox="1"/>
          <p:nvPr/>
        </p:nvSpPr>
        <p:spPr>
          <a:xfrm>
            <a:off x="0" y="6021288"/>
            <a:ext cx="14152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ГАБС – ЦБ:</a:t>
            </a:r>
            <a:b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БУ централизован</a:t>
            </a:r>
            <a:endParaRPr kumimoji="0" lang="ru-RU" sz="12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1332522" y="6025723"/>
            <a:ext cx="10561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ВФК ГАБС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2391380" y="5833362"/>
            <a:ext cx="182058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ВФК ЦБ + заключение ВА ЦБ о надежности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контроля</a:t>
            </a:r>
            <a:endParaRPr kumimoji="0" lang="ru-RU" sz="13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4487543" y="5833362"/>
            <a:ext cx="2030955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1" i="0" u="none" strike="noStrike" kern="1200" cap="none" spc="0" normalizeH="0" baseline="0" noProof="0" dirty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ВФА ГАБС + признание/непризнание заключения </a:t>
            </a:r>
            <a:r>
              <a:rPr kumimoji="0" lang="ru-RU" sz="13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ВА ЦБ (централизованная</a:t>
            </a:r>
            <a:r>
              <a:rPr kumimoji="0" lang="ru-RU" sz="1300" b="1" i="0" u="none" strike="noStrike" kern="1200" cap="none" spc="0" normalizeH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бухгалтерия</a:t>
            </a:r>
            <a:r>
              <a:rPr kumimoji="0" lang="ru-RU" sz="13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  <a:endParaRPr kumimoji="0" lang="ru-RU" sz="13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8245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Скругленный прямоугольник 14"/>
          <p:cNvSpPr/>
          <p:nvPr/>
        </p:nvSpPr>
        <p:spPr>
          <a:xfrm>
            <a:off x="6149253" y="1532047"/>
            <a:ext cx="2628191" cy="3410182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3116369" y="1561806"/>
            <a:ext cx="2472807" cy="5021916"/>
            <a:chOff x="841643" y="1741612"/>
            <a:chExt cx="3049315" cy="4525837"/>
          </a:xfrm>
        </p:grpSpPr>
        <p:sp>
          <p:nvSpPr>
            <p:cNvPr id="2" name="Скругленный прямоугольник 1"/>
            <p:cNvSpPr/>
            <p:nvPr/>
          </p:nvSpPr>
          <p:spPr>
            <a:xfrm>
              <a:off x="841643" y="1767157"/>
              <a:ext cx="3049315" cy="4500292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" name="Прямоугольник 2"/>
            <p:cNvSpPr/>
            <p:nvPr/>
          </p:nvSpPr>
          <p:spPr>
            <a:xfrm>
              <a:off x="923871" y="2266935"/>
              <a:ext cx="2838842" cy="794828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Анализ бюджетных процедур (операций) и определение бюджетного риска</a:t>
              </a:r>
            </a:p>
          </p:txBody>
        </p:sp>
        <p:sp>
          <p:nvSpPr>
            <p:cNvPr id="6" name="Прямоугольник 5"/>
            <p:cNvSpPr/>
            <p:nvPr/>
          </p:nvSpPr>
          <p:spPr>
            <a:xfrm>
              <a:off x="905838" y="3251450"/>
              <a:ext cx="2856875" cy="609107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Определение контрольных </a:t>
              </a:r>
              <a:r>
                <a:rPr kumimoji="0" lang="ru-RU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действий для минимизации риска</a:t>
              </a:r>
              <a:endPara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945838" y="4040191"/>
              <a:ext cx="2838842" cy="310924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Утверждение карты ВФК</a:t>
              </a:r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960753" y="5484583"/>
              <a:ext cx="2801960" cy="591773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Осуществление контрольного действия и реализация мер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60753" y="1741612"/>
              <a:ext cx="2838842" cy="4960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Владелец бюджетного риска</a:t>
              </a:r>
            </a:p>
          </p:txBody>
        </p:sp>
      </p:grpSp>
      <p:sp>
        <p:nvSpPr>
          <p:cNvPr id="16" name="Прямоугольник 15"/>
          <p:cNvSpPr/>
          <p:nvPr/>
        </p:nvSpPr>
        <p:spPr>
          <a:xfrm>
            <a:off x="6353175" y="1853573"/>
            <a:ext cx="2337054" cy="870924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Анализ бюджетных процедур (операций) и определение бюджетного риска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6353175" y="2952696"/>
            <a:ext cx="2342337" cy="1091723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Определение контрольного действия и (или) мер по повышению качества бюджетных процедур (операций)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6358458" y="4259532"/>
            <a:ext cx="2337054" cy="528214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Ведение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Реестра рисков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072737" y="1561806"/>
            <a:ext cx="29387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Субъект ВФА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1452847" y="244192"/>
            <a:ext cx="6768752" cy="4258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1" i="0" u="none" strike="noStrike" kern="1200" cap="none" spc="0" normalizeH="0" baseline="0" noProof="0" dirty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Система ВФК и ВФА</a:t>
            </a:r>
          </a:p>
        </p:txBody>
      </p:sp>
      <p:sp>
        <p:nvSpPr>
          <p:cNvPr id="30" name="Скругленный прямоугольник 29"/>
          <p:cNvSpPr/>
          <p:nvPr/>
        </p:nvSpPr>
        <p:spPr>
          <a:xfrm>
            <a:off x="6149253" y="5171588"/>
            <a:ext cx="2628191" cy="1383789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6353174" y="5699543"/>
            <a:ext cx="2302128" cy="687644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Осуществление контрольного действия с учетом Реестра рисков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353175" y="5137734"/>
            <a:ext cx="2302127" cy="589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Владелец бюджетного риска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253402" y="1392886"/>
            <a:ext cx="5473606" cy="5284018"/>
          </a:xfrm>
          <a:prstGeom prst="rect">
            <a:avLst/>
          </a:prstGeom>
          <a:noFill/>
          <a:ln w="158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5872334" y="1399348"/>
            <a:ext cx="3033900" cy="5284018"/>
          </a:xfrm>
          <a:prstGeom prst="rect">
            <a:avLst/>
          </a:prstGeom>
          <a:noFill/>
          <a:ln w="158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Прямоугольник 43"/>
          <p:cNvSpPr/>
          <p:nvPr/>
        </p:nvSpPr>
        <p:spPr>
          <a:xfrm>
            <a:off x="1347148" y="937998"/>
            <a:ext cx="3690930" cy="369332"/>
          </a:xfrm>
          <a:prstGeom prst="rect">
            <a:avLst/>
          </a:prstGeom>
          <a:ln>
            <a:solidFill>
              <a:srgbClr val="00602B"/>
            </a:solidFill>
            <a:prstDash val="sysDash"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До 199-ФЗ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5872333" y="904048"/>
            <a:ext cx="3047647" cy="369332"/>
          </a:xfrm>
          <a:prstGeom prst="rect">
            <a:avLst/>
          </a:prstGeom>
          <a:ln>
            <a:solidFill>
              <a:srgbClr val="00602B"/>
            </a:solidFill>
            <a:prstDash val="sysDash"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После 199-ФЗ</a:t>
            </a: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xmlns="" id="{B61E031F-068E-4B64-A404-F9D22DF412BF}"/>
              </a:ext>
            </a:extLst>
          </p:cNvPr>
          <p:cNvSpPr/>
          <p:nvPr/>
        </p:nvSpPr>
        <p:spPr>
          <a:xfrm>
            <a:off x="3200865" y="4657417"/>
            <a:ext cx="2302126" cy="859543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Разработка мер по повышению качества бюджетных процедур (операций)</a:t>
            </a:r>
          </a:p>
        </p:txBody>
      </p:sp>
      <p:grpSp>
        <p:nvGrpSpPr>
          <p:cNvPr id="33" name="Группа 32">
            <a:extLst>
              <a:ext uri="{FF2B5EF4-FFF2-40B4-BE49-F238E27FC236}">
                <a16:creationId xmlns:a16="http://schemas.microsoft.com/office/drawing/2014/main" xmlns="" id="{45F52D0A-56DF-4688-BC1E-04177B95314E}"/>
              </a:ext>
            </a:extLst>
          </p:cNvPr>
          <p:cNvGrpSpPr/>
          <p:nvPr/>
        </p:nvGrpSpPr>
        <p:grpSpPr>
          <a:xfrm>
            <a:off x="345757" y="1561806"/>
            <a:ext cx="2837294" cy="4965226"/>
            <a:chOff x="613164" y="1712622"/>
            <a:chExt cx="3676339" cy="4500292"/>
          </a:xfrm>
        </p:grpSpPr>
        <p:sp>
          <p:nvSpPr>
            <p:cNvPr id="35" name="Скругленный прямоугольник 1">
              <a:extLst>
                <a:ext uri="{FF2B5EF4-FFF2-40B4-BE49-F238E27FC236}">
                  <a16:creationId xmlns:a16="http://schemas.microsoft.com/office/drawing/2014/main" xmlns="" id="{7B4DD18D-8D4E-4B7C-9337-B2DFAB7881F8}"/>
                </a:ext>
              </a:extLst>
            </p:cNvPr>
            <p:cNvSpPr/>
            <p:nvPr/>
          </p:nvSpPr>
          <p:spPr>
            <a:xfrm>
              <a:off x="613164" y="1712622"/>
              <a:ext cx="3374243" cy="4500292"/>
            </a:xfrm>
            <a:prstGeom prst="roundRect">
              <a:avLst/>
            </a:pr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6" name="Прямоугольник 35">
              <a:extLst>
                <a:ext uri="{FF2B5EF4-FFF2-40B4-BE49-F238E27FC236}">
                  <a16:creationId xmlns:a16="http://schemas.microsoft.com/office/drawing/2014/main" xmlns="" id="{973927E7-A7EE-48D7-8B86-4306602AF335}"/>
                </a:ext>
              </a:extLst>
            </p:cNvPr>
            <p:cNvSpPr/>
            <p:nvPr/>
          </p:nvSpPr>
          <p:spPr>
            <a:xfrm>
              <a:off x="773710" y="2200278"/>
              <a:ext cx="3070582" cy="880701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Анализ бюджетных процедур (операций) и определение бюджетного риска</a:t>
              </a:r>
            </a:p>
          </p:txBody>
        </p:sp>
        <p:sp>
          <p:nvSpPr>
            <p:cNvPr id="37" name="Прямоугольник 36">
              <a:extLst>
                <a:ext uri="{FF2B5EF4-FFF2-40B4-BE49-F238E27FC236}">
                  <a16:creationId xmlns:a16="http://schemas.microsoft.com/office/drawing/2014/main" xmlns="" id="{CB872041-404C-45EF-8404-48333B7D7ED3}"/>
                </a:ext>
              </a:extLst>
            </p:cNvPr>
            <p:cNvSpPr/>
            <p:nvPr/>
          </p:nvSpPr>
          <p:spPr>
            <a:xfrm>
              <a:off x="773712" y="3261954"/>
              <a:ext cx="3070582" cy="2526634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Предложения по определению контрольных </a:t>
              </a:r>
              <a:r>
                <a:rPr kumimoji="0" lang="ru-RU" sz="16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действий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Разработка мер по повышению качества бюджетных процедур (операций</a:t>
              </a:r>
              <a:r>
                <a:rPr kumimoji="0" lang="ru-RU" sz="16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)</a:t>
              </a:r>
              <a:endPara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9" name="Стрелка вниз 10">
              <a:extLst>
                <a:ext uri="{FF2B5EF4-FFF2-40B4-BE49-F238E27FC236}">
                  <a16:creationId xmlns:a16="http://schemas.microsoft.com/office/drawing/2014/main" xmlns="" id="{8F09E3FE-71A8-4D06-ACE4-E21E7711E3FC}"/>
                </a:ext>
              </a:extLst>
            </p:cNvPr>
            <p:cNvSpPr/>
            <p:nvPr/>
          </p:nvSpPr>
          <p:spPr>
            <a:xfrm rot="16200000">
              <a:off x="3855281" y="3253074"/>
              <a:ext cx="418066" cy="450378"/>
            </a:xfrm>
            <a:prstGeom prst="downArrow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E9408B6B-A35F-43D8-9D19-6238CAE55CA9}"/>
              </a:ext>
            </a:extLst>
          </p:cNvPr>
          <p:cNvSpPr txBox="1"/>
          <p:nvPr/>
        </p:nvSpPr>
        <p:spPr>
          <a:xfrm>
            <a:off x="132534" y="1699684"/>
            <a:ext cx="29387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Субъект ВФА</a:t>
            </a:r>
          </a:p>
        </p:txBody>
      </p:sp>
      <p:sp>
        <p:nvSpPr>
          <p:cNvPr id="55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 rot="16200000">
            <a:off x="2788190" y="2411891"/>
            <a:ext cx="461258" cy="347589"/>
          </a:xfrm>
          <a:prstGeom prst="downArrow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6" name="Стрелка вниз 10">
            <a:extLst>
              <a:ext uri="{FF2B5EF4-FFF2-40B4-BE49-F238E27FC236}">
                <a16:creationId xmlns:a16="http://schemas.microsoft.com/office/drawing/2014/main" xmlns="" id="{81CE5237-B40E-4BDE-AB7C-075D1E9C2C8D}"/>
              </a:ext>
            </a:extLst>
          </p:cNvPr>
          <p:cNvSpPr/>
          <p:nvPr/>
        </p:nvSpPr>
        <p:spPr>
          <a:xfrm rot="16200000">
            <a:off x="2796442" y="4877000"/>
            <a:ext cx="461257" cy="347589"/>
          </a:xfrm>
          <a:prstGeom prst="downArrow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1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1475656" y="3071532"/>
            <a:ext cx="461258" cy="207698"/>
          </a:xfrm>
          <a:prstGeom prst="downArrow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6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4122917" y="3029440"/>
            <a:ext cx="461258" cy="207698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0070C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7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4122917" y="3909646"/>
            <a:ext cx="461258" cy="207698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0070C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1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4121299" y="4457338"/>
            <a:ext cx="461258" cy="207698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0070C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2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4121299" y="5511534"/>
            <a:ext cx="461258" cy="207698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0070C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7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7311472" y="2739245"/>
            <a:ext cx="461258" cy="207698"/>
          </a:xfrm>
          <a:prstGeom prst="downArrow">
            <a:avLst/>
          </a:prstGeom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92D05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8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7311472" y="4041357"/>
            <a:ext cx="461258" cy="207698"/>
          </a:xfrm>
          <a:prstGeom prst="downArrow">
            <a:avLst/>
          </a:prstGeom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92D05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9" name="Стрелка вниз 10">
            <a:extLst>
              <a:ext uri="{FF2B5EF4-FFF2-40B4-BE49-F238E27FC236}">
                <a16:creationId xmlns:a16="http://schemas.microsoft.com/office/drawing/2014/main" xmlns="" id="{62A94CA5-D4A7-4BB4-B370-F0D03CFC9E32}"/>
              </a:ext>
            </a:extLst>
          </p:cNvPr>
          <p:cNvSpPr/>
          <p:nvPr/>
        </p:nvSpPr>
        <p:spPr>
          <a:xfrm>
            <a:off x="7311472" y="4946945"/>
            <a:ext cx="461258" cy="207698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>
              <a:ln>
                <a:solidFill>
                  <a:srgbClr val="0070C0"/>
                </a:solidFill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45648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276038" y="1165413"/>
            <a:ext cx="3843722" cy="529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ФЕДЕРАЛЬНЫЕ СТАНДАРТЫ: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«Определения, принципы и задачи осуществления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внутреннего финансового аудита»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«Основания и порядок организации внутреннего финансового аудита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»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«Порядок передачи полномочий по осуществлению внутреннего финансового аудита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»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 </a:t>
            </a: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«Права и обязанности должностных лиц, работников при осуществлении внутреннего финансового аудита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»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 </a:t>
            </a: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Планирование, определение объема работ и формирование программы аудиторской проверки»  </a:t>
            </a: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Проведение внутреннего финансового аудита»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259632" y="302861"/>
            <a:ext cx="740126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Calibri"/>
                <a:ea typeface="+mn-ea"/>
                <a:cs typeface="Arial" charset="0"/>
              </a:rPr>
              <a:t>СТАНДАРТЫ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 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Calibri"/>
                <a:ea typeface="+mn-ea"/>
                <a:cs typeface="Arial" charset="0"/>
              </a:rPr>
              <a:t>ВНУТРЕННЕГО</a:t>
            </a: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Calibri"/>
                <a:ea typeface="+mn-ea"/>
                <a:cs typeface="Arial" charset="0"/>
              </a:rPr>
              <a:t>ФИНАНСОВОГО АУДИТА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004821"/>
              </a:solidFill>
              <a:effectLst/>
              <a:uLnTx/>
              <a:uFillTx/>
              <a:latin typeface="Calibri"/>
              <a:ea typeface="+mn-ea"/>
              <a:cs typeface="Arial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629874" y="6459172"/>
            <a:ext cx="313605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Стандарты вводятся в действие с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01.01.20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20</a:t>
            </a:r>
            <a:endParaRPr kumimoji="0" 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4355976" y="3356992"/>
            <a:ext cx="4716016" cy="0"/>
          </a:xfrm>
          <a:prstGeom prst="line">
            <a:avLst/>
          </a:prstGeom>
          <a:ln>
            <a:solidFill>
              <a:srgbClr val="00602B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4355976" y="3356992"/>
            <a:ext cx="0" cy="2454109"/>
          </a:xfrm>
          <a:prstGeom prst="line">
            <a:avLst/>
          </a:prstGeom>
          <a:ln>
            <a:solidFill>
              <a:srgbClr val="00602B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1"/>
          <p:cNvGrpSpPr/>
          <p:nvPr/>
        </p:nvGrpSpPr>
        <p:grpSpPr>
          <a:xfrm>
            <a:off x="4221486" y="1700808"/>
            <a:ext cx="4862426" cy="1550020"/>
            <a:chOff x="4221486" y="1700808"/>
            <a:chExt cx="4862426" cy="1550020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018" t="33659" r="22897" b="43740"/>
            <a:stretch/>
          </p:blipFill>
          <p:spPr bwMode="auto">
            <a:xfrm>
              <a:off x="4276331" y="1700808"/>
              <a:ext cx="4807581" cy="1550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Прямоугольник 10"/>
            <p:cNvSpPr/>
            <p:nvPr/>
          </p:nvSpPr>
          <p:spPr>
            <a:xfrm>
              <a:off x="4221486" y="2758385"/>
              <a:ext cx="2126332" cy="46166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  <a:prstDash val="sysDash"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Организации - Субъекты ВФА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Прямоугольник 13"/>
          <p:cNvSpPr/>
          <p:nvPr/>
        </p:nvSpPr>
        <p:spPr>
          <a:xfrm>
            <a:off x="4391980" y="3325629"/>
            <a:ext cx="4644008" cy="326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rPr>
              <a:t>ФЕДЕРАЛЬНЫЕ СТАНДАРТЫ: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Реализация результатов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внутреннего финансового аудита»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 </a:t>
            </a: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Подтверждение достоверности бюджетной отчетности» </a:t>
            </a: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-342900" algn="just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«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Подготовка предложений по повышению экономности и результативности использования бюджетных средств» </a:t>
            </a: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 Методические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рекомендации по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применению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отдельных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Федеральных стандартов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5107181" y="6459170"/>
            <a:ext cx="33221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Стандарты вводятся в действие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до 31.12.2020</a:t>
            </a:r>
            <a:endParaRPr kumimoji="0" lang="ru-RU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3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5299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" name="Rectangle 4"/>
          <p:cNvSpPr txBox="1">
            <a:spLocks noChangeArrowheads="1"/>
          </p:cNvSpPr>
          <p:nvPr/>
        </p:nvSpPr>
        <p:spPr bwMode="auto">
          <a:xfrm>
            <a:off x="149229" y="443211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Сфера применения ВФК и ВФА</a:t>
            </a:r>
            <a:endParaRPr kumimoji="0" lang="ru-RU" altLang="ru-RU" sz="24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>
            <p:extLst/>
          </p:nvPr>
        </p:nvGraphicFramePr>
        <p:xfrm>
          <a:off x="714354" y="1071554"/>
          <a:ext cx="7786741" cy="4922785"/>
        </p:xfrm>
        <a:graphic>
          <a:graphicData uri="http://schemas.openxmlformats.org/drawingml/2006/table">
            <a:tbl>
              <a:tblPr/>
              <a:tblGrid>
                <a:gridCol w="193711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5644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4929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492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19729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197292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423788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Участники бюджетного процесса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Бюджетные полномочия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324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>
                          <a:latin typeface="Calibri"/>
                          <a:ea typeface="Calibri"/>
                          <a:cs typeface="Times New Roman"/>
                        </a:rPr>
                        <a:t>финансового органа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ГРБС (РБС)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>
                          <a:latin typeface="Calibri"/>
                          <a:ea typeface="Calibri"/>
                          <a:cs typeface="Times New Roman"/>
                        </a:rPr>
                        <a:t>ГАДБ (АДБ)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>
                          <a:latin typeface="Calibri"/>
                          <a:ea typeface="Calibri"/>
                          <a:cs typeface="Times New Roman"/>
                        </a:rPr>
                        <a:t>ГАИФДБ (АИФДБ)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ПБС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986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Законодательные (представительные) органы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483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>
                          <a:latin typeface="Calibri"/>
                          <a:ea typeface="Calibri"/>
                          <a:cs typeface="Times New Roman"/>
                        </a:rPr>
                        <a:t>Исполнительные (исполнительно-распорядительные) органы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079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>
                          <a:latin typeface="Calibri"/>
                          <a:ea typeface="Calibri"/>
                          <a:cs typeface="Times New Roman"/>
                        </a:rPr>
                        <a:t>Органы Г(М)ФК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 smtClean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 smtClean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079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Органы управления ГВФ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79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b="1" dirty="0">
                          <a:latin typeface="Calibri"/>
                          <a:ea typeface="Calibri"/>
                          <a:cs typeface="Times New Roman"/>
                        </a:rPr>
                        <a:t>Иные казенные учреждения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 smtClean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4000" b="1" dirty="0" smtClean="0">
                          <a:latin typeface="Calibri"/>
                          <a:ea typeface="Calibri"/>
                          <a:cs typeface="Times New Roman"/>
                        </a:rPr>
                        <a:t>+</a:t>
                      </a:r>
                      <a:endParaRPr lang="ru-RU" sz="4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ru-RU" sz="4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169" marR="431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10" name="Прямоугольник 9"/>
          <p:cNvSpPr/>
          <p:nvPr/>
        </p:nvSpPr>
        <p:spPr>
          <a:xfrm>
            <a:off x="2771800" y="1988840"/>
            <a:ext cx="5572164" cy="3940490"/>
          </a:xfrm>
          <a:prstGeom prst="rect">
            <a:avLst/>
          </a:prstGeom>
          <a:solidFill>
            <a:srgbClr val="FFFF00">
              <a:alpha val="25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4200560" y="2101697"/>
            <a:ext cx="2714644" cy="3714776"/>
          </a:xfrm>
          <a:prstGeom prst="rect">
            <a:avLst/>
          </a:prstGeom>
          <a:solidFill>
            <a:srgbClr val="4F81BD">
              <a:alpha val="40000"/>
            </a:srgbClr>
          </a:solidFill>
          <a:ln w="25400" cap="flat" cmpd="sng" algn="ctr">
            <a:solidFill>
              <a:srgbClr val="FF0000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82599" y="6286538"/>
            <a:ext cx="23574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СОСТОЯНИЕ ДО 199-ФЗ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" name="Прямая со стрелкой 12"/>
          <p:cNvCxnSpPr/>
          <p:nvPr/>
        </p:nvCxnSpPr>
        <p:spPr>
          <a:xfrm flipV="1">
            <a:off x="2536723" y="5572140"/>
            <a:ext cx="1606649" cy="714380"/>
          </a:xfrm>
          <a:prstGeom prst="straightConnector1">
            <a:avLst/>
          </a:prstGeom>
          <a:noFill/>
          <a:ln w="25400" cap="flat" cmpd="sng" algn="ctr">
            <a:solidFill>
              <a:srgbClr val="FF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783257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Объект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734084"/>
              </p:ext>
            </p:extLst>
          </p:nvPr>
        </p:nvGraphicFramePr>
        <p:xfrm>
          <a:off x="272480" y="908723"/>
          <a:ext cx="8737376" cy="5328589"/>
        </p:xfrm>
        <a:graphic>
          <a:graphicData uri="http://schemas.openxmlformats.org/drawingml/2006/table">
            <a:tbl>
              <a:tblPr firstRow="1" bandRow="1"/>
              <a:tblGrid>
                <a:gridCol w="436868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36868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4424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/>
                      <a:r>
                        <a:rPr lang="ru-RU" dirty="0" smtClean="0"/>
                        <a:t>Термины</a:t>
                      </a:r>
                      <a:r>
                        <a:rPr lang="ru-RU" baseline="0" dirty="0" smtClean="0"/>
                        <a:t> и определения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solidFill>
                      <a:srgbClr val="0396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Внутренний финансовый аудит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План проведения аудиторских мероприятий</a:t>
                      </a:r>
                      <a:endParaRPr lang="ru-RU" dirty="0"/>
                    </a:p>
                  </a:txBody>
                  <a:tcPr marL="99060" marR="99060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843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Объект ВФА –</a:t>
                      </a:r>
                      <a:r>
                        <a:rPr lang="ru-RU" baseline="0" dirty="0" smtClean="0"/>
                        <a:t> </a:t>
                      </a:r>
                      <a:r>
                        <a:rPr lang="ru-RU" b="1" baseline="0" dirty="0" smtClean="0"/>
                        <a:t>бюджетные процедуры</a:t>
                      </a:r>
                      <a:r>
                        <a:rPr lang="ru-RU" baseline="0" dirty="0" smtClean="0"/>
                        <a:t>, а не </a:t>
                      </a:r>
                      <a:r>
                        <a:rPr lang="ru-RU" baseline="0" dirty="0" err="1" smtClean="0"/>
                        <a:t>должн</a:t>
                      </a:r>
                      <a:r>
                        <a:rPr lang="ru-RU" baseline="0" dirty="0" smtClean="0"/>
                        <a:t>. лица – исполнители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Программа</a:t>
                      </a:r>
                      <a:r>
                        <a:rPr lang="ru-RU" baseline="0" dirty="0" smtClean="0"/>
                        <a:t> аудиторского мероприятия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Субъект ВФА, члены аудиторской группы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Рабочие документы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Независимость субъекта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Отчет по результатам мероприятия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b="1" dirty="0" smtClean="0"/>
                        <a:t>Аудиторское мероприятие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err="1" smtClean="0"/>
                        <a:t>Коррупционно</a:t>
                      </a:r>
                      <a:r>
                        <a:rPr lang="ru-RU" baseline="0" dirty="0" smtClean="0"/>
                        <a:t> опасные операции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Аудиторские доказательства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Недостаток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b="0" dirty="0" smtClean="0"/>
                        <a:t>Бюджетный</a:t>
                      </a:r>
                      <a:r>
                        <a:rPr lang="ru-RU" b="0" baseline="0" dirty="0" smtClean="0"/>
                        <a:t> риск, </a:t>
                      </a:r>
                      <a:r>
                        <a:rPr lang="ru-RU" b="1" baseline="0" dirty="0" smtClean="0"/>
                        <a:t>Реестр бюджетных рисков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b="1" dirty="0" smtClean="0"/>
                        <a:t>Контрольные действия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Коррупционный</a:t>
                      </a:r>
                      <a:r>
                        <a:rPr lang="ru-RU" baseline="0" dirty="0" smtClean="0"/>
                        <a:t> риск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b="1" dirty="0" smtClean="0"/>
                        <a:t>Субъект бюджетной процедуры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Нарушение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Владелец бюджетного риска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45442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Существенность информации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</a:tbl>
          </a:graphicData>
        </a:graphic>
      </p:graphicFrame>
      <p:sp>
        <p:nvSpPr>
          <p:cNvPr id="4" name="Rectangle 4"/>
          <p:cNvSpPr/>
          <p:nvPr/>
        </p:nvSpPr>
        <p:spPr>
          <a:xfrm>
            <a:off x="467544" y="294526"/>
            <a:ext cx="9536065" cy="374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Стандарт ВФА «Определения, принципы и задачи ВФА» (1)</a:t>
            </a:r>
          </a:p>
        </p:txBody>
      </p:sp>
      <p:sp>
        <p:nvSpPr>
          <p:cNvPr id="5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044927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Объект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5238618"/>
              </p:ext>
            </p:extLst>
          </p:nvPr>
        </p:nvGraphicFramePr>
        <p:xfrm>
          <a:off x="251520" y="1052736"/>
          <a:ext cx="8547992" cy="5405120"/>
        </p:xfrm>
        <a:graphic>
          <a:graphicData uri="http://schemas.openxmlformats.org/drawingml/2006/table">
            <a:tbl>
              <a:tblPr firstRow="1" bandRow="1"/>
              <a:tblGrid>
                <a:gridCol w="42739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2739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/>
                      <a:r>
                        <a:rPr lang="ru-RU" dirty="0" smtClean="0"/>
                        <a:t>Принципы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solidFill>
                      <a:srgbClr val="0396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Наименование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Содержание принципа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Законность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Соблюдение правовых актов, регулирующих осуществление</a:t>
                      </a:r>
                      <a:r>
                        <a:rPr lang="ru-RU" baseline="0" dirty="0" smtClean="0"/>
                        <a:t>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Независимость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Отсутствие условий, создающих угрозу объективного выполнения обязанностей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Объективность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Недопущение конфликта</a:t>
                      </a:r>
                      <a:r>
                        <a:rPr lang="ru-RU" baseline="0" dirty="0" smtClean="0"/>
                        <a:t> интересов при осуществлении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Компетентность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Применение совокупности профессиональных</a:t>
                      </a:r>
                      <a:r>
                        <a:rPr lang="ru-RU" baseline="0" dirty="0" smtClean="0"/>
                        <a:t> знаний, навыков, позволяющих достигать целей аудита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b="1" dirty="0" smtClean="0"/>
                        <a:t>Системность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Бюджетные риски анализируются</a:t>
                      </a:r>
                      <a:r>
                        <a:rPr lang="ru-RU" baseline="0" dirty="0" smtClean="0"/>
                        <a:t> по всем процедурам при планировании и проведении мероприятий по аудиту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Эффективность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Достижение</a:t>
                      </a:r>
                      <a:r>
                        <a:rPr lang="ru-RU" baseline="0" dirty="0" smtClean="0"/>
                        <a:t> целей ВФА с использованием заданного (наименьшего) объема ресурсов на ВФА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4" name="Rectangle 4"/>
          <p:cNvSpPr/>
          <p:nvPr/>
        </p:nvSpPr>
        <p:spPr>
          <a:xfrm>
            <a:off x="395536" y="313567"/>
            <a:ext cx="9536065" cy="374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Стандарт ВФА «Определения, принципы и задачи ВФА» (2)</a:t>
            </a:r>
          </a:p>
        </p:txBody>
      </p:sp>
      <p:sp>
        <p:nvSpPr>
          <p:cNvPr id="5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72550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Объект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4068402"/>
              </p:ext>
            </p:extLst>
          </p:nvPr>
        </p:nvGraphicFramePr>
        <p:xfrm>
          <a:off x="323528" y="840409"/>
          <a:ext cx="8547992" cy="5862320"/>
        </p:xfrm>
        <a:graphic>
          <a:graphicData uri="http://schemas.openxmlformats.org/drawingml/2006/table">
            <a:tbl>
              <a:tblPr firstRow="1" bandRow="1"/>
              <a:tblGrid>
                <a:gridCol w="42739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2739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/>
                      <a:r>
                        <a:rPr lang="ru-RU" dirty="0" smtClean="0"/>
                        <a:t>Задачи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solidFill>
                      <a:srgbClr val="0396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Оценка</a:t>
                      </a:r>
                      <a:r>
                        <a:rPr lang="ru-RU" baseline="0" dirty="0" smtClean="0"/>
                        <a:t> надежности ВФК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smtClean="0"/>
                        <a:t>Повышение качества </a:t>
                      </a:r>
                      <a:r>
                        <a:rPr lang="ru-RU" dirty="0" err="1" smtClean="0"/>
                        <a:t>финменеджмента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964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dirty="0" smtClean="0"/>
                        <a:t>Определение</a:t>
                      </a:r>
                      <a:r>
                        <a:rPr lang="ru-RU" baseline="0" dirty="0" smtClean="0"/>
                        <a:t> достаточности и актуальности правовых актов, регламентов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dirty="0" smtClean="0"/>
                        <a:t>Определение влияния</a:t>
                      </a:r>
                      <a:r>
                        <a:rPr lang="ru-RU" baseline="0" dirty="0" smtClean="0"/>
                        <a:t> прикладных программных средств автоматизации на результаты выполнения бюджетных процедур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dirty="0" smtClean="0"/>
                        <a:t>Выявление избыточных (дублирующих) операций</a:t>
                      </a:r>
                      <a:r>
                        <a:rPr lang="ru-RU" baseline="0" dirty="0" smtClean="0"/>
                        <a:t> бюджетной процедуры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Оценка результатов выполнения</a:t>
                      </a:r>
                      <a:r>
                        <a:rPr lang="ru-RU" baseline="0" dirty="0" smtClean="0"/>
                        <a:t> бюджетных процедур во взаимосвязи с показателями качества финансового менеджмента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dirty="0" smtClean="0"/>
                        <a:t>Изучение предоставления</a:t>
                      </a:r>
                      <a:r>
                        <a:rPr lang="ru-RU" baseline="0" dirty="0" smtClean="0"/>
                        <a:t> доступа к информационным системам в целях определения предложений по предотвращению несанкционированного доступа к базам данных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Оценка результативности и экономности использования</a:t>
                      </a:r>
                      <a:r>
                        <a:rPr lang="ru-RU" baseline="0" dirty="0" smtClean="0"/>
                        <a:t> бюджетных средств</a:t>
                      </a:r>
                      <a:r>
                        <a:rPr lang="en-US" baseline="0" dirty="0" smtClean="0"/>
                        <a:t>:</a:t>
                      </a:r>
                    </a:p>
                    <a:p>
                      <a:r>
                        <a:rPr lang="ru-RU" b="1" baseline="0" dirty="0" smtClean="0"/>
                        <a:t>суждение о полноте обоснований </a:t>
                      </a:r>
                      <a:r>
                        <a:rPr lang="ru-RU" baseline="0" dirty="0" smtClean="0"/>
                        <a:t>расходов, </a:t>
                      </a:r>
                      <a:r>
                        <a:rPr lang="ru-RU" b="1" baseline="0" dirty="0" smtClean="0"/>
                        <a:t>обоснованности объемов трансфертов</a:t>
                      </a:r>
                      <a:r>
                        <a:rPr lang="ru-RU" baseline="0" dirty="0" smtClean="0"/>
                        <a:t>, равномерности расходов и т.д.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dirty="0" smtClean="0"/>
                        <a:t>Изучение совершаемых контрольных действий, их достаточности, способности предупреждать</a:t>
                      </a:r>
                      <a:r>
                        <a:rPr lang="ru-RU" baseline="0" dirty="0" smtClean="0"/>
                        <a:t> нарушения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r>
                        <a:rPr lang="ru-RU" dirty="0" smtClean="0"/>
                        <a:t>Предложения по повышению</a:t>
                      </a:r>
                      <a:r>
                        <a:rPr lang="ru-RU" baseline="0" dirty="0" smtClean="0"/>
                        <a:t> </a:t>
                      </a:r>
                      <a:r>
                        <a:rPr lang="ru-RU" baseline="0" dirty="0" err="1" smtClean="0"/>
                        <a:t>квалификаации</a:t>
                      </a:r>
                      <a:r>
                        <a:rPr lang="ru-RU" baseline="0" dirty="0" smtClean="0"/>
                        <a:t> субъектов бюджетных процедур</a:t>
                      </a:r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08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just"/>
                      <a:r>
                        <a:rPr lang="ru-RU" b="1" dirty="0" smtClean="0"/>
                        <a:t>Предложения</a:t>
                      </a:r>
                      <a:r>
                        <a:rPr lang="ru-RU" b="1" baseline="0" dirty="0" smtClean="0"/>
                        <a:t> по повышению эффективности контрольных действий</a:t>
                      </a:r>
                      <a:endParaRPr lang="ru-RU" b="1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endParaRPr lang="ru-RU" dirty="0"/>
                    </a:p>
                  </a:txBody>
                  <a:tcPr marL="99060" marR="9906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4" name="Rectangle 4"/>
          <p:cNvSpPr/>
          <p:nvPr/>
        </p:nvSpPr>
        <p:spPr>
          <a:xfrm>
            <a:off x="467544" y="294526"/>
            <a:ext cx="9536065" cy="3744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Стандарт ВФА «Определения, принципы и задачи ВФА» (3)</a:t>
            </a:r>
          </a:p>
        </p:txBody>
      </p:sp>
      <p:sp>
        <p:nvSpPr>
          <p:cNvPr id="5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984209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23136" y="3701483"/>
            <a:ext cx="259998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з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апрос информации у исполнителей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процедур, а также органов, которым переданы полномочия</a:t>
            </a: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д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оступ к программным средствам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  автоматизации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ru-RU" sz="1400" noProof="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и документации к ним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noProof="0" dirty="0" err="1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к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онсультаци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и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беспрепятственное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      посещение помещений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4805028" y="3682796"/>
            <a:ext cx="2228298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рава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члена аудиторской группы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привлечение</a:t>
            </a:r>
            <a:r>
              <a:rPr kumimoji="0" lang="ru-RU" sz="1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экспертов, специалистов</a:t>
            </a:r>
            <a:endParaRPr kumimoji="0" lang="ru-RU" sz="14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внесение изменений в программу аудита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редложения по изменению плана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о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бсуждение вопросов с руководителем ГАБС (АБС) 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537884" y="1815527"/>
            <a:ext cx="3574110" cy="588748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Члены аудиторской</a:t>
            </a:r>
            <a:r>
              <a:rPr kumimoji="0" lang="ru-RU" sz="2000" b="1" i="0" u="none" strike="noStrike" kern="1200" cap="none" spc="0" normalizeH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группы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234794" y="3041991"/>
            <a:ext cx="1957942" cy="588748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Права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2744692" y="3002136"/>
            <a:ext cx="1946654" cy="588748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Обязанности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14" name="Прямая со стрелкой 13"/>
          <p:cNvCxnSpPr>
            <a:stCxn id="5" idx="2"/>
            <a:endCxn id="12" idx="0"/>
          </p:cNvCxnSpPr>
          <p:nvPr/>
        </p:nvCxnSpPr>
        <p:spPr>
          <a:xfrm flipH="1">
            <a:off x="1213765" y="2397535"/>
            <a:ext cx="1111174" cy="6444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/>
          <p:cNvCxnSpPr>
            <a:endCxn id="13" idx="0"/>
          </p:cNvCxnSpPr>
          <p:nvPr/>
        </p:nvCxnSpPr>
        <p:spPr>
          <a:xfrm>
            <a:off x="2456761" y="2397535"/>
            <a:ext cx="1261258" cy="60460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Прямоугольник 15"/>
          <p:cNvSpPr/>
          <p:nvPr/>
        </p:nvSpPr>
        <p:spPr>
          <a:xfrm>
            <a:off x="2477442" y="3668016"/>
            <a:ext cx="2446871" cy="3108543"/>
          </a:xfrm>
          <a:prstGeom prst="rect">
            <a:avLst/>
          </a:prstGeom>
          <a:ln>
            <a:noFill/>
            <a:prstDash val="dash"/>
          </a:ln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роведение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аудиторских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мероприятий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сбор и анализ информации о рисках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участие в подготовке плана ВФА, заключений, годовой отчетности 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и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спользование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полученной информации только в целях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ВФА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м</a:t>
            </a:r>
            <a:r>
              <a:rPr lang="ru-RU" sz="1400" baseline="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ониторинг исполнения решений,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направленных на повышение качества </a:t>
            </a:r>
            <a:r>
              <a:rPr lang="ru-RU" sz="1400" dirty="0" err="1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финменеджмента</a:t>
            </a:r>
            <a:r>
              <a:rPr lang="ru-RU" sz="1400" baseline="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" y="705885"/>
            <a:ext cx="9058275" cy="656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ФЕДЕРАЛЬНЫЙ СТАНДАРТ ВНУТРЕННЕГО </a:t>
            </a:r>
            <a:r>
              <a:rPr lang="ru-RU" b="1" dirty="0" smtClean="0">
                <a:solidFill>
                  <a:srgbClr val="00602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ФИНАНСОВОГО АУДИТА 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«ПРАВА И ОБЯЗАННОСТИ</a:t>
            </a:r>
            <a:r>
              <a:rPr kumimoji="0" lang="ru-RU" sz="1800" b="1" i="0" u="none" strike="noStrike" kern="1200" cap="none" spc="0" normalizeH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ПРИ ОСУЩЕСТВЛЕНИИ ВФА»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5080631" y="1740180"/>
            <a:ext cx="3574110" cy="657355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Руководитель</a:t>
            </a:r>
            <a:r>
              <a:rPr kumimoji="0" lang="ru-RU" sz="2000" b="1" i="0" u="none" strike="noStrike" kern="1200" cap="none" spc="0" normalizeH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субъекта ВФА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000" b="1" baseline="0" dirty="0" smtClean="0">
                <a:solidFill>
                  <a:srgbClr val="EDEDE3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(уполномоченное лицо)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22" name="Прямая со стрелкой 21"/>
          <p:cNvCxnSpPr/>
          <p:nvPr/>
        </p:nvCxnSpPr>
        <p:spPr>
          <a:xfrm flipH="1">
            <a:off x="5826206" y="2397535"/>
            <a:ext cx="978971" cy="61134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Скругленный прямоугольник 22"/>
          <p:cNvSpPr/>
          <p:nvPr/>
        </p:nvSpPr>
        <p:spPr>
          <a:xfrm>
            <a:off x="5005403" y="3008876"/>
            <a:ext cx="1957942" cy="588748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Права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24" name="Прямая со стрелкой 23"/>
          <p:cNvCxnSpPr/>
          <p:nvPr/>
        </p:nvCxnSpPr>
        <p:spPr>
          <a:xfrm>
            <a:off x="7028418" y="2404275"/>
            <a:ext cx="1261258" cy="60460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Скругленный прямоугольник 24"/>
          <p:cNvSpPr/>
          <p:nvPr/>
        </p:nvSpPr>
        <p:spPr>
          <a:xfrm>
            <a:off x="7111626" y="3051395"/>
            <a:ext cx="1946654" cy="588748"/>
          </a:xfrm>
          <a:prstGeom prst="roundRect">
            <a:avLst/>
          </a:prstGeom>
          <a:gradFill>
            <a:gsLst>
              <a:gs pos="100000">
                <a:srgbClr val="00863D">
                  <a:alpha val="73000"/>
                </a:srgb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Обязанности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Номер слайда 1"/>
          <p:cNvSpPr>
            <a:spLocks noGrp="1"/>
          </p:cNvSpPr>
          <p:nvPr>
            <p:ph type="sldNum" sz="quarter" idx="11"/>
          </p:nvPr>
        </p:nvSpPr>
        <p:spPr>
          <a:xfrm>
            <a:off x="8174038" y="1588"/>
            <a:ext cx="762000" cy="366712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6867686" y="3692841"/>
            <a:ext cx="239946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обязанности члена аудиторской группы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о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беспечение ведения реестра рисков 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kumimoji="0" lang="ru-RU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редставление</a:t>
            </a:r>
            <a:r>
              <a:rPr kumimoji="0" lang="ru-RU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руководителю плана</a:t>
            </a:r>
            <a:r>
              <a:rPr kumimoji="0" lang="ru-RU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ВФА на утверждение</a:t>
            </a:r>
            <a:endParaRPr kumimoji="0" lang="ru-RU" sz="1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утверждение программы аудита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ассмотрение возражений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подписание заключений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sz="1400" dirty="0" smtClean="0">
                <a:solidFill>
                  <a:prstClr val="black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контроль качества 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979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 txBox="1">
            <a:spLocks/>
          </p:cNvSpPr>
          <p:nvPr/>
        </p:nvSpPr>
        <p:spPr>
          <a:xfrm>
            <a:off x="395536" y="980728"/>
            <a:ext cx="8915400" cy="5328592"/>
          </a:xfrm>
          <a:prstGeom prst="rect">
            <a:avLst/>
          </a:prstGeom>
        </p:spPr>
        <p:txBody>
          <a:bodyPr>
            <a:noAutofit/>
          </a:bodyPr>
          <a:lstStyle>
            <a:lvl1pPr marL="402325" indent="-402325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71703" indent="-335270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3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1082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77515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13947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50380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86813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23246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59678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4000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+mj-lt"/>
              <a:buAutoNum type="romanUcPeriod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Общие положения:</a:t>
            </a:r>
          </a:p>
          <a:p>
            <a:pPr marL="800100" marR="0" lvl="1" indent="-4000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Применяется органами власти и казенными учреждениями</a:t>
            </a:r>
          </a:p>
          <a:p>
            <a:pPr marL="800100" marR="0" lvl="1" indent="-4000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Термины и определения в соответствии с федеральным стандартом «Определения, принципы и задачи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»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514350" marR="0" lvl="0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+mj-lt"/>
              <a:buAutoNum type="romanUcPeriod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Основания и порядок организации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endParaRPr kumimoji="0" lang="ru-RU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Основание – требования ст. 160.2-1 БК РФ</a:t>
            </a: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Ответственность за организацию и осуществление ВФА в соответствии с принципами, установленными федеральным стандартом «Определения, принципы и задачи ВФА» несет руководитель ГАБС, АБС, ПБС</a:t>
            </a: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Объекты ВФА – структурные подразделения ГАБС, АБС, ПБС</a:t>
            </a:r>
          </a:p>
          <a:p>
            <a:pPr marL="514350" marR="0" lvl="0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+mj-lt"/>
              <a:buAutoNum type="romanUcPeriod"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Способы организации </a:t>
            </a:r>
            <a:r>
              <a:rPr kumimoji="0" lang="ru-RU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endParaRPr kumimoji="0" lang="ru-RU" sz="18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Создание структурного подразделения </a:t>
            </a: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Назначение уполномоченного должностного лица (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определение случаев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) </a:t>
            </a:r>
          </a:p>
          <a:p>
            <a:pPr marL="914400" marR="0" lvl="1" indent="-51435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Передача полномочий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2051720" y="302148"/>
            <a:ext cx="62646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Стандарт ВФА </a:t>
            </a: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«Основания и порядок организации ВФА»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9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57504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 txBox="1">
            <a:spLocks/>
          </p:cNvSpPr>
          <p:nvPr/>
        </p:nvSpPr>
        <p:spPr>
          <a:xfrm>
            <a:off x="539552" y="1052736"/>
            <a:ext cx="8915400" cy="5256584"/>
          </a:xfrm>
          <a:prstGeom prst="rect">
            <a:avLst/>
          </a:prstGeom>
        </p:spPr>
        <p:txBody>
          <a:bodyPr>
            <a:noAutofit/>
          </a:bodyPr>
          <a:lstStyle>
            <a:lvl1pPr marL="402325" indent="-402325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71703" indent="-335270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3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1082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77515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13947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50380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86813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23246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59678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Создание структурного подразделения: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Корректировка организационной структуры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ГАБС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,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АБС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, органа управления государственным внебюджетным фондом, финансового органа,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ПБС</a:t>
            </a:r>
            <a:endParaRPr kumimoji="0" lang="ru-RU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Разработка и утверждение ведомственного (внутреннего) акта «Положение об осуществлении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» на основе федеральных стандартов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Разработка и утверждение Положения о структурном подразделении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endParaRPr kumimoji="0" lang="ru-RU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Разработка и утверждение должностных регламентов сотрудников, осуществляющих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, квалификационных требований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Назначение уполномоченного должностного лица: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Утверждение назначения уполномоченного должностного лица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Разработка и утверждение ведомственного (внутреннего) акта «Положение об осуществлении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» на основе федеральных стандартов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Передача полномочий по осуществлению ВФА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Ограничения по организации ВФА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: 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невозможность передачи полномочий по ВФА, руководитель учреждения непосредственно выполняет бюджетные процедуры – невозможность обеспечения функциональной независимости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1339673" y="548680"/>
            <a:ext cx="62646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Действия по организации ВФА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906197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Объект 2"/>
          <p:cNvSpPr txBox="1">
            <a:spLocks/>
          </p:cNvSpPr>
          <p:nvPr/>
        </p:nvSpPr>
        <p:spPr>
          <a:xfrm>
            <a:off x="110249" y="1196752"/>
            <a:ext cx="9217024" cy="2262981"/>
          </a:xfrm>
          <a:prstGeom prst="rect">
            <a:avLst/>
          </a:prstGeom>
        </p:spPr>
        <p:txBody>
          <a:bodyPr>
            <a:normAutofit/>
          </a:bodyPr>
          <a:lstStyle>
            <a:lvl1pPr marL="402325" indent="-402325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71703" indent="-335270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3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1082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77515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13947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50380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86813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23246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59678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Невозможно сформировать субъект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: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Отсутствуют специалисты, обладающие необходимой квалификацией и функциональной независимостью</a:t>
            </a:r>
          </a:p>
          <a:p>
            <a:pPr marL="871703" marR="0" lvl="1" indent="-33527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Недостаточно штатных единиц, финансирования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Низкое качество осуществления полномочий по ВФА, выявленное в процессе мониторинга качества исполнения функций по ВФА, органами внешнего аудита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1414340" y="239089"/>
            <a:ext cx="62646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Передача полномочий ВФА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434223" y="681970"/>
            <a:ext cx="62646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Основания</a:t>
            </a:r>
            <a:r>
              <a:rPr kumimoji="0" lang="en-US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: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" name="Объект 2"/>
          <p:cNvSpPr txBox="1">
            <a:spLocks/>
          </p:cNvSpPr>
          <p:nvPr/>
        </p:nvSpPr>
        <p:spPr>
          <a:xfrm>
            <a:off x="100595" y="3651035"/>
            <a:ext cx="9217024" cy="2955780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402325" indent="-402325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71703" indent="-335270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3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41082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77515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13947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950380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86813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23246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59678" indent="-268216" algn="l" defTabSz="107286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по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согласованию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…структурные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подразделения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АБС могут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являться объектами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ГАБСа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</a:t>
            </a: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       или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другого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АБСа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,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находящегося в ведении того же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ГАБСа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….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Произвольная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форма согласования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передачи полномочий по осуществлению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</a:p>
          <a:p>
            <a:pPr marL="402325" marR="0" lvl="0" indent="-402325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ГАБС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самостоятельно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определяет форму и порядок согласования передачи полномочий по осуществлению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ВФА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. 	Это может быть :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Гриф </a:t>
            </a:r>
            <a:r>
              <a:rPr kumimoji="0" lang="ru-RU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(</a:t>
            </a: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лист) </a:t>
            </a:r>
            <a:r>
              <a:rPr kumimoji="0" lang="ru-RU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согласования, виза уполномоченного должностного </a:t>
            </a: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лица, протокол, письмо </a:t>
            </a:r>
            <a:r>
              <a:rPr kumimoji="0" lang="ru-RU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 </a:t>
            </a: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согласовании* </a:t>
            </a:r>
            <a:b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</a:b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и (или) Соглашение </a:t>
            </a:r>
            <a:r>
              <a:rPr kumimoji="0" lang="ru-RU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 передаче полномочий </a:t>
            </a: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по </a:t>
            </a:r>
            <a:r>
              <a:rPr kumimoji="0" lang="ru-RU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осуществлению внутреннего финансового </a:t>
            </a:r>
            <a:r>
              <a:rPr kumimoji="0" lang="ru-RU" sz="15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аудита**</a:t>
            </a: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ru-RU" sz="15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* Правила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делопроизводства в </a:t>
            </a:r>
            <a:r>
              <a:rPr kumimoji="0" lang="ru-RU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ФОИВ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, утвержденные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постановлением Правительства Российской Федерации от 15 июня 2009 г. №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477</a:t>
            </a: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** Приложение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№ 7 к Методическим рекомендациям по осуществлению внутреннего финансового аудита, утвержденным приказом Министерства финансов Российской Федерации от 30 декабря 2016 г. № 822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.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  <a:p>
            <a:pPr marL="0" marR="0" lvl="0" indent="0" algn="l" defTabSz="107286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403648" y="3313470"/>
            <a:ext cx="62646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Формы передачи</a:t>
            </a:r>
            <a:r>
              <a:rPr kumimoji="0" lang="en-US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panose="020B0604020202020204" pitchFamily="34" charset="0"/>
              </a:rPr>
              <a:t>: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" name="Номер слайда 2"/>
          <p:cNvSpPr txBox="1">
            <a:spLocks/>
          </p:cNvSpPr>
          <p:nvPr/>
        </p:nvSpPr>
        <p:spPr>
          <a:xfrm>
            <a:off x="6876256" y="116632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91366C-C707-45FC-9663-1DE7BB98C4B2}" type="slidenum">
              <a:rPr kumimoji="0" lang="ru-RU" sz="2200" b="0" i="0" u="none" strike="noStrike" kern="1200" cap="none" spc="0" normalizeH="0" baseline="0" noProof="0" smtClean="0">
                <a:ln>
                  <a:noFill/>
                </a:ln>
                <a:solidFill>
                  <a:srgbClr val="DEAA46"/>
                </a:solidFill>
                <a:effectLst/>
                <a:uLnTx/>
                <a:uFillTx/>
                <a:latin typeface="DINPro-Light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rgbClr val="DEAA46"/>
              </a:solidFill>
              <a:effectLst/>
              <a:uLnTx/>
              <a:uFillTx/>
              <a:latin typeface="DINPro-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24208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691680" y="3140968"/>
          <a:ext cx="6168395" cy="3610777"/>
        </p:xfrm>
        <a:graphic>
          <a:graphicData uri="http://schemas.openxmlformats.org/drawingml/2006/table">
            <a:tbl>
              <a:tblPr firstRow="1" firstCol="1" bandRow="1"/>
              <a:tblGrid>
                <a:gridCol w="223486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86113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072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22371">
                <a:tc gridSpan="3"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kern="120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Процессы</a:t>
                      </a:r>
                      <a:r>
                        <a:rPr lang="ru-RU" sz="1300" b="0" kern="1200" baseline="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300" b="1" kern="1200" baseline="0" dirty="0" smtClean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главного администратора (администратора) бюджетных средств</a:t>
                      </a:r>
                      <a:endParaRPr lang="ru-RU" sz="1300" b="1" kern="1200" dirty="0">
                        <a:solidFill>
                          <a:schemeClr val="dk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DF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5775" marR="35775" marT="0" marB="0"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26314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Внутренний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Контроль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i="1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(составная</a:t>
                      </a:r>
                      <a:r>
                        <a:rPr lang="ru-RU" sz="1300" i="1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часть любого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i="1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процесса</a:t>
                      </a:r>
                      <a:r>
                        <a:rPr lang="ru-RU" sz="1300" i="1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)</a:t>
                      </a:r>
                      <a:endParaRPr lang="ru-RU" sz="1300" i="1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Контроль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по подведомственности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Контроль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условий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предоставления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средств из бюджета</a:t>
                      </a: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49216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Самоконтроль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Контроль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по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Подчиненности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Автоматические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Контрольные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действия</a:t>
                      </a: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Проверки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в целях формирования финансовых документов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Мониторинг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Служебные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проверки</a:t>
                      </a: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 Narrow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Предварительный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контроль</a:t>
                      </a: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Камеральные (выездные) проверки получателей</a:t>
                      </a:r>
                      <a:r>
                        <a:rPr lang="ru-RU" sz="13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средств из бюджета</a:t>
                      </a:r>
                      <a:endParaRPr lang="ru-RU" sz="13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33023" marR="33023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1699800" y="2096580"/>
            <a:ext cx="6168394" cy="368250"/>
          </a:xfrm>
          <a:prstGeom prst="rect">
            <a:avLst/>
          </a:prstGeom>
          <a:solidFill>
            <a:srgbClr val="E9EDF4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1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Внутренний финансовый аудит</a:t>
            </a:r>
          </a:p>
        </p:txBody>
      </p:sp>
      <p:sp>
        <p:nvSpPr>
          <p:cNvPr id="4" name="Стрелка влево 3"/>
          <p:cNvSpPr/>
          <p:nvPr/>
        </p:nvSpPr>
        <p:spPr>
          <a:xfrm rot="16200000">
            <a:off x="2398266" y="2433305"/>
            <a:ext cx="357669" cy="731160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5" name="Стрелка влево 4"/>
          <p:cNvSpPr/>
          <p:nvPr/>
        </p:nvSpPr>
        <p:spPr>
          <a:xfrm rot="16200000">
            <a:off x="4607663" y="2461900"/>
            <a:ext cx="357669" cy="731160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6" name="Стрелка влево 5"/>
          <p:cNvSpPr/>
          <p:nvPr/>
        </p:nvSpPr>
        <p:spPr>
          <a:xfrm rot="16200000">
            <a:off x="6637610" y="2433305"/>
            <a:ext cx="357669" cy="731160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699804" y="1005800"/>
            <a:ext cx="2424647" cy="790432"/>
          </a:xfrm>
          <a:prstGeom prst="rect">
            <a:avLst/>
          </a:prstGeom>
          <a:gradFill rotWithShape="1">
            <a:gsLst>
              <a:gs pos="0">
                <a:srgbClr val="9BBB59">
                  <a:shade val="51000"/>
                  <a:satMod val="130000"/>
                </a:srgbClr>
              </a:gs>
              <a:gs pos="80000">
                <a:srgbClr val="9BBB59">
                  <a:shade val="93000"/>
                  <a:satMod val="130000"/>
                </a:srgbClr>
              </a:gs>
              <a:gs pos="100000">
                <a:srgbClr val="9BBB59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Правовое регулирование</a:t>
            </a:r>
          </a:p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(Минфин России)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988541" y="1005800"/>
            <a:ext cx="2879651" cy="790432"/>
          </a:xfrm>
          <a:prstGeom prst="rect">
            <a:avLst/>
          </a:prstGeom>
          <a:gradFill rotWithShape="1">
            <a:gsLst>
              <a:gs pos="0">
                <a:srgbClr val="9BBB59">
                  <a:shade val="51000"/>
                  <a:satMod val="130000"/>
                </a:srgbClr>
              </a:gs>
              <a:gs pos="80000">
                <a:srgbClr val="9BBB59">
                  <a:shade val="93000"/>
                  <a:satMod val="130000"/>
                </a:srgbClr>
              </a:gs>
              <a:gs pos="100000">
                <a:srgbClr val="9BBB59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Анализ ВФА</a:t>
            </a:r>
          </a:p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(ФК)</a:t>
            </a:r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H="1">
            <a:off x="4270554" y="1408499"/>
            <a:ext cx="515939" cy="0"/>
          </a:xfrm>
          <a:prstGeom prst="line">
            <a:avLst/>
          </a:prstGeom>
          <a:noFill/>
          <a:ln w="38100" cap="flat" cmpd="sng" algn="ctr">
            <a:solidFill>
              <a:srgbClr val="92D050"/>
            </a:solidFill>
            <a:prstDash val="solid"/>
            <a:tailEnd type="triangle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11" name="Прямоугольник 10"/>
          <p:cNvSpPr/>
          <p:nvPr/>
        </p:nvSpPr>
        <p:spPr>
          <a:xfrm>
            <a:off x="1399621" y="206621"/>
            <a:ext cx="6768752" cy="784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Место и роль ВФА</a:t>
            </a:r>
          </a:p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4821"/>
                </a:solidFill>
                <a:effectLst/>
                <a:uLnTx/>
                <a:uFillTx/>
                <a:latin typeface="Open Sans Condensed" pitchFamily="34" charset="0"/>
                <a:ea typeface="+mn-ea"/>
                <a:cs typeface="Arial" charset="0"/>
              </a:rPr>
              <a:t> в ведомственной системе управления</a:t>
            </a:r>
            <a:endParaRPr kumimoji="0" lang="ru-RU" sz="2200" b="1" i="0" u="none" strike="noStrike" kern="1200" cap="none" spc="0" normalizeH="0" baseline="0" noProof="0" dirty="0">
              <a:ln>
                <a:noFill/>
              </a:ln>
              <a:solidFill>
                <a:srgbClr val="004821"/>
              </a:solidFill>
              <a:effectLst/>
              <a:uLnTx/>
              <a:uFillTx/>
              <a:latin typeface="Open Sans Condensed" pitchFamily="34" charset="0"/>
              <a:ea typeface="+mn-ea"/>
              <a:cs typeface="Arial" charset="0"/>
            </a:endParaRPr>
          </a:p>
        </p:txBody>
      </p:sp>
      <p:sp>
        <p:nvSpPr>
          <p:cNvPr id="12" name="Стрелка влево 11"/>
          <p:cNvSpPr/>
          <p:nvPr/>
        </p:nvSpPr>
        <p:spPr>
          <a:xfrm rot="16200000">
            <a:off x="2778178" y="1566496"/>
            <a:ext cx="329007" cy="731160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13" name="Стрелка влево 12"/>
          <p:cNvSpPr/>
          <p:nvPr/>
        </p:nvSpPr>
        <p:spPr>
          <a:xfrm rot="16200000">
            <a:off x="6333706" y="1573056"/>
            <a:ext cx="287320" cy="731160"/>
          </a:xfrm>
          <a:prstGeom prst="leftArrow">
            <a:avLst>
              <a:gd name="adj1" fmla="val 32845"/>
              <a:gd name="adj2" fmla="val 62384"/>
            </a:avLst>
          </a:prstGeom>
          <a:solidFill>
            <a:srgbClr val="9BBB59"/>
          </a:solidFill>
          <a:ln w="25400" cap="flat" cmpd="sng" algn="ctr">
            <a:solidFill>
              <a:srgbClr val="9BBB5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7286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47028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90790C-28AD-4057-B5AE-EE6E851BBDA6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149229" y="582613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Схема осуществления внутреннего финансового контроля</a:t>
            </a: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/>
            </a:r>
            <a:b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</a:br>
            <a:endParaRPr kumimoji="0" lang="ru-RU" alt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sp>
        <p:nvSpPr>
          <p:cNvPr id="19" name="Номер слайда 1"/>
          <p:cNvSpPr txBox="1">
            <a:spLocks/>
          </p:cNvSpPr>
          <p:nvPr/>
        </p:nvSpPr>
        <p:spPr>
          <a:xfrm>
            <a:off x="7342189" y="1588"/>
            <a:ext cx="1593850" cy="309562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ru-RU" kern="1200">
                <a:solidFill>
                  <a:prstClr val="white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C717181-208C-4A68-BF28-C689D36881CE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graphicFrame>
        <p:nvGraphicFramePr>
          <p:cNvPr id="17" name="Объект 6"/>
          <p:cNvGraphicFramePr>
            <a:graphicFrameLocks/>
          </p:cNvGraphicFramePr>
          <p:nvPr>
            <p:extLst/>
          </p:nvPr>
        </p:nvGraphicFramePr>
        <p:xfrm>
          <a:off x="579441" y="1219201"/>
          <a:ext cx="8221663" cy="513397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961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90790C-28AD-4057-B5AE-EE6E851BBDA6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128589" y="457839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Проведение аудиторских проверок. Методы. Рабочая документация.</a:t>
            </a: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/>
            </a:r>
            <a:b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</a:br>
            <a:endParaRPr kumimoji="0" lang="ru-RU" alt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sp>
        <p:nvSpPr>
          <p:cNvPr id="19" name="Номер слайда 1"/>
          <p:cNvSpPr txBox="1">
            <a:spLocks/>
          </p:cNvSpPr>
          <p:nvPr/>
        </p:nvSpPr>
        <p:spPr>
          <a:xfrm>
            <a:off x="7342189" y="1588"/>
            <a:ext cx="1593850" cy="309562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ru-RU" kern="1200">
                <a:solidFill>
                  <a:prstClr val="white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C717181-208C-4A68-BF28-C689D36881CE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7404" y="1559244"/>
            <a:ext cx="1656118" cy="7078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Методы аудита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94437" y="2367844"/>
            <a:ext cx="2039519" cy="36933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инспектирование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4429" y="2968009"/>
            <a:ext cx="2038134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наблюдение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96396" y="4156790"/>
            <a:ext cx="2038134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подтверждение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96396" y="4768720"/>
            <a:ext cx="2038134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пересчет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96396" y="5397759"/>
            <a:ext cx="2038134" cy="707886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аналитические процедуры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4428" y="3556625"/>
            <a:ext cx="2038134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запрос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945526" y="934013"/>
            <a:ext cx="3942568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Рабочая документация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rgbClr val="EDEDE3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897581" y="1400589"/>
            <a:ext cx="6038458" cy="70788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Документы, отражающие результаты подготовки аудиторской проверки, включая программу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897581" y="2133181"/>
            <a:ext cx="6038458" cy="70788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Сведения о характере, сроках, объеме и выводах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7581" y="2856130"/>
            <a:ext cx="6038458" cy="70788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Сведения о выполнении ВФК в отношении проверяемых операций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897581" y="3583541"/>
            <a:ext cx="6038458" cy="70788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Перечень изученных договоров, соглашений, первичной документации и т.д.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897581" y="4310108"/>
            <a:ext cx="6038458" cy="40011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Письменные заявления и объяснения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897581" y="4737621"/>
            <a:ext cx="6038458" cy="40011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Копии обращения в органы ГФК, экспертам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897581" y="5165135"/>
            <a:ext cx="6038458" cy="40011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Копии финансово-хозяйственных документов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7581" y="5592650"/>
            <a:ext cx="6038458" cy="40011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Акт аудиторской проверки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897581" y="6024093"/>
            <a:ext cx="6038458" cy="40011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b="1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Промежуточные отчеты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 rot="16200000">
            <a:off x="724193" y="3652448"/>
            <a:ext cx="4128191" cy="707886"/>
          </a:xfrm>
          <a:prstGeom prst="rect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20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EDEDE3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Достаточные надлежащие надежные доказательства</a:t>
            </a:r>
          </a:p>
        </p:txBody>
      </p:sp>
    </p:spTree>
    <p:extLst>
      <p:ext uri="{BB962C8B-B14F-4D97-AF65-F5344CB8AC3E}">
        <p14:creationId xmlns:p14="http://schemas.microsoft.com/office/powerpoint/2010/main" val="840766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C948A7D-6C52-4157-BEA1-1B3B6891AEA4}" type="slidenum">
              <a:rPr lang="ru-RU" smtClean="0"/>
              <a:pPr>
                <a:defRPr/>
              </a:pPr>
              <a:t>6</a:t>
            </a:fld>
            <a:endParaRPr lang="ru-RU" dirty="0"/>
          </a:p>
        </p:txBody>
      </p:sp>
      <p:graphicFrame>
        <p:nvGraphicFramePr>
          <p:cNvPr id="5" name="Схема 4"/>
          <p:cNvGraphicFramePr/>
          <p:nvPr>
            <p:extLst>
              <p:ext uri="{D42A27DB-BD31-4B8C-83A1-F6EECF244321}">
                <p14:modId xmlns:p14="http://schemas.microsoft.com/office/powerpoint/2010/main" val="2804014621"/>
              </p:ext>
            </p:extLst>
          </p:nvPr>
        </p:nvGraphicFramePr>
        <p:xfrm>
          <a:off x="107504" y="908720"/>
          <a:ext cx="8944704" cy="57282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575048" y="2924944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/>
            <a:r>
              <a:rPr lang="ru-RU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Georgia"/>
              </a:rPr>
              <a:t>Осуществление внутреннего финансового аудита  в отношении внутренних бюджетных процедур составления и исполнения федерального бюджета по главе 092, ведения бюджетного учета и составления бюджетной отчетности</a:t>
            </a:r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 bwMode="auto">
          <a:xfrm>
            <a:off x="45861" y="333670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altLang="ru-RU" sz="2400" b="1" dirty="0" smtClean="0">
                <a:solidFill>
                  <a:srgbClr val="00602B"/>
                </a:solidFill>
                <a:latin typeface="Arial Narrow" panose="020B0606020202030204" pitchFamily="34" charset="0"/>
              </a:rPr>
              <a:t>Темы аудиторских проверок в МФ РФ</a:t>
            </a:r>
            <a:endParaRPr kumimoji="0" lang="ru-RU" alt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768865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 descr="C:\Users\EEV\AppData\Local\Microsoft\Windows\Temporary Internet Files\Content.IE5\0NYZ1DHK\file-folders[1]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25" y="848519"/>
            <a:ext cx="5715000" cy="586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90790C-28AD-4057-B5AE-EE6E851BBDA6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149229" y="555625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Новеллы ППРФ №193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(комплексные изменения в ППРФ № 193 утверждены 24.03.2018)</a:t>
            </a:r>
            <a:r>
              <a:rPr kumimoji="0" lang="ru-RU" alt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/>
            </a:r>
            <a:br>
              <a:rPr kumimoji="0" lang="ru-RU" altLang="ru-RU" sz="20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</a:br>
            <a:endParaRPr kumimoji="0" lang="ru-RU" altLang="ru-RU" sz="20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sp>
        <p:nvSpPr>
          <p:cNvPr id="19" name="Номер слайда 1"/>
          <p:cNvSpPr txBox="1">
            <a:spLocks/>
          </p:cNvSpPr>
          <p:nvPr/>
        </p:nvSpPr>
        <p:spPr>
          <a:xfrm>
            <a:off x="7342189" y="1588"/>
            <a:ext cx="1593850" cy="309562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ru-RU" kern="1200">
                <a:solidFill>
                  <a:prstClr val="white"/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C717181-208C-4A68-BF28-C689D36881CE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20" name="Rectangle 4"/>
          <p:cNvSpPr txBox="1">
            <a:spLocks noChangeArrowheads="1"/>
          </p:cNvSpPr>
          <p:nvPr/>
        </p:nvSpPr>
        <p:spPr bwMode="auto">
          <a:xfrm>
            <a:off x="239809" y="1256903"/>
            <a:ext cx="2686050" cy="827882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•"/>
              <a:defRPr sz="2800">
                <a:solidFill>
                  <a:schemeClr val="tx1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В части дефиниций и общих положений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" name="Rectangle 4"/>
          <p:cNvSpPr txBox="1">
            <a:spLocks noChangeArrowheads="1"/>
          </p:cNvSpPr>
          <p:nvPr/>
        </p:nvSpPr>
        <p:spPr bwMode="auto">
          <a:xfrm>
            <a:off x="3154197" y="1141413"/>
            <a:ext cx="5781859" cy="1058862"/>
          </a:xfrm>
          <a:prstGeom prst="rect">
            <a:avLst/>
          </a:prstGeom>
          <a:ln/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•"/>
              <a:defRPr sz="2800">
                <a:solidFill>
                  <a:schemeClr val="tx1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Корректировка с целью уточнения и детализации взаимосвязи ВФК и ВФА с системой оценки качества финансового менеджмента</a:t>
            </a: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" name="Rectangle 4"/>
          <p:cNvSpPr txBox="1">
            <a:spLocks noChangeArrowheads="1"/>
          </p:cNvSpPr>
          <p:nvPr/>
        </p:nvSpPr>
        <p:spPr bwMode="auto">
          <a:xfrm>
            <a:off x="271463" y="2684107"/>
            <a:ext cx="2686050" cy="827882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•"/>
              <a:defRPr sz="2800">
                <a:solidFill>
                  <a:schemeClr val="tx1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В части общих подходов и правил</a:t>
            </a:r>
          </a:p>
        </p:txBody>
      </p:sp>
      <p:sp>
        <p:nvSpPr>
          <p:cNvPr id="24" name="Rectangle 4"/>
          <p:cNvSpPr txBox="1">
            <a:spLocks noChangeArrowheads="1"/>
          </p:cNvSpPr>
          <p:nvPr/>
        </p:nvSpPr>
        <p:spPr bwMode="auto">
          <a:xfrm>
            <a:off x="3154197" y="2566193"/>
            <a:ext cx="5781859" cy="1216026"/>
          </a:xfrm>
          <a:prstGeom prst="rect">
            <a:avLst/>
          </a:prstGeom>
          <a:ln/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>
            <a:defPPr>
              <a:defRPr lang="ru-RU"/>
            </a:defPPr>
            <a:lvl1pPr marL="285750" indent="-285750" eaLnBrk="0" hangingPunct="0">
              <a:buClrTx/>
              <a:buFont typeface="Georgia" pitchFamily="18" charset="0"/>
              <a:buChar char="•"/>
              <a:defRPr sz="1600" b="1">
                <a:solidFill>
                  <a:schemeClr val="tx2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Усиление и конкретизация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риск-ориентированного подхода к организации и осуществлению ВФК и ВФА;</a:t>
            </a:r>
          </a:p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Уточнение подходов к формированию карт ВФК;</a:t>
            </a:r>
          </a:p>
        </p:txBody>
      </p:sp>
      <p:sp>
        <p:nvSpPr>
          <p:cNvPr id="25" name="Rectangle 4"/>
          <p:cNvSpPr txBox="1">
            <a:spLocks noChangeArrowheads="1"/>
          </p:cNvSpPr>
          <p:nvPr/>
        </p:nvSpPr>
        <p:spPr bwMode="auto">
          <a:xfrm>
            <a:off x="271463" y="4347230"/>
            <a:ext cx="2686050" cy="827882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•"/>
              <a:defRPr sz="2800">
                <a:solidFill>
                  <a:schemeClr val="tx1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В части процедурных вопросов</a:t>
            </a:r>
          </a:p>
        </p:txBody>
      </p:sp>
      <p:sp>
        <p:nvSpPr>
          <p:cNvPr id="26" name="Rectangle 4"/>
          <p:cNvSpPr txBox="1">
            <a:spLocks noChangeArrowheads="1"/>
          </p:cNvSpPr>
          <p:nvPr/>
        </p:nvSpPr>
        <p:spPr bwMode="auto">
          <a:xfrm>
            <a:off x="3154197" y="4065224"/>
            <a:ext cx="5781859" cy="1391894"/>
          </a:xfrm>
          <a:prstGeom prst="rect">
            <a:avLst/>
          </a:prstGeom>
          <a:ln/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>
            <a:defPPr>
              <a:defRPr lang="ru-RU"/>
            </a:defPPr>
            <a:lvl1pPr marL="285750" indent="-285750" eaLnBrk="0" hangingPunct="0">
              <a:buClrTx/>
              <a:buFont typeface="Georgia" pitchFamily="18" charset="0"/>
              <a:buChar char="•"/>
              <a:defRPr sz="1600" b="1">
                <a:solidFill>
                  <a:schemeClr val="tx2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Расширение практики применения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автоматизированных систем;</a:t>
            </a:r>
          </a:p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Детализация </a:t>
            </a:r>
            <a:r>
              <a:rPr kumimoji="0" lang="ru-RU" alt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методической роли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Минфина России;</a:t>
            </a:r>
          </a:p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Конкретизация </a:t>
            </a:r>
            <a:r>
              <a:rPr kumimoji="0" lang="ru-RU" alt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распределения ответственности субъектов и объектов 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ВФК и </a:t>
            </a:r>
            <a:r>
              <a:rPr kumimoji="0" lang="ru-RU" alt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ВФА</a:t>
            </a:r>
            <a:endParaRPr kumimoji="0" lang="ru-RU" altLang="ru-RU" sz="16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1" name="Rectangle 4"/>
          <p:cNvSpPr txBox="1">
            <a:spLocks noChangeArrowheads="1"/>
          </p:cNvSpPr>
          <p:nvPr/>
        </p:nvSpPr>
        <p:spPr bwMode="auto">
          <a:xfrm>
            <a:off x="250826" y="5882565"/>
            <a:ext cx="2686050" cy="827882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•"/>
              <a:defRPr sz="2800">
                <a:solidFill>
                  <a:schemeClr val="tx1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None/>
              <a:tabLst/>
              <a:defRPr/>
            </a:pPr>
            <a:r>
              <a:rPr kumimoji="0" lang="ru-RU" alt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Технические </a:t>
            </a:r>
            <a:r>
              <a:rPr kumimoji="0" lang="ru-RU" alt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редакционные правки</a:t>
            </a:r>
            <a:endParaRPr kumimoji="0" lang="ru-RU" altLang="ru-RU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2" name="Rectangle 4"/>
          <p:cNvSpPr txBox="1">
            <a:spLocks noChangeArrowheads="1"/>
          </p:cNvSpPr>
          <p:nvPr/>
        </p:nvSpPr>
        <p:spPr bwMode="auto">
          <a:xfrm>
            <a:off x="3154197" y="5864787"/>
            <a:ext cx="5781859" cy="784661"/>
          </a:xfrm>
          <a:prstGeom prst="rect">
            <a:avLst/>
          </a:prstGeom>
          <a:ln/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>
            <a:defPPr>
              <a:defRPr lang="ru-RU"/>
            </a:defPPr>
            <a:lvl1pPr marL="285750" indent="-285750" eaLnBrk="0" hangingPunct="0">
              <a:buClrTx/>
              <a:buFont typeface="Georgia" pitchFamily="18" charset="0"/>
              <a:buChar char="•"/>
              <a:defRPr sz="1600" b="1">
                <a:solidFill>
                  <a:schemeClr val="tx2"/>
                </a:solidFill>
                <a:latin typeface="Arial" charset="0"/>
              </a:defRPr>
            </a:lvl1pPr>
            <a:lvl2pPr marL="657225" indent="-246063" eaLnBrk="0" hangingPunct="0">
              <a:spcBef>
                <a:spcPts val="300"/>
              </a:spcBef>
              <a:buClr>
                <a:schemeClr val="accent2"/>
              </a:buClr>
              <a:buFont typeface="Georgia" pitchFamily="18" charset="0"/>
              <a:buChar char="▫"/>
              <a:defRPr sz="2600">
                <a:solidFill>
                  <a:schemeClr val="accent2"/>
                </a:solidFill>
                <a:latin typeface="Arial" charset="0"/>
              </a:defRPr>
            </a:lvl2pPr>
            <a:lvl3pPr marL="922338" indent="-21907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400">
                <a:solidFill>
                  <a:schemeClr val="accent1"/>
                </a:solidFill>
                <a:latin typeface="Arial" charset="0"/>
              </a:defRPr>
            </a:lvl3pPr>
            <a:lvl4pPr marL="1179513" indent="-200025" eaLnBrk="0" hangingPunct="0">
              <a:spcBef>
                <a:spcPts val="300"/>
              </a:spcBef>
              <a:buClr>
                <a:schemeClr val="accent1"/>
              </a:buClr>
              <a:buFont typeface="Wingdings 2" pitchFamily="18" charset="2"/>
              <a:buChar char=""/>
              <a:defRPr sz="2200">
                <a:solidFill>
                  <a:schemeClr val="accent1"/>
                </a:solidFill>
                <a:latin typeface="Arial" charset="0"/>
              </a:defRPr>
            </a:lvl4pPr>
            <a:lvl5pPr marL="1389063" indent="-182563" eaLnBrk="0" hangingPunct="0">
              <a:spcBef>
                <a:spcPts val="300"/>
              </a:spcBef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itchFamily="18" charset="0"/>
              <a:buChar char="▫"/>
              <a:defRPr sz="2000">
                <a:solidFill>
                  <a:srgbClr val="A04DA3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Georgia" pitchFamily="18" charset="0"/>
              <a:buChar char="•"/>
              <a:tabLst/>
              <a:defRPr/>
            </a:pPr>
            <a:r>
              <a:rPr kumimoji="0" lang="ru-RU" alt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Уточнение отдельных </a:t>
            </a:r>
            <a:r>
              <a:rPr kumimoji="0" lang="ru-RU" alt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24456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формулировок, не меняющих общей сущности вопросов.</a:t>
            </a:r>
          </a:p>
        </p:txBody>
      </p:sp>
    </p:spTree>
    <p:extLst>
      <p:ext uri="{BB962C8B-B14F-4D97-AF65-F5344CB8AC3E}">
        <p14:creationId xmlns:p14="http://schemas.microsoft.com/office/powerpoint/2010/main" val="1899458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3" name="Rectangle 4"/>
          <p:cNvSpPr txBox="1">
            <a:spLocks noChangeArrowheads="1"/>
          </p:cNvSpPr>
          <p:nvPr/>
        </p:nvSpPr>
        <p:spPr bwMode="auto">
          <a:xfrm>
            <a:off x="123477" y="254546"/>
            <a:ext cx="89947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kern="1200">
                <a:solidFill>
                  <a:schemeClr val="tx2"/>
                </a:solidFill>
                <a:latin typeface="Arial" charset="0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Новеллы ППРФ №</a:t>
            </a: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193. </a:t>
            </a:r>
            <a:r>
              <a:rPr kumimoji="0" lang="ru-RU" alt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Структура </a:t>
            </a:r>
            <a:r>
              <a:rPr kumimoji="0" lang="ru-RU" alt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Arial Narrow" panose="020B0606020202030204" pitchFamily="34" charset="0"/>
                <a:ea typeface="+mj-ea"/>
                <a:cs typeface="+mj-cs"/>
              </a:rPr>
              <a:t>бюджетных рисков</a:t>
            </a:r>
            <a:endParaRPr kumimoji="0" lang="ru-RU" altLang="ru-RU" sz="2400" b="1" i="0" u="none" strike="noStrike" kern="1200" cap="none" spc="0" normalizeH="0" baseline="0" noProof="0" dirty="0">
              <a:ln>
                <a:noFill/>
              </a:ln>
              <a:solidFill>
                <a:srgbClr val="424456"/>
              </a:solidFill>
              <a:effectLst/>
              <a:uLnTx/>
              <a:uFillTx/>
              <a:latin typeface="Arial Narrow" panose="020B0606020202030204" pitchFamily="34" charset="0"/>
              <a:ea typeface="+mj-ea"/>
              <a:cs typeface="+mj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8375" y="840334"/>
            <a:ext cx="8624990" cy="575542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Риски ненадлежащего планирования бюджета 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ВНЕШНИЕ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Длительность процедур межведомственного согласования;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 . .</a:t>
            </a:r>
          </a:p>
          <a:p>
            <a:pPr marL="800100" marR="0" lvl="2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ВНУТРЕННИЕ 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Риск некорректного выполнения операции № 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 </a:t>
            </a:r>
            <a:r>
              <a:rPr kumimoji="0" lang="ru-RU" sz="16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                (риск нарушения нормы НПА или риск выполнения неэффективного действия)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Риск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некорректного выполнения операции № 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2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.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 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2.   Риски ненадлежащего исполнения бюджета </a:t>
            </a:r>
          </a:p>
          <a:p>
            <a:pPr marL="800100" marR="0" lvl="2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ВНЕШНИЕ</a:t>
            </a:r>
          </a:p>
          <a:p>
            <a:pPr marL="4572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Секвестр бюджета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.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 .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ВНУТРЕННИЕ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Риск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некорректного выполнения операции № 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 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3.   Риски искажения бюджетной отчетности 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ВНЕШНИЕ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Ошибки в работе «Электронного бюджета»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ВНУТРЕННИЕ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Риск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некорректного выполнения операции № 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	. . </a:t>
            </a: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.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6962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948A7D-6C52-4157-BEA1-1B3B6891AEA4}" type="slidenum">
              <a:rPr kumimoji="0" lang="ru-RU" sz="18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79512" y="404665"/>
            <a:ext cx="91450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602B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Причины бюджетных рисков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2800" b="1" i="0" u="none" strike="noStrike" kern="1200" cap="none" spc="0" normalizeH="0" baseline="0" noProof="0" dirty="0" smtClean="0">
              <a:ln>
                <a:noFill/>
              </a:ln>
              <a:solidFill>
                <a:srgbClr val="00602B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graphicFrame>
        <p:nvGraphicFramePr>
          <p:cNvPr id="19" name="Таблица 18"/>
          <p:cNvGraphicFramePr>
            <a:graphicFrameLocks noGrp="1"/>
          </p:cNvGraphicFramePr>
          <p:nvPr>
            <p:extLst/>
          </p:nvPr>
        </p:nvGraphicFramePr>
        <p:xfrm>
          <a:off x="251522" y="980728"/>
          <a:ext cx="8712968" cy="5040559"/>
        </p:xfrm>
        <a:graphic>
          <a:graphicData uri="http://schemas.openxmlformats.org/drawingml/2006/table">
            <a:tbl>
              <a:tblPr/>
              <a:tblGrid>
                <a:gridCol w="51687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19609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0405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/>
                        <a:t>ВФК</a:t>
                      </a:r>
                    </a:p>
                  </a:txBody>
                  <a:tcPr>
                    <a:lnL w="12700" cmpd="sng">
                      <a:solidFill>
                        <a:srgbClr val="F79646"/>
                      </a:solidFill>
                    </a:lnL>
                    <a:lnR w="12700" cmpd="sng">
                      <a:solidFill>
                        <a:srgbClr val="F79646"/>
                      </a:solidFill>
                    </a:lnR>
                    <a:lnT w="12700" cmpd="sng">
                      <a:solidFill>
                        <a:srgbClr val="F79646"/>
                      </a:solidFill>
                    </a:lnT>
                    <a:lnB w="12700" cmpd="sng">
                      <a:solidFill>
                        <a:srgbClr val="F79646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частота изменений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положений бюджетного законодательства и иных нормативных правовых актов, регулирующих бюджетные правоотношения и (или) обусловливающих расходные обязательства публично-правового образования;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полнота внутренней регламентации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процедур (операции) осуществления финансового менеджмента;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состояние используемых прикладных программных средств автоматизации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процедур (операции) осуществления финансового менеджмента, информационной безопасности;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кадровый потенциал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 (степень квалификации должностных лиц, выполняющих процедуры (операции) осуществления финансового менеджмента);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наличие конфликта интересов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при выполнении процедур (операций) осуществления финансового менеджмента;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эффективность взаимодействия с другими подразделениями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, организациями государственного сектора, необходимого в целях своевременного выполнения процедур (операций) осуществления финансового менеджмента;</a:t>
                      </a:r>
                    </a:p>
                    <a:p>
                      <a:r>
                        <a:rPr lang="ru-RU" sz="1800" b="1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иные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 причины</a:t>
                      </a:r>
                      <a:endParaRPr lang="ru-RU" sz="1800" kern="1200" dirty="0">
                        <a:solidFill>
                          <a:schemeClr val="tx1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rgbClr val="F79646"/>
                      </a:solidFill>
                    </a:lnL>
                    <a:lnR w="12700" cmpd="sng">
                      <a:solidFill>
                        <a:srgbClr val="F79646"/>
                      </a:solidFill>
                    </a:lnR>
                    <a:lnT w="12700" cmpd="sng">
                      <a:solidFill>
                        <a:srgbClr val="F79646"/>
                      </a:solidFill>
                    </a:lnT>
                    <a:lnB w="12700" cmpd="sng">
                      <a:solidFill>
                        <a:srgbClr val="F79646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7507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0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_rels/theme12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0.xml><?xml version="1.0" encoding="utf-8"?>
<a:theme xmlns:a="http://schemas.openxmlformats.org/drawingml/2006/main" name="26_Городская">
  <a:themeElements>
    <a:clrScheme name="MF">
      <a:dk1>
        <a:sysClr val="windowText" lastClr="000000"/>
      </a:dk1>
      <a:lt1>
        <a:srgbClr val="EDEDE3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MF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Городская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>
    <a:spDef>
      <a:spPr>
        <a:noFill/>
        <a:ln>
          <a:tailEnd type="arrow"/>
        </a:ln>
      </a:spPr>
      <a:bodyPr rtlCol="0" anchor="ctr"/>
      <a:lstStyle>
        <a:defPPr algn="ctr">
          <a:defRPr sz="1200" dirty="0" smtClean="0"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</a:objectDefaults>
  <a:extraClrSchemeLst/>
</a:theme>
</file>

<file path=ppt/theme/theme11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25_Городская">
  <a:themeElements>
    <a:clrScheme name="MF">
      <a:dk1>
        <a:sysClr val="windowText" lastClr="000000"/>
      </a:dk1>
      <a:lt1>
        <a:srgbClr val="EDEDE3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MF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Городская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>
    <a:spDef>
      <a:spPr>
        <a:noFill/>
        <a:ln>
          <a:tailEnd type="arrow"/>
        </a:ln>
      </a:spPr>
      <a:bodyPr rtlCol="0" anchor="ctr"/>
      <a:lstStyle>
        <a:defPPr algn="ctr">
          <a:defRPr sz="1200" dirty="0" smtClean="0"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</a:objectDefaults>
  <a:extraClrSchemeLst/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23_Городская">
  <a:themeElements>
    <a:clrScheme name="MF">
      <a:dk1>
        <a:sysClr val="windowText" lastClr="000000"/>
      </a:dk1>
      <a:lt1>
        <a:srgbClr val="EDEDE3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MF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Городская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>
    <a:spDef>
      <a:spPr>
        <a:noFill/>
        <a:ln>
          <a:tailEnd type="arrow"/>
        </a:ln>
      </a:spPr>
      <a:bodyPr rtlCol="0" anchor="ctr"/>
      <a:lstStyle>
        <a:defPPr algn="ctr">
          <a:defRPr sz="1200" dirty="0" smtClean="0"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</a:objectDefaults>
  <a:extraClrSchemeLst/>
</a:theme>
</file>

<file path=ppt/theme/theme5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0" cap="flat">
          <a:solidFill>
            <a:srgbClr val="007E3C"/>
          </a:solidFill>
          <a:miter lim="800000"/>
          <a:tailEnd type="arrow" w="lg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.xml><?xml version="1.0" encoding="utf-8"?>
<a:theme xmlns:a="http://schemas.openxmlformats.org/drawingml/2006/main" name="24_Городская">
  <a:themeElements>
    <a:clrScheme name="MF">
      <a:dk1>
        <a:sysClr val="windowText" lastClr="000000"/>
      </a:dk1>
      <a:lt1>
        <a:srgbClr val="EDEDE3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MF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Городская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>
    <a:spDef>
      <a:spPr>
        <a:noFill/>
        <a:ln>
          <a:tailEnd type="arrow"/>
        </a:ln>
      </a:spPr>
      <a:bodyPr rtlCol="0" anchor="ctr"/>
      <a:lstStyle>
        <a:defPPr algn="ctr">
          <a:defRPr sz="1200" dirty="0" smtClean="0"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</a:objectDefaults>
  <a:extraClrSchemeLst/>
</a:theme>
</file>

<file path=ppt/theme/theme9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19004</TotalTime>
  <Words>3455</Words>
  <Application>Microsoft Office PowerPoint</Application>
  <PresentationFormat>Экран (4:3)</PresentationFormat>
  <Paragraphs>632</Paragraphs>
  <Slides>37</Slides>
  <Notes>14</Notes>
  <HiddenSlides>0</HiddenSlides>
  <MMClips>0</MMClips>
  <ScaleCrop>false</ScaleCrop>
  <HeadingPairs>
    <vt:vector size="4" baseType="variant">
      <vt:variant>
        <vt:lpstr>Тема</vt:lpstr>
      </vt:variant>
      <vt:variant>
        <vt:i4>12</vt:i4>
      </vt:variant>
      <vt:variant>
        <vt:lpstr>Заголовки слайдов</vt:lpstr>
      </vt:variant>
      <vt:variant>
        <vt:i4>37</vt:i4>
      </vt:variant>
    </vt:vector>
  </HeadingPairs>
  <TitlesOfParts>
    <vt:vector size="49" baseType="lpstr">
      <vt:lpstr>Office Theme</vt:lpstr>
      <vt:lpstr>6_Office Theme</vt:lpstr>
      <vt:lpstr>1_Office Theme</vt:lpstr>
      <vt:lpstr>23_Городская</vt:lpstr>
      <vt:lpstr>2_Тема Office</vt:lpstr>
      <vt:lpstr>Тема Office</vt:lpstr>
      <vt:lpstr>2_Office Theme</vt:lpstr>
      <vt:lpstr>24_Городская</vt:lpstr>
      <vt:lpstr>13_Office Theme</vt:lpstr>
      <vt:lpstr>26_Городская</vt:lpstr>
      <vt:lpstr>3_Office Theme</vt:lpstr>
      <vt:lpstr>25_Городская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Шамьюнов Марат Маратович</dc:creator>
  <cp:lastModifiedBy>Сурова Светлана Владимировна</cp:lastModifiedBy>
  <cp:revision>2026</cp:revision>
  <cp:lastPrinted>2019-08-20T18:53:42Z</cp:lastPrinted>
  <dcterms:created xsi:type="dcterms:W3CDTF">2016-03-17T09:44:54Z</dcterms:created>
  <dcterms:modified xsi:type="dcterms:W3CDTF">2019-10-22T08:18:07Z</dcterms:modified>
</cp:coreProperties>
</file>