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23" r:id="rId2"/>
    <p:sldMasterId id="2147484135" r:id="rId3"/>
    <p:sldMasterId id="2147484147" r:id="rId4"/>
    <p:sldMasterId id="2147484159" r:id="rId5"/>
  </p:sldMasterIdLst>
  <p:notesMasterIdLst>
    <p:notesMasterId r:id="rId19"/>
  </p:notesMasterIdLst>
  <p:handoutMasterIdLst>
    <p:handoutMasterId r:id="rId20"/>
  </p:handoutMasterIdLst>
  <p:sldIdLst>
    <p:sldId id="626" r:id="rId6"/>
    <p:sldId id="665" r:id="rId7"/>
    <p:sldId id="658" r:id="rId8"/>
    <p:sldId id="667" r:id="rId9"/>
    <p:sldId id="674" r:id="rId10"/>
    <p:sldId id="661" r:id="rId11"/>
    <p:sldId id="663" r:id="rId12"/>
    <p:sldId id="664" r:id="rId13"/>
    <p:sldId id="675" r:id="rId14"/>
    <p:sldId id="676" r:id="rId15"/>
    <p:sldId id="677" r:id="rId16"/>
    <p:sldId id="678" r:id="rId17"/>
    <p:sldId id="679" r:id="rId18"/>
  </p:sldIdLst>
  <p:sldSz cx="9144000" cy="6858000" type="screen4x3"/>
  <p:notesSz cx="9947275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EC234"/>
    <a:srgbClr val="FF5050"/>
    <a:srgbClr val="860000"/>
    <a:srgbClr val="FF9999"/>
    <a:srgbClr val="B45608"/>
    <a:srgbClr val="DA9710"/>
    <a:srgbClr val="FFFFCC"/>
    <a:srgbClr val="CC0000"/>
    <a:srgbClr val="99CCFF"/>
    <a:srgbClr val="A46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485" autoAdjust="0"/>
    <p:restoredTop sz="96947" autoAdjust="0"/>
  </p:normalViewPr>
  <p:slideViewPr>
    <p:cSldViewPr>
      <p:cViewPr>
        <p:scale>
          <a:sx n="80" d="100"/>
          <a:sy n="80" d="100"/>
        </p:scale>
        <p:origin x="-243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9120330299216E-3"/>
          <c:y val="9.7297522497500274E-2"/>
          <c:w val="0.49963925196941944"/>
          <c:h val="0.752211671821410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5.1510240880004395E-2"/>
                  <c:y val="-0.402085124880694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r>
                      <a:rPr lang="ru-RU" dirty="0" smtClean="0"/>
                      <a:t> (97%)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361155231836264"/>
                  <c:y val="1.10604030107765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sz="1400" b="0" dirty="0" smtClean="0"/>
                      <a:t>(Госстрой РБ</a:t>
                    </a:r>
                    <a:r>
                      <a:rPr lang="ru-RU" sz="1400" b="1" dirty="0" smtClean="0"/>
                      <a:t>)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2"/>
                <c:pt idx="0">
                  <c:v>Осуществляется ВФК</c:v>
                </c:pt>
                <c:pt idx="1">
                  <c:v>Не осуществляется ВФК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algn="l" rtl="0">
              <a:defRPr lang="ru-RU"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l" rtl="0">
              <a:defRPr lang="ru-RU"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47725075120852206"/>
          <c:y val="0.16112905017722046"/>
          <c:w val="0.38048428074536284"/>
          <c:h val="0.48317666600730003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54401469931125E-3"/>
          <c:y val="8.9738726947005895E-2"/>
          <c:w val="0.54680780753415681"/>
          <c:h val="0.826172769421283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Pt>
            <c:idx val="0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4028993089671557"/>
                  <c:y val="7.73607619986668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(31%)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28346705129362"/>
                  <c:y val="-0.261496327994207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ru-RU" dirty="0" smtClean="0"/>
                      <a:t> (69%)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2"/>
                <c:pt idx="0">
                  <c:v>Осуществляется ВФА </c:v>
                </c:pt>
                <c:pt idx="1">
                  <c:v>Не осуществляется ВФА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5496323292681349"/>
          <c:y val="0.15220866263901711"/>
          <c:w val="0.38250181970183261"/>
          <c:h val="0.48317666600730003"/>
        </c:manualLayout>
      </c:layout>
      <c:overlay val="0"/>
      <c:txPr>
        <a:bodyPr/>
        <a:lstStyle/>
        <a:p>
          <a:pPr algn="l" rtl="0">
            <a:defRPr lang="ru-RU" sz="16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Результаты осуществления ВФА</a:t>
            </a:r>
            <a:endParaRPr lang="ru-RU" sz="1800" dirty="0"/>
          </a:p>
        </c:rich>
      </c:tx>
      <c:layout>
        <c:manualLayout>
          <c:xMode val="edge"/>
          <c:yMode val="edge"/>
          <c:x val="9.0442683787822858E-2"/>
          <c:y val="3.306924230641039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905107545369741"/>
          <c:y val="0.20749328505982995"/>
          <c:w val="0.46301195028509379"/>
          <c:h val="0.60478533430925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explosion val="11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 </a:t>
                    </a:r>
                  </a:p>
                  <a:p>
                    <a:r>
                      <a:rPr lang="ru-RU" dirty="0" smtClean="0"/>
                      <a:t>(31%)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 </a:t>
                    </a:r>
                  </a:p>
                  <a:p>
                    <a:r>
                      <a:rPr lang="ru-RU" dirty="0" smtClean="0"/>
                      <a:t>(53%)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31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252736"/>
        <c:axId val="44438272"/>
      </c:barChart>
      <c:catAx>
        <c:axId val="432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44438272"/>
        <c:crosses val="autoZero"/>
        <c:auto val="1"/>
        <c:lblAlgn val="ctr"/>
        <c:lblOffset val="0"/>
        <c:tickLblSkip val="1"/>
        <c:noMultiLvlLbl val="0"/>
      </c:catAx>
      <c:valAx>
        <c:axId val="44438272"/>
        <c:scaling>
          <c:orientation val="minMax"/>
          <c:max val="55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3252736"/>
        <c:crosses val="autoZero"/>
        <c:crossBetween val="between"/>
        <c:majorUnit val="20"/>
        <c:minorUnit val="10"/>
      </c:valAx>
    </c:plotArea>
    <c:legend>
      <c:legendPos val="b"/>
      <c:layout>
        <c:manualLayout>
          <c:xMode val="edge"/>
          <c:yMode val="edge"/>
          <c:x val="0.17627051295375784"/>
          <c:y val="0.84455937187534724"/>
          <c:w val="0.51409347933304206"/>
          <c:h val="0.13141922139370135"/>
        </c:manualLayout>
      </c:layout>
      <c:overlay val="0"/>
      <c:txPr>
        <a:bodyPr/>
        <a:lstStyle/>
        <a:p>
          <a:pPr algn="l" rtl="0">
            <a:defRPr lang="ru-RU" sz="16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aseline="0" dirty="0" smtClean="0"/>
              <a:t>Результаты осуществления ВФК</a:t>
            </a:r>
            <a:endParaRPr lang="ru-RU" sz="1800" dirty="0"/>
          </a:p>
        </c:rich>
      </c:tx>
      <c:layout>
        <c:manualLayout>
          <c:xMode val="edge"/>
          <c:yMode val="edge"/>
          <c:x val="5.8843096841215976E-2"/>
          <c:y val="4.753812407824700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369081835820145"/>
          <c:y val="0.12947140813395294"/>
          <c:w val="0.43216596900656418"/>
          <c:h val="0.53948527395654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explosion val="11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34 </a:t>
                    </a:r>
                  </a:p>
                  <a:p>
                    <a:r>
                      <a:rPr lang="ru-RU" dirty="0" smtClean="0"/>
                      <a:t>(97%)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 </a:t>
                    </a:r>
                  </a:p>
                  <a:p>
                    <a:r>
                      <a:rPr lang="ru-RU" dirty="0" smtClean="0"/>
                      <a:t>(100%)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Лист1!$A$3:$A$4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97</c:v>
                </c:pt>
                <c:pt idx="1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30"/>
        <c:axId val="65686144"/>
        <c:axId val="65728896"/>
      </c:barChart>
      <c:catAx>
        <c:axId val="656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65728896"/>
        <c:crosses val="autoZero"/>
        <c:auto val="1"/>
        <c:lblAlgn val="ctr"/>
        <c:lblOffset val="100"/>
        <c:tickLblSkip val="1"/>
        <c:noMultiLvlLbl val="0"/>
      </c:catAx>
      <c:valAx>
        <c:axId val="65728896"/>
        <c:scaling>
          <c:orientation val="minMax"/>
          <c:max val="100"/>
          <c:min val="9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5686144"/>
        <c:crossesAt val="1"/>
        <c:crossBetween val="between"/>
        <c:majorUnit val="10"/>
        <c:minorUnit val="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4953262376581331E-2"/>
          <c:y val="0.67790450451799333"/>
          <c:w val="0.5327750852008355"/>
          <c:h val="0.11390041611674569"/>
        </c:manualLayout>
      </c:layout>
      <c:overlay val="0"/>
      <c:txPr>
        <a:bodyPr/>
        <a:lstStyle/>
        <a:p>
          <a:pPr algn="l" rtl="0">
            <a:defRPr lang="ru-RU" sz="16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751" cy="342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937" y="0"/>
            <a:ext cx="4310750" cy="3429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513"/>
            <a:ext cx="4310751" cy="342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937" y="6513513"/>
            <a:ext cx="4310750" cy="3429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751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937" y="0"/>
            <a:ext cx="431075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522" y="3257549"/>
            <a:ext cx="795782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3513"/>
            <a:ext cx="4310751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937" y="6513513"/>
            <a:ext cx="431075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7CA24-E8B2-4F68-8688-0C1788F7127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3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9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6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45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9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5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7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0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76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6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4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34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31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9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34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6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65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97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48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40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9F4C-9636-45D3-854D-246C179DB4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30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9BB3-4CFD-4619-9EC3-6C0BDBEC25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97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6B64-CB16-466A-B8E7-66D6959571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7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C4BF8-52E6-4691-B508-45FD7817B7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51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D6CE-7AD1-4ACF-88A1-AD602BC6E2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91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F80F-B8AF-492E-999C-3D8C372C03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7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F6CE-AE24-4A5D-B702-8DF3A94F5A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11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F14A-9E76-4A58-8131-C325A5079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84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7F58-8AEB-4E19-83B4-CDDCF4EB2E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27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9B2C-D93D-4D3B-A1E3-2895E2BBA1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36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6A46-C412-442C-84FB-464058F77D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67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66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93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125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70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5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38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02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3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8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53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5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2C2B9DE-3A39-452F-9971-740C5594A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7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1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2.xml"/><Relationship Id="rId5" Type="http://schemas.openxmlformats.org/officeDocument/2006/relationships/image" Target="../media/image8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756822" cy="2952328"/>
          </a:xfrm>
          <a:prstGeom prst="rect">
            <a:avLst/>
          </a:prstGeom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07950" y="1520205"/>
            <a:ext cx="89281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Опыт Республики Башкортостан </a:t>
            </a:r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внедрению и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осуществлению внутреннего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финансового контроля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внутреннего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финансового аудита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endParaRPr lang="ru-RU" sz="2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851920" y="4668729"/>
            <a:ext cx="450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 algn="ctr" eaLnBrk="1" hangingPunct="1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Начальник отдела камеральных проверок </a:t>
            </a:r>
            <a:b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</a:br>
            <a:r>
              <a:rPr lang="ru-RU" sz="1600" b="1" i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Контрольно-ревизионного управления </a:t>
            </a:r>
          </a:p>
          <a:p>
            <a:pPr lvl="0" algn="ctr" eaLnBrk="1" hangingPunct="1"/>
            <a:r>
              <a:rPr lang="ru-RU" sz="1600" b="1" i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Министерства финансов</a:t>
            </a:r>
          </a:p>
          <a:p>
            <a:pPr lvl="0" algn="ctr" eaLnBrk="1" hangingPunct="1"/>
            <a:r>
              <a:rPr lang="ru-RU" sz="1600" b="1" i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 Республики Башкортостан</a:t>
            </a:r>
          </a:p>
          <a:p>
            <a:pPr eaLnBrk="1" hangingPunct="1"/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131840" y="3489771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Седова </a:t>
            </a:r>
            <a:br>
              <a:rPr lang="ru-RU" sz="24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Людмила Владимировна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351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КОНТРОЛЬНО-РЕВИЗИОННОЕ УПРАВЛЕНИЕ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МИНИСТЕРСТВА ФИНАНСОВ РЕСПУБЛИКИ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26486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756822" cy="2952328"/>
          </a:xfrm>
          <a:prstGeom prst="rect">
            <a:avLst/>
          </a:prstGeom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11894" y="1988840"/>
            <a:ext cx="892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ведомственного контроля закупок в Республике Башкортостан</a:t>
            </a:r>
            <a:endParaRPr lang="ru-RU" sz="3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635896" y="4725144"/>
            <a:ext cx="4824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контроля закупок Контрольно-ревизионного управления Министерства финансов </a:t>
            </a:r>
            <a:b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  <a:endParaRPr lang="ru-RU" sz="18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707904" y="3645024"/>
            <a:ext cx="4536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Сяплин </a:t>
            </a:r>
          </a:p>
          <a:p>
            <a:pPr algn="ctr" eaLnBrk="1" hangingPunct="1"/>
            <a:r>
              <a:rPr 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</a:t>
            </a:r>
            <a:endParaRPr lang="ru-RU" sz="2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92" y="2196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</a:t>
            </a:r>
            <a:br>
              <a:rPr lang="ru-RU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30692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258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Стандарты осуществления контроля </a:t>
            </a:r>
            <a:endParaRPr lang="ru-RU" sz="2400" b="1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51520" y="1124744"/>
            <a:ext cx="2016224" cy="61206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51520" y="5813449"/>
            <a:ext cx="8640960" cy="612068"/>
            <a:chOff x="251520" y="1268760"/>
            <a:chExt cx="8640960" cy="61206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51520" y="1268760"/>
              <a:ext cx="8640960" cy="6120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062163"/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Приемка лекарственных </a:t>
              </a:r>
              <a:r>
                <a:rPr lang="ru-RU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средств</a:t>
              </a:r>
            </a:p>
          </p:txBody>
        </p:sp>
        <p:sp>
          <p:nvSpPr>
            <p:cNvPr id="33" name="Пятиугольник 32"/>
            <p:cNvSpPr/>
            <p:nvPr/>
          </p:nvSpPr>
          <p:spPr>
            <a:xfrm>
              <a:off x="251520" y="1268760"/>
              <a:ext cx="2016224" cy="61206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ятиугольник 33"/>
            <p:cNvSpPr/>
            <p:nvPr/>
          </p:nvSpPr>
          <p:spPr>
            <a:xfrm>
              <a:off x="251520" y="1268760"/>
              <a:ext cx="1800200" cy="61206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51520" y="5093369"/>
            <a:ext cx="8640960" cy="612068"/>
            <a:chOff x="251520" y="1268760"/>
            <a:chExt cx="8640960" cy="61206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51520" y="1268760"/>
              <a:ext cx="8640960" cy="6120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062163"/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Приемка продуктов питания</a:t>
              </a:r>
              <a:endPara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ятиугольник 36"/>
            <p:cNvSpPr/>
            <p:nvPr/>
          </p:nvSpPr>
          <p:spPr>
            <a:xfrm>
              <a:off x="251520" y="1268760"/>
              <a:ext cx="2016224" cy="61206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251520" y="1268760"/>
              <a:ext cx="1800200" cy="61206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51520" y="4301281"/>
            <a:ext cx="8640960" cy="612068"/>
            <a:chOff x="251520" y="1268760"/>
            <a:chExt cx="8640960" cy="61206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51520" y="1268760"/>
              <a:ext cx="8640960" cy="6120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062163"/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Приемка основных средств</a:t>
              </a:r>
              <a:endPara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ятиугольник 40"/>
            <p:cNvSpPr/>
            <p:nvPr/>
          </p:nvSpPr>
          <p:spPr>
            <a:xfrm>
              <a:off x="251520" y="1268760"/>
              <a:ext cx="2016224" cy="61206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Пятиугольник 41"/>
            <p:cNvSpPr/>
            <p:nvPr/>
          </p:nvSpPr>
          <p:spPr>
            <a:xfrm>
              <a:off x="251520" y="1268760"/>
              <a:ext cx="1800200" cy="61206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1520" y="3509193"/>
            <a:ext cx="8640960" cy="612068"/>
            <a:chOff x="251520" y="1268760"/>
            <a:chExt cx="8640960" cy="61206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51520" y="1268760"/>
              <a:ext cx="8640960" cy="6120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062163"/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Приемка ТРУ (типовой стандарт)</a:t>
              </a:r>
              <a:endPara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Пятиугольник 44"/>
            <p:cNvSpPr/>
            <p:nvPr/>
          </p:nvSpPr>
          <p:spPr>
            <a:xfrm>
              <a:off x="251520" y="1268760"/>
              <a:ext cx="2016224" cy="61206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Пятиугольник 45"/>
            <p:cNvSpPr/>
            <p:nvPr/>
          </p:nvSpPr>
          <p:spPr>
            <a:xfrm>
              <a:off x="251520" y="1268760"/>
              <a:ext cx="1800200" cy="61206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51520" y="2789113"/>
            <a:ext cx="8640960" cy="612068"/>
            <a:chOff x="251520" y="1268760"/>
            <a:chExt cx="8640960" cy="61206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251520" y="1268760"/>
              <a:ext cx="8640960" cy="6120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062163"/>
              <a:r>
                <a:rPr lang="ru-RU" sz="2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План-график</a:t>
              </a:r>
              <a:endPara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ятиугольник 48"/>
            <p:cNvSpPr/>
            <p:nvPr/>
          </p:nvSpPr>
          <p:spPr>
            <a:xfrm>
              <a:off x="251520" y="1268760"/>
              <a:ext cx="2016224" cy="61206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Пятиугольник 49"/>
            <p:cNvSpPr/>
            <p:nvPr/>
          </p:nvSpPr>
          <p:spPr>
            <a:xfrm>
              <a:off x="251520" y="1268760"/>
              <a:ext cx="1800200" cy="61206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51520" y="2141041"/>
            <a:ext cx="8640960" cy="504056"/>
            <a:chOff x="251520" y="1268760"/>
            <a:chExt cx="8640960" cy="61206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51520" y="1268760"/>
              <a:ext cx="8640960" cy="6120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062163"/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НМЦК</a:t>
              </a:r>
              <a:endPara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ятиугольник 52"/>
            <p:cNvSpPr/>
            <p:nvPr/>
          </p:nvSpPr>
          <p:spPr>
            <a:xfrm>
              <a:off x="251520" y="1268760"/>
              <a:ext cx="2016224" cy="61206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ятиугольник 53"/>
            <p:cNvSpPr/>
            <p:nvPr/>
          </p:nvSpPr>
          <p:spPr>
            <a:xfrm>
              <a:off x="251520" y="1268760"/>
              <a:ext cx="1800200" cy="61206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51520" y="1348953"/>
            <a:ext cx="8640960" cy="612068"/>
            <a:chOff x="251520" y="1268760"/>
            <a:chExt cx="8640960" cy="612068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51520" y="1268760"/>
              <a:ext cx="8640960" cy="6120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062163"/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СМП</a:t>
              </a:r>
              <a:r>
                <a:rPr lang="ru-RU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СОНО</a:t>
              </a:r>
              <a:endPara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ятиугольник 56"/>
            <p:cNvSpPr/>
            <p:nvPr/>
          </p:nvSpPr>
          <p:spPr>
            <a:xfrm>
              <a:off x="251520" y="1268760"/>
              <a:ext cx="2016224" cy="61206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ятиугольник 57"/>
            <p:cNvSpPr/>
            <p:nvPr/>
          </p:nvSpPr>
          <p:spPr>
            <a:xfrm>
              <a:off x="251520" y="1268760"/>
              <a:ext cx="1800200" cy="612068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9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yaplin.as\Desktop\up-30-07-15-w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3999" cy="57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2045" y="248164"/>
            <a:ext cx="561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t"/>
            <a:r>
              <a:rPr lang="ru-RU" altLang="ru-RU" sz="3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ЗАКУПКИ У СМП И СОНО </a:t>
            </a:r>
            <a:endParaRPr lang="ru-RU" altLang="ru-RU" sz="3200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4584" y="3717032"/>
            <a:ext cx="1427461" cy="859361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prstClr val="black"/>
                </a:solidFill>
                <a:cs typeface="Times New Roman" pitchFamily="18" charset="0"/>
              </a:rPr>
              <a:t>2,7 млрд. руб.</a:t>
            </a:r>
            <a:endParaRPr lang="ru-RU" sz="2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96336" y="1519476"/>
            <a:ext cx="1440160" cy="82940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9 млрд. руб.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264" y="278303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СМП</a:t>
            </a:r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107950" y="188913"/>
            <a:ext cx="858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66"/>
                </a:solidFill>
              </a:rPr>
              <a:t> </a:t>
            </a:r>
            <a:endParaRPr lang="ru-RU" sz="1800" b="1">
              <a:solidFill>
                <a:srgbClr val="FFFFFF"/>
              </a:solidFill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65725" y="2708920"/>
            <a:ext cx="8642350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Благодарю за внимание!</a:t>
            </a:r>
            <a:endParaRPr lang="ru-RU" sz="36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1046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СТРАТЕГИЧЕСКИЕ ЗАДАЧИ ПРАВИТЕЛЬСТВА 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РЕСПУБЛИКИ БАШКОРТОСТАН В 2015 ГОДУ</a:t>
            </a:r>
            <a:endParaRPr lang="ru-RU" sz="2000" b="1" dirty="0"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852-46A5-4B42-A95C-21816BF1937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7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20914" r="22064" b="20141"/>
          <a:stretch/>
        </p:blipFill>
        <p:spPr bwMode="auto">
          <a:xfrm>
            <a:off x="251520" y="1102596"/>
            <a:ext cx="8701980" cy="5336304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92747"/>
            <a:ext cx="1118047" cy="13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69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520259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-14823" y="342528"/>
            <a:ext cx="9158823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1F497D"/>
                </a:solidFill>
                <a:latin typeface="Arial" charset="0"/>
              </a:rPr>
              <a:t>ВНЕДРЕНИЕ ПРОЦЕДУР ВФК И ВФА В РЕСПУБЛИКЕ БАШКОРТОСТАН</a:t>
            </a:r>
          </a:p>
        </p:txBody>
      </p:sp>
      <p:pic>
        <p:nvPicPr>
          <p:cNvPr id="9" name="Picture 6" descr="http://iurist.su/wp-content/uploads/2016/01/675686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7" y="2492896"/>
            <a:ext cx="3202601" cy="223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/>
          <p:cNvSpPr>
            <a:spLocks noChangeArrowheads="1"/>
          </p:cNvSpPr>
          <p:nvPr/>
        </p:nvSpPr>
        <p:spPr bwMode="blackWhite">
          <a:xfrm>
            <a:off x="287662" y="1124744"/>
            <a:ext cx="8606571" cy="720000"/>
          </a:xfrm>
          <a:prstGeom prst="roundRect">
            <a:avLst>
              <a:gd name="adj" fmla="val 20690"/>
            </a:avLst>
          </a:prstGeom>
          <a:gradFill>
            <a:gsLst>
              <a:gs pos="0">
                <a:schemeClr val="accent5">
                  <a:shade val="51000"/>
                  <a:satMod val="130000"/>
                  <a:lumMod val="70000"/>
                </a:schemeClr>
              </a:gs>
              <a:gs pos="80000">
                <a:schemeClr val="accent5">
                  <a:shade val="93000"/>
                  <a:satMod val="130000"/>
                  <a:lumMod val="80000"/>
                </a:schemeClr>
              </a:gs>
              <a:gs pos="100000">
                <a:schemeClr val="accent5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Контрольно-ревизионное управление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Министерства финансов Республики Башкортостан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559" y="2015842"/>
            <a:ext cx="37444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семинары-совещания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8700" y="2852524"/>
            <a:ext cx="25807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5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круглые столы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39054" y="3607940"/>
            <a:ext cx="34640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заседания </a:t>
            </a:r>
            <a:endParaRPr lang="ru-RU" sz="2500" b="1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5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Правительственной </a:t>
            </a:r>
            <a:r>
              <a:rPr lang="ru-RU" sz="25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740618"/>
            <a:ext cx="43586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25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ведомственных актов по ВФК и ВФА </a:t>
            </a:r>
            <a:endParaRPr lang="ru-RU" sz="2500" b="1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9 мес. 2015 года)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68" y="4771527"/>
            <a:ext cx="3202608" cy="196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6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-324544" y="188913"/>
            <a:ext cx="9865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РЕЗУЛЬТАТЫ АНАЛИЗА ОСУЩЕСТВЛЕНИЯ ВНУТРЕННЕГО </a:t>
            </a:r>
            <a:b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ФИНАНСОВОГО КОНТРОЛЯ И </a:t>
            </a:r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АУДИТА В 2015 ГОДУ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109969"/>
              </p:ext>
            </p:extLst>
          </p:nvPr>
        </p:nvGraphicFramePr>
        <p:xfrm>
          <a:off x="3131840" y="1564607"/>
          <a:ext cx="6264696" cy="211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Картинки по запросу картинки для презентаций человечки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62" y="5013176"/>
            <a:ext cx="1263538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812209"/>
              </p:ext>
            </p:extLst>
          </p:nvPr>
        </p:nvGraphicFramePr>
        <p:xfrm>
          <a:off x="3059832" y="4229708"/>
          <a:ext cx="62120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7" y="1412775"/>
            <a:ext cx="350837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31801" y="1406322"/>
            <a:ext cx="2637495" cy="38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DEF5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обследование:</a:t>
            </a:r>
          </a:p>
          <a:p>
            <a:pPr algn="l"/>
            <a:endParaRPr lang="ru-RU" sz="1500" b="1" dirty="0" smtClean="0">
              <a:solidFill>
                <a:srgbClr val="DEF5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DEF5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 (планов) ВФК;</a:t>
            </a:r>
          </a:p>
          <a:p>
            <a:pPr algn="l"/>
            <a:endParaRPr lang="ru-RU" sz="1500" b="1" dirty="0" smtClean="0">
              <a:solidFill>
                <a:srgbClr val="DEF5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DEF5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 ВФК;</a:t>
            </a:r>
          </a:p>
          <a:p>
            <a:pPr algn="l"/>
            <a:endParaRPr lang="ru-RU" sz="1500" b="1" dirty="0" smtClean="0">
              <a:solidFill>
                <a:srgbClr val="DEF5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DEF5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ВФА;</a:t>
            </a:r>
          </a:p>
          <a:p>
            <a:pPr algn="l"/>
            <a:endParaRPr lang="ru-RU" sz="1500" b="1" dirty="0" smtClean="0">
              <a:solidFill>
                <a:srgbClr val="DEF5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DEF5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ВФА;</a:t>
            </a:r>
          </a:p>
          <a:p>
            <a:pPr algn="l"/>
            <a:endParaRPr lang="ru-RU" sz="1500" b="1" dirty="0" smtClean="0">
              <a:solidFill>
                <a:srgbClr val="DEF5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DEF5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 по ВФК и ВФА</a:t>
            </a:r>
            <a:endParaRPr lang="ru-RU" sz="2000" b="1" dirty="0">
              <a:solidFill>
                <a:srgbClr val="DEF5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4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asanova.l\Documents\Проверки\Камеральные проверки\Бюджетная роспись-1\Свод инфо по росписи-черновик\для слайда\shutterstock_138502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" y="1533570"/>
            <a:ext cx="3388364" cy="19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blackWhite">
          <a:xfrm flipH="1">
            <a:off x="3347864" y="1576889"/>
            <a:ext cx="5616622" cy="1924119"/>
          </a:xfrm>
          <a:prstGeom prst="homePlate">
            <a:avLst>
              <a:gd name="adj" fmla="val 15655"/>
            </a:avLst>
          </a:prstGeom>
          <a:gradFill flip="none" rotWithShape="1">
            <a:gsLst>
              <a:gs pos="0">
                <a:schemeClr val="accent5">
                  <a:shade val="51000"/>
                  <a:satMod val="130000"/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  <a:lumMod val="10000"/>
                  <a:lumOff val="90000"/>
                </a:schemeClr>
              </a:gs>
              <a:gs pos="100000">
                <a:schemeClr val="accent5">
                  <a:shade val="94000"/>
                  <a:satMod val="135000"/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72000" tIns="72000" rIns="72000" bIns="72000" rtlCol="0" anchor="t" anchorCtr="0"/>
          <a:lstStyle/>
          <a:p>
            <a:pPr algn="ctr"/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ГАБС улучшили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организации и осуществления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ВФК и ВФА,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качество осталось на уровне 2015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его ухудшили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-14823" y="188640"/>
            <a:ext cx="9158823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1F497D"/>
                </a:solidFill>
                <a:latin typeface="Arial" charset="0"/>
              </a:rPr>
              <a:t>РЕЗУЛЬТАТЫ АНАЛИЗА ОСУЩЕСТВЛЕНИЯ ВНУТРЕННЕГО </a:t>
            </a:r>
            <a:br>
              <a:rPr lang="ru-RU" b="1" dirty="0">
                <a:solidFill>
                  <a:srgbClr val="1F497D"/>
                </a:solidFill>
                <a:latin typeface="Arial" charset="0"/>
              </a:rPr>
            </a:br>
            <a:r>
              <a:rPr lang="ru-RU" b="1" dirty="0">
                <a:solidFill>
                  <a:srgbClr val="1F497D"/>
                </a:solidFill>
                <a:latin typeface="Arial" charset="0"/>
              </a:rPr>
              <a:t>ФИНАНСОВОГО КОНТРОЛЯ И АУДИТА В 2016 ГОДУ</a:t>
            </a: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502284"/>
              </p:ext>
            </p:extLst>
          </p:nvPr>
        </p:nvGraphicFramePr>
        <p:xfrm>
          <a:off x="2339752" y="3962606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99809"/>
              </p:ext>
            </p:extLst>
          </p:nvPr>
        </p:nvGraphicFramePr>
        <p:xfrm>
          <a:off x="0" y="3501007"/>
          <a:ext cx="4608512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2" descr="\\10.130.0.5\30.окп\Совещания, Коллегии\Поездка в Москву\фото докладов\IMG_20180212_1438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7088" r="4697" b="25296"/>
          <a:stretch/>
        </p:blipFill>
        <p:spPr bwMode="auto">
          <a:xfrm>
            <a:off x="6139672" y="3789040"/>
            <a:ext cx="2547851" cy="28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448251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-14823" y="188640"/>
            <a:ext cx="9158823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ОЦЕНКИ ВЫПОЛНЕНИЯ ПРОЦЕДУРЫ СОСТАВЛЕНИЯ </a:t>
            </a:r>
          </a:p>
          <a:p>
            <a:pPr algn="ctr" eaLnBrk="0" hangingPunct="0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ВЕДЕНИЯ БЮДЖЕТНОЙ РОСПИСИ В 2016 ГОДУ</a:t>
            </a:r>
            <a:endParaRPr lang="ru-RU" b="1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2050" name="Picture 2" descr="C:\Users\hasanova.l\Desktop\на печать\IMG_20180212_151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97" y="4221088"/>
            <a:ext cx="3939603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Доклад по БР ГРБС  Финиш - Microsoft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20811" r="20989" b="16651"/>
          <a:stretch/>
        </p:blipFill>
        <p:spPr>
          <a:xfrm>
            <a:off x="296778" y="2480780"/>
            <a:ext cx="4869652" cy="3113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80780"/>
            <a:ext cx="1584176" cy="144923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18286" y="1261383"/>
            <a:ext cx="8292604" cy="871473"/>
          </a:xfrm>
          <a:prstGeom prst="roundRect">
            <a:avLst>
              <a:gd name="adj" fmla="val 7924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ГРБС нарушили требования БК РФ и внутренние </a:t>
            </a:r>
            <a:r>
              <a:rPr lang="ru-RU" sz="18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</a:t>
            </a:r>
          </a:p>
        </p:txBody>
      </p:sp>
    </p:spTree>
    <p:extLst>
      <p:ext uri="{BB962C8B-B14F-4D97-AF65-F5344CB8AC3E}">
        <p14:creationId xmlns:p14="http://schemas.microsoft.com/office/powerpoint/2010/main" val="22210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углом вверх 25"/>
          <p:cNvSpPr/>
          <p:nvPr/>
        </p:nvSpPr>
        <p:spPr>
          <a:xfrm rot="5400000">
            <a:off x="-282443" y="4436791"/>
            <a:ext cx="2304257" cy="720725"/>
          </a:xfrm>
          <a:prstGeom prst="bentUpArrow">
            <a:avLst>
              <a:gd name="adj1" fmla="val 13703"/>
              <a:gd name="adj2" fmla="val 25000"/>
              <a:gd name="adj3" fmla="val 29535"/>
            </a:avLst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7" name="Стрелка углом вверх 26"/>
          <p:cNvSpPr/>
          <p:nvPr/>
        </p:nvSpPr>
        <p:spPr>
          <a:xfrm rot="5400000">
            <a:off x="22250" y="2833274"/>
            <a:ext cx="1694865" cy="720725"/>
          </a:xfrm>
          <a:prstGeom prst="bentUpArrow">
            <a:avLst>
              <a:gd name="adj1" fmla="val 13703"/>
              <a:gd name="adj2" fmla="val 25000"/>
              <a:gd name="adj3" fmla="val 29535"/>
            </a:avLst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88000" tIns="36000" bIns="36000"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448251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blackWhite">
          <a:xfrm>
            <a:off x="1264546" y="5445224"/>
            <a:ext cx="7605449" cy="1080119"/>
          </a:xfrm>
          <a:prstGeom prst="roundRect">
            <a:avLst>
              <a:gd name="adj" fmla="val 20690"/>
            </a:avLst>
          </a:prstGeom>
          <a:gradFill>
            <a:gsLst>
              <a:gs pos="0">
                <a:schemeClr val="accent5">
                  <a:shade val="51000"/>
                  <a:satMod val="130000"/>
                  <a:lumMod val="70000"/>
                </a:schemeClr>
              </a:gs>
              <a:gs pos="80000">
                <a:schemeClr val="accent5">
                  <a:shade val="93000"/>
                  <a:satMod val="130000"/>
                  <a:lumMod val="80000"/>
                </a:schemeClr>
              </a:gs>
              <a:gs pos="100000">
                <a:schemeClr val="accent5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ru-RU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год:</a:t>
            </a:r>
          </a:p>
          <a:p>
            <a:endParaRPr lang="ru-RU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процедуры составления и ведения бюджетной сметы</a:t>
            </a:r>
            <a:endParaRPr lang="ru-RU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blackWhite">
          <a:xfrm>
            <a:off x="1264547" y="3068958"/>
            <a:ext cx="7605448" cy="2232250"/>
          </a:xfrm>
          <a:prstGeom prst="roundRect">
            <a:avLst>
              <a:gd name="adj" fmla="val 20690"/>
            </a:avLst>
          </a:prstGeom>
          <a:gradFill>
            <a:gsLst>
              <a:gs pos="0">
                <a:schemeClr val="accent5">
                  <a:shade val="51000"/>
                  <a:satMod val="130000"/>
                  <a:lumMod val="70000"/>
                </a:schemeClr>
              </a:gs>
              <a:gs pos="80000">
                <a:schemeClr val="accent5">
                  <a:shade val="93000"/>
                  <a:satMod val="130000"/>
                  <a:lumMod val="80000"/>
                </a:schemeClr>
              </a:gs>
              <a:gs pos="100000">
                <a:schemeClr val="accent5">
                  <a:shade val="94000"/>
                  <a:satMod val="135000"/>
                  <a:lumMod val="9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ru-RU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год:</a:t>
            </a:r>
          </a:p>
          <a:p>
            <a:endParaRPr lang="ru-RU" sz="1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процедуры составления и ведения бюджетной росписи</a:t>
            </a:r>
          </a:p>
          <a:p>
            <a:endParaRPr lang="ru-RU" sz="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(29 из 36 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ГРБС допустили </a:t>
            </a: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грубые </a:t>
            </a: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нарушения; </a:t>
            </a:r>
          </a:p>
          <a:p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направлено 36 представлений для принятия мер по устранению нарушений, рассмотрено 8 административных дел, направлены ГРБС разъяснения требований бюджетного законодательства)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23528" y="1144521"/>
            <a:ext cx="3888432" cy="129614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проверки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>
            <a:spLocks/>
          </p:cNvSpPr>
          <p:nvPr/>
        </p:nvSpPr>
        <p:spPr bwMode="auto">
          <a:xfrm>
            <a:off x="-14823" y="342528"/>
            <a:ext cx="9158823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1F497D"/>
                </a:solidFill>
                <a:latin typeface="Arial" charset="0"/>
              </a:rPr>
              <a:t>ЗАДАЧИ ПО ПРОВЕДЕНИЮ БОЛЕЕ ДЕТАЛЬНОГО АНАЛИЗА</a:t>
            </a:r>
            <a:endParaRPr lang="ru-RU" b="1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44522"/>
            <a:ext cx="2592288" cy="18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9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3356991"/>
            <a:ext cx="3723616" cy="3096345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7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7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выполнено </a:t>
            </a:r>
            <a:endParaRPr lang="ru-RU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БК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endParaRPr lang="ru-RU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обязательству осуществления ВФА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720080" cy="365125"/>
          </a:xfrm>
        </p:spPr>
        <p:txBody>
          <a:bodyPr vert="horz" lIns="91440" tIns="45720" rIns="91440" bIns="45720" rtlCol="0" anchor="ctr"/>
          <a:lstStyle/>
          <a:p>
            <a:fld id="{148ECE58-DD8F-41A7-82C0-941C977FA5B8}" type="slidenum">
              <a:rPr lang="ru-RU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61401" y="3356991"/>
            <a:ext cx="3635990" cy="3096345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lumMod val="70000"/>
                </a:schemeClr>
              </a:gs>
              <a:gs pos="80000">
                <a:schemeClr val="accent3">
                  <a:shade val="93000"/>
                  <a:satMod val="130000"/>
                  <a:lumMod val="80000"/>
                </a:schemeClr>
              </a:gs>
              <a:gs pos="100000">
                <a:schemeClr val="accent3">
                  <a:shade val="94000"/>
                  <a:satMod val="135000"/>
                  <a:lumMod val="7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невозможность соблюдения принципа объективности;</a:t>
            </a:r>
          </a:p>
          <a:p>
            <a:pPr algn="ctr"/>
            <a:endParaRPr lang="ru-RU" sz="1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наличия коррупционной составляющей;</a:t>
            </a:r>
          </a:p>
          <a:p>
            <a:pPr algn="ctr"/>
            <a:endParaRPr lang="ru-RU" sz="1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заинтересованности руководителя 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585023" y="2333092"/>
            <a:ext cx="3312368" cy="792088"/>
          </a:xfrm>
          <a:prstGeom prst="downArrow">
            <a:avLst>
              <a:gd name="adj1" fmla="val 77680"/>
              <a:gd name="adj2" fmla="val 22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22517" y="2333092"/>
            <a:ext cx="3150790" cy="792088"/>
          </a:xfrm>
          <a:prstGeom prst="downArrow">
            <a:avLst>
              <a:gd name="adj1" fmla="val 77624"/>
              <a:gd name="adj2" fmla="val 24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-14823" y="342528"/>
            <a:ext cx="9158823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1F497D"/>
                </a:solidFill>
                <a:latin typeface="Arial" charset="0"/>
              </a:rPr>
              <a:t>МЕЖВЕДОМСТВЕННАЯ АУДИТОРСКАЯ КОМИССИЯ</a:t>
            </a:r>
            <a:endParaRPr lang="ru-RU" b="1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4098" name="Picture 2" descr="http://fs.4geo.ru/get/editors/landingpage/1458201073-471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96875"/>
            <a:ext cx="4248472" cy="23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107950" y="188913"/>
            <a:ext cx="858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66"/>
                </a:solidFill>
              </a:rPr>
              <a:t> </a:t>
            </a:r>
            <a:endParaRPr lang="ru-RU" sz="1800" b="1">
              <a:solidFill>
                <a:srgbClr val="FFFFFF"/>
              </a:solidFill>
            </a:endParaRPr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33657" y="2636912"/>
            <a:ext cx="8642350" cy="6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Благодарю за внимание!</a:t>
            </a:r>
            <a:endParaRPr lang="ru-RU" sz="36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sed_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Zased_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Zased_W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673</TotalTime>
  <Words>348</Words>
  <Application>Microsoft Office PowerPoint</Application>
  <PresentationFormat>Экран (4:3)</PresentationFormat>
  <Paragraphs>109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Zased_W_</vt:lpstr>
      <vt:lpstr>Zased_W</vt:lpstr>
      <vt:lpstr>1_Zased_W_</vt:lpstr>
      <vt:lpstr>1_Zased_W</vt:lpstr>
      <vt:lpstr>Zased_W_1</vt:lpstr>
      <vt:lpstr>Презентация PowerPoint</vt:lpstr>
      <vt:lpstr>СТРАТЕГИЧЕСКИЕ ЗАДАЧИ ПРАВИТЕЛЬСТВА  РЕСПУБЛИКИ БАШКОРТОСТАН В 2015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Седова Людмила Владимировна</cp:lastModifiedBy>
  <cp:revision>66</cp:revision>
  <cp:lastPrinted>2018-02-09T13:54:08Z</cp:lastPrinted>
  <dcterms:created xsi:type="dcterms:W3CDTF">2016-01-21T09:39:09Z</dcterms:created>
  <dcterms:modified xsi:type="dcterms:W3CDTF">2018-02-12T13:25:43Z</dcterms:modified>
</cp:coreProperties>
</file>