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710" r:id="rId3"/>
    <p:sldMasterId id="2147483744" r:id="rId4"/>
  </p:sld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1" r:id="rId1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ГРБС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ГРБС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группа 1</c:v>
                </c:pt>
                <c:pt idx="1">
                  <c:v>группа 2</c:v>
                </c:pt>
                <c:pt idx="2">
                  <c:v>группа 3</c:v>
                </c:pt>
                <c:pt idx="3">
                  <c:v>группа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операций ВФК</a:t>
            </a:r>
          </a:p>
        </c:rich>
      </c:tx>
      <c:layout>
        <c:manualLayout>
          <c:xMode val="edge"/>
          <c:yMode val="edge"/>
          <c:x val="0.58800775098425195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перечни операций ВФК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661DBD6-44D4-4B31-A289-A3EC3BB80949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D7B1B8C-204A-44E7-A8C6-CE17DA72C679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5.1562499999999997E-2"/>
                  <c:y val="0"/>
                </c:manualLayout>
              </c:layout>
              <c:tx>
                <c:rich>
                  <a:bodyPr/>
                  <a:lstStyle/>
                  <a:p>
                    <a:fld id="{C34B1E2A-FE0C-457A-AA09-89F03BE61EC2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2EC8A7E-E8BC-4218-AB71-B9ECA590ACBC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9.5312500000000008E-2"/>
                  <c:y val="9.3749994232898756E-3"/>
                </c:manualLayout>
              </c:layout>
              <c:tx>
                <c:rich>
                  <a:bodyPr/>
                  <a:lstStyle/>
                  <a:p>
                    <a:fld id="{7D7E3013-FB20-4508-9939-1C801BE079C2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393324-8F7D-4898-B8D1-6C0633A86AB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7F90F1E-8F0A-4200-9C69-D846720F57A3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13140D7-24C7-463F-BDEE-7C8498322D7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1-2 бюджетные процедуры</c:v>
                </c:pt>
                <c:pt idx="1">
                  <c:v>3-5 бюджетных процедур</c:v>
                </c:pt>
                <c:pt idx="2">
                  <c:v>более 5 бюджетных процедур</c:v>
                </c:pt>
                <c:pt idx="3">
                  <c:v>более 10 бюджетных процедур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14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15.14</c:v>
                </c:pt>
                <c:pt idx="1">
                  <c:v>ч.1 15.1</c:v>
                </c:pt>
                <c:pt idx="2">
                  <c:v>ч.1 15.15.5</c:v>
                </c:pt>
                <c:pt idx="3">
                  <c:v>ч.2 15.15.5</c:v>
                </c:pt>
                <c:pt idx="4">
                  <c:v>15.15.6</c:v>
                </c:pt>
                <c:pt idx="5">
                  <c:v>15.15.7</c:v>
                </c:pt>
                <c:pt idx="6">
                  <c:v>15.15.11</c:v>
                </c:pt>
                <c:pt idx="7">
                  <c:v>15.15.15</c:v>
                </c:pt>
                <c:pt idx="8">
                  <c:v>ч.4 7.32</c:v>
                </c:pt>
                <c:pt idx="9">
                  <c:v>ч.9 7.32</c:v>
                </c:pt>
                <c:pt idx="10">
                  <c:v>ч.10 7.32</c:v>
                </c:pt>
                <c:pt idx="11">
                  <c:v>ч.1 7.32.5</c:v>
                </c:pt>
                <c:pt idx="12">
                  <c:v>ст.15.11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30</c:v>
                </c:pt>
                <c:pt idx="1">
                  <c:v>18</c:v>
                </c:pt>
                <c:pt idx="2">
                  <c:v>16</c:v>
                </c:pt>
                <c:pt idx="3">
                  <c:v>38</c:v>
                </c:pt>
                <c:pt idx="4">
                  <c:v>1</c:v>
                </c:pt>
                <c:pt idx="5">
                  <c:v>18</c:v>
                </c:pt>
                <c:pt idx="6">
                  <c:v>1</c:v>
                </c:pt>
                <c:pt idx="7">
                  <c:v>1</c:v>
                </c:pt>
                <c:pt idx="8">
                  <c:v>94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15.14</c:v>
                </c:pt>
                <c:pt idx="1">
                  <c:v>ч.1 15.1</c:v>
                </c:pt>
                <c:pt idx="2">
                  <c:v>ч.1 15.15.5</c:v>
                </c:pt>
                <c:pt idx="3">
                  <c:v>ч.2 15.15.5</c:v>
                </c:pt>
                <c:pt idx="4">
                  <c:v>15.15.6</c:v>
                </c:pt>
                <c:pt idx="5">
                  <c:v>15.15.7</c:v>
                </c:pt>
                <c:pt idx="6">
                  <c:v>15.15.11</c:v>
                </c:pt>
                <c:pt idx="7">
                  <c:v>15.15.15</c:v>
                </c:pt>
                <c:pt idx="8">
                  <c:v>ч.4 7.32</c:v>
                </c:pt>
                <c:pt idx="9">
                  <c:v>ч.9 7.32</c:v>
                </c:pt>
                <c:pt idx="10">
                  <c:v>ч.10 7.32</c:v>
                </c:pt>
                <c:pt idx="11">
                  <c:v>ч.1 7.32.5</c:v>
                </c:pt>
                <c:pt idx="12">
                  <c:v>ст.15.11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16</c:v>
                </c:pt>
                <c:pt idx="1">
                  <c:v>0</c:v>
                </c:pt>
                <c:pt idx="2">
                  <c:v>18</c:v>
                </c:pt>
                <c:pt idx="3">
                  <c:v>60</c:v>
                </c:pt>
                <c:pt idx="4">
                  <c:v>9</c:v>
                </c:pt>
                <c:pt idx="5">
                  <c:v>26</c:v>
                </c:pt>
                <c:pt idx="6">
                  <c:v>0</c:v>
                </c:pt>
                <c:pt idx="7">
                  <c:v>4</c:v>
                </c:pt>
                <c:pt idx="8">
                  <c:v>73</c:v>
                </c:pt>
                <c:pt idx="9">
                  <c:v>3</c:v>
                </c:pt>
                <c:pt idx="10">
                  <c:v>69</c:v>
                </c:pt>
                <c:pt idx="11">
                  <c:v>21</c:v>
                </c:pt>
                <c:pt idx="1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15.14</c:v>
                </c:pt>
                <c:pt idx="1">
                  <c:v>ч.1 15.1</c:v>
                </c:pt>
                <c:pt idx="2">
                  <c:v>ч.1 15.15.5</c:v>
                </c:pt>
                <c:pt idx="3">
                  <c:v>ч.2 15.15.5</c:v>
                </c:pt>
                <c:pt idx="4">
                  <c:v>15.15.6</c:v>
                </c:pt>
                <c:pt idx="5">
                  <c:v>15.15.7</c:v>
                </c:pt>
                <c:pt idx="6">
                  <c:v>15.15.11</c:v>
                </c:pt>
                <c:pt idx="7">
                  <c:v>15.15.15</c:v>
                </c:pt>
                <c:pt idx="8">
                  <c:v>ч.4 7.32</c:v>
                </c:pt>
                <c:pt idx="9">
                  <c:v>ч.9 7.32</c:v>
                </c:pt>
                <c:pt idx="10">
                  <c:v>ч.10 7.32</c:v>
                </c:pt>
                <c:pt idx="11">
                  <c:v>ч.1 7.32.5</c:v>
                </c:pt>
                <c:pt idx="12">
                  <c:v>ст.15.11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0527784"/>
        <c:axId val="560527392"/>
      </c:barChart>
      <c:catAx>
        <c:axId val="56052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0527392"/>
        <c:crosses val="autoZero"/>
        <c:auto val="1"/>
        <c:lblAlgn val="ctr"/>
        <c:lblOffset val="100"/>
        <c:noMultiLvlLbl val="0"/>
      </c:catAx>
      <c:valAx>
        <c:axId val="56052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52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сумма 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 которым принято решение о 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взыскании бюджетных средств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Удовлетворено</c:v>
                </c:pt>
              </c:strCache>
            </c:strRef>
          </c:tx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80.099999999999994</c:v>
                </c:pt>
                <c:pt idx="1">
                  <c:v>169.2</c:v>
                </c:pt>
                <c:pt idx="2">
                  <c:v>206.1</c:v>
                </c:pt>
                <c:pt idx="3">
                  <c:v>439.1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095184"/>
        <c:axId val="697096360"/>
      </c:lineChart>
      <c:catAx>
        <c:axId val="697095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ГОДЫ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97096360"/>
        <c:crossesAt val="0"/>
        <c:auto val="1"/>
        <c:lblAlgn val="ctr"/>
        <c:lblOffset val="100"/>
        <c:noMultiLvlLbl val="0"/>
      </c:catAx>
      <c:valAx>
        <c:axId val="697096360"/>
        <c:scaling>
          <c:orientation val="minMax"/>
          <c:max val="9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МЛН.РУБ.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97095184"/>
        <c:crosses val="autoZero"/>
        <c:crossBetween val="between"/>
        <c:majorUnit val="100"/>
        <c:minorUnit val="50"/>
      </c:valAx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аудиторских проверок</a:t>
            </a:r>
          </a:p>
        </c:rich>
      </c:tx>
      <c:layout/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Планы аудиторских проверок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2"/>
              <c:layout>
                <c:manualLayout>
                  <c:x val="7.5414502218243182E-2"/>
                  <c:y val="-2.5781248414047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695950207667425E-2"/>
                  <c:y val="0.1593750824695446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51055093034886"/>
                      <c:h val="0.1184405685014414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4.262558821031134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учет и отчетность</c:v>
                </c:pt>
                <c:pt idx="1">
                  <c:v>субсидии</c:v>
                </c:pt>
                <c:pt idx="2">
                  <c:v>смета</c:v>
                </c:pt>
                <c:pt idx="3">
                  <c:v>госзадание</c:v>
                </c:pt>
                <c:pt idx="4">
                  <c:v>финхоздеятельность</c:v>
                </c:pt>
                <c:pt idx="5">
                  <c:v>тематические</c:v>
                </c:pt>
                <c:pt idx="6">
                  <c:v>имущество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11</c:v>
                </c:pt>
                <c:pt idx="2">
                  <c:v>2</c:v>
                </c:pt>
                <c:pt idx="3">
                  <c:v>5</c:v>
                </c:pt>
                <c:pt idx="4">
                  <c:v>79</c:v>
                </c:pt>
                <c:pt idx="5">
                  <c:v>37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ГФК</a:t>
            </a:r>
          </a:p>
        </c:rich>
      </c:tx>
      <c:layout>
        <c:manualLayout>
          <c:xMode val="edge"/>
          <c:yMode val="edge"/>
          <c:x val="0.25132465206429111"/>
          <c:y val="8.4906399886746902E-3"/>
        </c:manualLayout>
      </c:layout>
      <c:overlay val="0"/>
      <c:spPr>
        <a:solidFill>
          <a:srgbClr val="FF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ГФК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3.8207879949036107E-2"/>
                </c:manualLayout>
              </c:layout>
              <c:tx>
                <c:rich>
                  <a:bodyPr/>
                  <a:lstStyle/>
                  <a:p>
                    <a:fld id="{49DAF2DA-9C16-4427-9BF7-AD36ADB92CCB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CDED52C-2C27-4A6E-813E-5154B2B95F3E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99493895168357E-2"/>
                  <c:y val="-6.3679799915060217E-2"/>
                </c:manualLayout>
              </c:layout>
              <c:tx>
                <c:rich>
                  <a:bodyPr/>
                  <a:lstStyle/>
                  <a:p>
                    <a:fld id="{FFDFD659-DDF0-4814-987A-CB17229742C6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F5F8F108-E698-4453-B095-1AE5D6D86159}" type="PERCENTAGE">
                      <a:rPr lang="ru-RU" sz="16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6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6.3770645919765168E-2"/>
                  <c:y val="4.2453199943373451E-3"/>
                </c:manualLayout>
              </c:layout>
              <c:tx>
                <c:rich>
                  <a:bodyPr/>
                  <a:lstStyle/>
                  <a:p>
                    <a:fld id="{CABC9844-A28D-486D-ACC2-B4C9B2A64E35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5BC1DA9-FFC9-44EB-A6F7-D481A1513462}" type="PERCENTAGE">
                      <a:rPr lang="ru-RU" sz="16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6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CF4671A-7405-4A20-956B-8878E466E957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1B3E98-6577-4C5B-B2C6-2B66DF4F5E96}" type="PERCENTAGE">
                      <a:rPr lang="ru-RU" sz="16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6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9898779033673E-3"/>
                  <c:y val="4.2453199943373451E-3"/>
                </c:manualLayout>
              </c:layout>
              <c:tx>
                <c:rich>
                  <a:bodyPr/>
                  <a:lstStyle/>
                  <a:p>
                    <a:fld id="{4171D948-6080-4F11-A64E-375316C13B3D}" type="CATEGORYNAME">
                      <a:rPr lang="ru-RU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C6EA4FD2-E861-4AD5-BBCB-383B3A6BC93D}" type="PERCENTAGE">
                      <a:rPr lang="ru-RU" sz="16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6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оплата невыполненных работ</c:v>
                </c:pt>
                <c:pt idx="1">
                  <c:v>нецелевое</c:v>
                </c:pt>
                <c:pt idx="2">
                  <c:v>изменение условий контрактов</c:v>
                </c:pt>
                <c:pt idx="3">
                  <c:v>НМЦК</c:v>
                </c:pt>
                <c:pt idx="4">
                  <c:v>учет</c:v>
                </c:pt>
                <c:pt idx="5">
                  <c:v>информация по закупкам</c:v>
                </c:pt>
                <c:pt idx="6">
                  <c:v>нарушения субсидий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109</c:v>
                </c:pt>
                <c:pt idx="1">
                  <c:v>10</c:v>
                </c:pt>
                <c:pt idx="2">
                  <c:v>32</c:v>
                </c:pt>
                <c:pt idx="3">
                  <c:v>38</c:v>
                </c:pt>
                <c:pt idx="4">
                  <c:v>47</c:v>
                </c:pt>
                <c:pt idx="5">
                  <c:v>286</c:v>
                </c:pt>
                <c:pt idx="6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414DC-A964-48F7-ACCC-4E3B2329473A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C31285-8E09-45CC-943F-C6FDC946752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утверждение внутренних стандартов и процедур</a:t>
          </a:r>
        </a:p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8A7D9-C95B-40C3-A794-C68505F77969}" type="parTrans" cxnId="{FA37B53A-0E85-4B1A-95F3-3B3404BF64F8}">
      <dgm:prSet/>
      <dgm:spPr/>
      <dgm:t>
        <a:bodyPr/>
        <a:lstStyle/>
        <a:p>
          <a:endParaRPr lang="ru-RU"/>
        </a:p>
      </dgm:t>
    </dgm:pt>
    <dgm:pt modelId="{B38E4FF2-DE56-4835-AA0E-901EB3E2353F}" type="sibTrans" cxnId="{FA37B53A-0E85-4B1A-95F3-3B3404BF64F8}">
      <dgm:prSet/>
      <dgm:spPr/>
      <dgm:t>
        <a:bodyPr/>
        <a:lstStyle/>
        <a:p>
          <a:endParaRPr lang="ru-RU"/>
        </a:p>
      </dgm:t>
    </dgm:pt>
    <dgm:pt modelId="{D572C12E-DE6F-406A-BAFD-A79CD8A1A86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перечней операций ВФК</a:t>
          </a:r>
        </a:p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0543F1-37D8-4F0A-B165-F71F2F1F3F6B}" type="parTrans" cxnId="{F955F836-D0CE-4065-81BF-59D0C30DB2BE}">
      <dgm:prSet/>
      <dgm:spPr/>
      <dgm:t>
        <a:bodyPr/>
        <a:lstStyle/>
        <a:p>
          <a:endParaRPr lang="ru-RU"/>
        </a:p>
      </dgm:t>
    </dgm:pt>
    <dgm:pt modelId="{24CC97C4-3EC9-4968-B5E8-AF9404FE48B7}" type="sibTrans" cxnId="{F955F836-D0CE-4065-81BF-59D0C30DB2BE}">
      <dgm:prSet/>
      <dgm:spPr/>
      <dgm:t>
        <a:bodyPr/>
        <a:lstStyle/>
        <a:p>
          <a:endParaRPr lang="ru-RU"/>
        </a:p>
      </dgm:t>
    </dgm:pt>
    <dgm:pt modelId="{6C630CE7-3EE9-4436-BCA2-08ADA5C4F5B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ВФК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7087B5-8DB7-402E-A6A4-984D42654B1F}" type="parTrans" cxnId="{CF0AAC23-0965-452A-B84A-EF509679F4D3}">
      <dgm:prSet/>
      <dgm:spPr/>
      <dgm:t>
        <a:bodyPr/>
        <a:lstStyle/>
        <a:p>
          <a:endParaRPr lang="ru-RU"/>
        </a:p>
      </dgm:t>
    </dgm:pt>
    <dgm:pt modelId="{F65436FA-609E-439D-A738-583EAB41D54A}" type="sibTrans" cxnId="{CF0AAC23-0965-452A-B84A-EF509679F4D3}">
      <dgm:prSet/>
      <dgm:spPr/>
      <dgm:t>
        <a:bodyPr/>
        <a:lstStyle/>
        <a:p>
          <a:endParaRPr lang="ru-RU"/>
        </a:p>
      </dgm:t>
    </dgm:pt>
    <dgm:pt modelId="{19D514EC-6AC5-44C7-92D9-552FA51EAF7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Обобщение и представление информации руководителю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DF7B64-527D-40E0-910F-AA04A61FF044}" type="parTrans" cxnId="{1DF09BBB-0D71-4596-851C-1F717C14845D}">
      <dgm:prSet/>
      <dgm:spPr/>
      <dgm:t>
        <a:bodyPr/>
        <a:lstStyle/>
        <a:p>
          <a:endParaRPr lang="ru-RU"/>
        </a:p>
      </dgm:t>
    </dgm:pt>
    <dgm:pt modelId="{8F2324FE-43AB-4570-906E-33EB0209E552}" type="sibTrans" cxnId="{1DF09BBB-0D71-4596-851C-1F717C14845D}">
      <dgm:prSet/>
      <dgm:spPr/>
      <dgm:t>
        <a:bodyPr/>
        <a:lstStyle/>
        <a:p>
          <a:endParaRPr lang="ru-RU"/>
        </a:p>
      </dgm:t>
    </dgm:pt>
    <dgm:pt modelId="{BC208B7C-01CC-4F4F-BD50-5812AA28D07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информации, выявленных рисков и факторов, на них влияющих, принятие решений по результатам ВФК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ECD6F-1619-456D-9F29-CE24C3390DA3}" type="parTrans" cxnId="{F6E8839D-8DE0-456B-8A3B-C388612A81E5}">
      <dgm:prSet/>
      <dgm:spPr/>
      <dgm:t>
        <a:bodyPr/>
        <a:lstStyle/>
        <a:p>
          <a:endParaRPr lang="ru-RU"/>
        </a:p>
      </dgm:t>
    </dgm:pt>
    <dgm:pt modelId="{58D72CAD-5C28-464F-8CEA-96CFF63C671A}" type="sibTrans" cxnId="{F6E8839D-8DE0-456B-8A3B-C388612A81E5}">
      <dgm:prSet/>
      <dgm:spPr/>
      <dgm:t>
        <a:bodyPr/>
        <a:lstStyle/>
        <a:p>
          <a:endParaRPr lang="ru-RU"/>
        </a:p>
      </dgm:t>
    </dgm:pt>
    <dgm:pt modelId="{C006876A-B172-4386-9BD6-C2F7AA32CD91}" type="pres">
      <dgm:prSet presAssocID="{DE1414DC-A964-48F7-ACCC-4E3B2329473A}" presName="Name0" presStyleCnt="0">
        <dgm:presLayoutVars>
          <dgm:dir/>
          <dgm:resizeHandles val="exact"/>
        </dgm:presLayoutVars>
      </dgm:prSet>
      <dgm:spPr/>
    </dgm:pt>
    <dgm:pt modelId="{725D3AB0-F8C8-4567-8BEE-885268DAC39C}" type="pres">
      <dgm:prSet presAssocID="{DE1414DC-A964-48F7-ACCC-4E3B2329473A}" presName="cycle" presStyleCnt="0"/>
      <dgm:spPr/>
    </dgm:pt>
    <dgm:pt modelId="{B3BC9D43-3948-4F28-A31B-975DE5A036AA}" type="pres">
      <dgm:prSet presAssocID="{FFC31285-8E09-45CC-943F-C6FDC946752E}" presName="nodeFirstNode" presStyleLbl="node1" presStyleIdx="0" presStyleCnt="5" custScaleX="106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14BD6-C09D-48B2-8D26-D411F25554DA}" type="pres">
      <dgm:prSet presAssocID="{B38E4FF2-DE56-4835-AA0E-901EB3E2353F}" presName="sibTransFirstNode" presStyleLbl="bgShp" presStyleIdx="0" presStyleCnt="1"/>
      <dgm:spPr/>
    </dgm:pt>
    <dgm:pt modelId="{8E4430F9-A249-476A-9331-687603903973}" type="pres">
      <dgm:prSet presAssocID="{D572C12E-DE6F-406A-BAFD-A79CD8A1A865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929AC-BA1D-4643-B838-49FB026472DC}" type="pres">
      <dgm:prSet presAssocID="{6C630CE7-3EE9-4436-BCA2-08ADA5C4F5BA}" presName="nodeFollowingNodes" presStyleLbl="node1" presStyleIdx="2" presStyleCnt="5">
        <dgm:presLayoutVars>
          <dgm:bulletEnabled val="1"/>
        </dgm:presLayoutVars>
      </dgm:prSet>
      <dgm:spPr/>
    </dgm:pt>
    <dgm:pt modelId="{FED6A821-A894-44FE-96B7-C0DAE6F435FA}" type="pres">
      <dgm:prSet presAssocID="{19D514EC-6AC5-44C7-92D9-552FA51EAF70}" presName="nodeFollowingNodes" presStyleLbl="node1" presStyleIdx="3" presStyleCnt="5">
        <dgm:presLayoutVars>
          <dgm:bulletEnabled val="1"/>
        </dgm:presLayoutVars>
      </dgm:prSet>
      <dgm:spPr/>
    </dgm:pt>
    <dgm:pt modelId="{CAE07643-4ACF-4EDA-AD14-006DE666B3C8}" type="pres">
      <dgm:prSet presAssocID="{BC208B7C-01CC-4F4F-BD50-5812AA28D07E}" presName="nodeFollowingNodes" presStyleLbl="node1" presStyleIdx="4" presStyleCnt="5" custScaleX="114631">
        <dgm:presLayoutVars>
          <dgm:bulletEnabled val="1"/>
        </dgm:presLayoutVars>
      </dgm:prSet>
      <dgm:spPr/>
    </dgm:pt>
  </dgm:ptLst>
  <dgm:cxnLst>
    <dgm:cxn modelId="{F955F836-D0CE-4065-81BF-59D0C30DB2BE}" srcId="{DE1414DC-A964-48F7-ACCC-4E3B2329473A}" destId="{D572C12E-DE6F-406A-BAFD-A79CD8A1A865}" srcOrd="1" destOrd="0" parTransId="{C10543F1-37D8-4F0A-B165-F71F2F1F3F6B}" sibTransId="{24CC97C4-3EC9-4968-B5E8-AF9404FE48B7}"/>
    <dgm:cxn modelId="{F6E8839D-8DE0-456B-8A3B-C388612A81E5}" srcId="{DE1414DC-A964-48F7-ACCC-4E3B2329473A}" destId="{BC208B7C-01CC-4F4F-BD50-5812AA28D07E}" srcOrd="4" destOrd="0" parTransId="{7A1ECD6F-1619-456D-9F29-CE24C3390DA3}" sibTransId="{58D72CAD-5C28-464F-8CEA-96CFF63C671A}"/>
    <dgm:cxn modelId="{4F898535-16BB-46D6-BFDE-2CF90977B854}" type="presOf" srcId="{BC208B7C-01CC-4F4F-BD50-5812AA28D07E}" destId="{CAE07643-4ACF-4EDA-AD14-006DE666B3C8}" srcOrd="0" destOrd="0" presId="urn:microsoft.com/office/officeart/2005/8/layout/cycle3"/>
    <dgm:cxn modelId="{1DF09BBB-0D71-4596-851C-1F717C14845D}" srcId="{DE1414DC-A964-48F7-ACCC-4E3B2329473A}" destId="{19D514EC-6AC5-44C7-92D9-552FA51EAF70}" srcOrd="3" destOrd="0" parTransId="{7ADF7B64-527D-40E0-910F-AA04A61FF044}" sibTransId="{8F2324FE-43AB-4570-906E-33EB0209E552}"/>
    <dgm:cxn modelId="{D5E12FAA-626D-41D8-83DA-CAEED97EAE19}" type="presOf" srcId="{B38E4FF2-DE56-4835-AA0E-901EB3E2353F}" destId="{6BC14BD6-C09D-48B2-8D26-D411F25554DA}" srcOrd="0" destOrd="0" presId="urn:microsoft.com/office/officeart/2005/8/layout/cycle3"/>
    <dgm:cxn modelId="{FA37B53A-0E85-4B1A-95F3-3B3404BF64F8}" srcId="{DE1414DC-A964-48F7-ACCC-4E3B2329473A}" destId="{FFC31285-8E09-45CC-943F-C6FDC946752E}" srcOrd="0" destOrd="0" parTransId="{8A58A7D9-C95B-40C3-A794-C68505F77969}" sibTransId="{B38E4FF2-DE56-4835-AA0E-901EB3E2353F}"/>
    <dgm:cxn modelId="{BDA96DBB-392A-42EF-8717-5703CF6A59E6}" type="presOf" srcId="{FFC31285-8E09-45CC-943F-C6FDC946752E}" destId="{B3BC9D43-3948-4F28-A31B-975DE5A036AA}" srcOrd="0" destOrd="0" presId="urn:microsoft.com/office/officeart/2005/8/layout/cycle3"/>
    <dgm:cxn modelId="{CE0F0587-FDE7-4F3F-AF0B-61B032153E03}" type="presOf" srcId="{19D514EC-6AC5-44C7-92D9-552FA51EAF70}" destId="{FED6A821-A894-44FE-96B7-C0DAE6F435FA}" srcOrd="0" destOrd="0" presId="urn:microsoft.com/office/officeart/2005/8/layout/cycle3"/>
    <dgm:cxn modelId="{3E57AC89-C013-41FD-A34A-E50768D90A11}" type="presOf" srcId="{DE1414DC-A964-48F7-ACCC-4E3B2329473A}" destId="{C006876A-B172-4386-9BD6-C2F7AA32CD91}" srcOrd="0" destOrd="0" presId="urn:microsoft.com/office/officeart/2005/8/layout/cycle3"/>
    <dgm:cxn modelId="{201463DE-BEF6-4D84-A48A-25D2F4D59C08}" type="presOf" srcId="{6C630CE7-3EE9-4436-BCA2-08ADA5C4F5BA}" destId="{98D929AC-BA1D-4643-B838-49FB026472DC}" srcOrd="0" destOrd="0" presId="urn:microsoft.com/office/officeart/2005/8/layout/cycle3"/>
    <dgm:cxn modelId="{CF0AAC23-0965-452A-B84A-EF509679F4D3}" srcId="{DE1414DC-A964-48F7-ACCC-4E3B2329473A}" destId="{6C630CE7-3EE9-4436-BCA2-08ADA5C4F5BA}" srcOrd="2" destOrd="0" parTransId="{AE7087B5-8DB7-402E-A6A4-984D42654B1F}" sibTransId="{F65436FA-609E-439D-A738-583EAB41D54A}"/>
    <dgm:cxn modelId="{987D4629-BF81-4E78-A466-198889DBEABA}" type="presOf" srcId="{D572C12E-DE6F-406A-BAFD-A79CD8A1A865}" destId="{8E4430F9-A249-476A-9331-687603903973}" srcOrd="0" destOrd="0" presId="urn:microsoft.com/office/officeart/2005/8/layout/cycle3"/>
    <dgm:cxn modelId="{A2645940-DD47-4F5B-899D-F451C0E7993B}" type="presParOf" srcId="{C006876A-B172-4386-9BD6-C2F7AA32CD91}" destId="{725D3AB0-F8C8-4567-8BEE-885268DAC39C}" srcOrd="0" destOrd="0" presId="urn:microsoft.com/office/officeart/2005/8/layout/cycle3"/>
    <dgm:cxn modelId="{92FBDB38-227C-447A-A876-33331451FE4A}" type="presParOf" srcId="{725D3AB0-F8C8-4567-8BEE-885268DAC39C}" destId="{B3BC9D43-3948-4F28-A31B-975DE5A036AA}" srcOrd="0" destOrd="0" presId="urn:microsoft.com/office/officeart/2005/8/layout/cycle3"/>
    <dgm:cxn modelId="{B0CA53E5-884E-4EE8-A3E9-C721E85D042E}" type="presParOf" srcId="{725D3AB0-F8C8-4567-8BEE-885268DAC39C}" destId="{6BC14BD6-C09D-48B2-8D26-D411F25554DA}" srcOrd="1" destOrd="0" presId="urn:microsoft.com/office/officeart/2005/8/layout/cycle3"/>
    <dgm:cxn modelId="{B1CFBA07-9248-492B-B5F0-A96B06A76E11}" type="presParOf" srcId="{725D3AB0-F8C8-4567-8BEE-885268DAC39C}" destId="{8E4430F9-A249-476A-9331-687603903973}" srcOrd="2" destOrd="0" presId="urn:microsoft.com/office/officeart/2005/8/layout/cycle3"/>
    <dgm:cxn modelId="{D395624D-D5E1-4672-8809-92FC763F52A3}" type="presParOf" srcId="{725D3AB0-F8C8-4567-8BEE-885268DAC39C}" destId="{98D929AC-BA1D-4643-B838-49FB026472DC}" srcOrd="3" destOrd="0" presId="urn:microsoft.com/office/officeart/2005/8/layout/cycle3"/>
    <dgm:cxn modelId="{B9444D58-FE04-418E-8BCB-BAE053D78C84}" type="presParOf" srcId="{725D3AB0-F8C8-4567-8BEE-885268DAC39C}" destId="{FED6A821-A894-44FE-96B7-C0DAE6F435FA}" srcOrd="4" destOrd="0" presId="urn:microsoft.com/office/officeart/2005/8/layout/cycle3"/>
    <dgm:cxn modelId="{FCAE718A-5F5E-4480-8592-494CACABE5BE}" type="presParOf" srcId="{725D3AB0-F8C8-4567-8BEE-885268DAC39C}" destId="{CAE07643-4ACF-4EDA-AD14-006DE666B3C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14BD6-C09D-48B2-8D26-D411F25554DA}">
      <dsp:nvSpPr>
        <dsp:cNvPr id="0" name=""/>
        <dsp:cNvSpPr/>
      </dsp:nvSpPr>
      <dsp:spPr>
        <a:xfrm>
          <a:off x="2996280" y="-92672"/>
          <a:ext cx="5652598" cy="5652598"/>
        </a:xfrm>
        <a:prstGeom prst="circularArrow">
          <a:avLst>
            <a:gd name="adj1" fmla="val 5544"/>
            <a:gd name="adj2" fmla="val 330680"/>
            <a:gd name="adj3" fmla="val 13578810"/>
            <a:gd name="adj4" fmla="val 1750713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C9D43-3948-4F28-A31B-975DE5A036AA}">
      <dsp:nvSpPr>
        <dsp:cNvPr id="0" name=""/>
        <dsp:cNvSpPr/>
      </dsp:nvSpPr>
      <dsp:spPr>
        <a:xfrm>
          <a:off x="4388360" y="1184"/>
          <a:ext cx="2868437" cy="13526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утверждение внутренних стандартов и процедур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391" y="67215"/>
        <a:ext cx="2736375" cy="1220591"/>
      </dsp:txXfrm>
    </dsp:sp>
    <dsp:sp modelId="{8E4430F9-A249-476A-9331-687603903973}">
      <dsp:nvSpPr>
        <dsp:cNvPr id="0" name=""/>
        <dsp:cNvSpPr/>
      </dsp:nvSpPr>
      <dsp:spPr>
        <a:xfrm>
          <a:off x="6762437" y="1666791"/>
          <a:ext cx="2705307" cy="13526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перечней операций ВФК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28468" y="1732822"/>
        <a:ext cx="2573245" cy="1220591"/>
      </dsp:txXfrm>
    </dsp:sp>
    <dsp:sp modelId="{98D929AC-BA1D-4643-B838-49FB026472DC}">
      <dsp:nvSpPr>
        <dsp:cNvPr id="0" name=""/>
        <dsp:cNvSpPr/>
      </dsp:nvSpPr>
      <dsp:spPr>
        <a:xfrm>
          <a:off x="5886776" y="4361800"/>
          <a:ext cx="2705307" cy="13526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ВФК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2807" y="4427831"/>
        <a:ext cx="2573245" cy="1220591"/>
      </dsp:txXfrm>
    </dsp:sp>
    <dsp:sp modelId="{FED6A821-A894-44FE-96B7-C0DAE6F435FA}">
      <dsp:nvSpPr>
        <dsp:cNvPr id="0" name=""/>
        <dsp:cNvSpPr/>
      </dsp:nvSpPr>
      <dsp:spPr>
        <a:xfrm>
          <a:off x="3053075" y="4361800"/>
          <a:ext cx="2705307" cy="13526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Обобщение и представление информации руководителю</a:t>
          </a:r>
          <a:endParaRPr lang="ru-RU" sz="1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9106" y="4427831"/>
        <a:ext cx="2573245" cy="1220591"/>
      </dsp:txXfrm>
    </dsp:sp>
    <dsp:sp modelId="{CAE07643-4ACF-4EDA-AD14-006DE666B3C8}">
      <dsp:nvSpPr>
        <dsp:cNvPr id="0" name=""/>
        <dsp:cNvSpPr/>
      </dsp:nvSpPr>
      <dsp:spPr>
        <a:xfrm>
          <a:off x="1979507" y="1666791"/>
          <a:ext cx="3101121" cy="135265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информации, выявленных рисков и факторов, на них влияющих, принятие решений по результатам ВФК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5538" y="1732822"/>
        <a:ext cx="2969059" cy="1220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0.71083</cdr:x>
      <cdr:y>0.30498</cdr:y>
    </cdr:from>
    <cdr:to>
      <cdr:x>0.98753</cdr:x>
      <cdr:y>0.53741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67290" y="1652597"/>
          <a:ext cx="3062378" cy="125945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стандарты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процедуры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составления и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исполнения бюджета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0.75526</cdr:x>
      <cdr:y>0.24767</cdr:y>
    </cdr:from>
    <cdr:to>
      <cdr:x>0.93765</cdr:x>
      <cdr:y>0.60905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8358997" y="1342046"/>
          <a:ext cx="2018581" cy="195819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0.74903</cdr:x>
      <cdr:y>0.26041</cdr:y>
    </cdr:from>
    <cdr:to>
      <cdr:x>0.95869</cdr:x>
      <cdr:y>0.60905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8289986" y="1411058"/>
          <a:ext cx="2320505" cy="188918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0.13106</cdr:x>
      <cdr:y>0.09006</cdr:y>
    </cdr:from>
    <cdr:to>
      <cdr:x>0.32424</cdr:x>
      <cdr:y>0.25881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2369" y="488032"/>
          <a:ext cx="21997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0.0052</cdr:x>
      <cdr:y>0.35274</cdr:y>
    </cdr:from>
    <cdr:to>
      <cdr:x>0.19005</cdr:x>
      <cdr:y>0.69183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384" y="1911389"/>
          <a:ext cx="2147978" cy="183742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34% планов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предусматривают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проверки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внутренних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бюджетных </a:t>
          </a:r>
        </a:p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09"/>
            </a:lvl1pPr>
            <a:lvl2pPr marL="363716" indent="0" algn="ctr">
              <a:buNone/>
              <a:defRPr sz="1591"/>
            </a:lvl2pPr>
            <a:lvl3pPr marL="727432" indent="0" algn="ctr">
              <a:buNone/>
              <a:defRPr sz="1432"/>
            </a:lvl3pPr>
            <a:lvl4pPr marL="1091148" indent="0" algn="ctr">
              <a:buNone/>
              <a:defRPr sz="1273"/>
            </a:lvl4pPr>
            <a:lvl5pPr marL="1454864" indent="0" algn="ctr">
              <a:buNone/>
              <a:defRPr sz="1273"/>
            </a:lvl5pPr>
            <a:lvl6pPr marL="1818581" indent="0" algn="ctr">
              <a:buNone/>
              <a:defRPr sz="1273"/>
            </a:lvl6pPr>
            <a:lvl7pPr marL="2182297" indent="0" algn="ctr">
              <a:buNone/>
              <a:defRPr sz="1273"/>
            </a:lvl7pPr>
            <a:lvl8pPr marL="2546013" indent="0" algn="ctr">
              <a:buNone/>
              <a:defRPr sz="1273"/>
            </a:lvl8pPr>
            <a:lvl9pPr marL="2909729" indent="0" algn="ctr">
              <a:buNone/>
              <a:defRPr sz="127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1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0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59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9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76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8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3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8511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3493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9686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0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6882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9327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4713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E01BC-7EC2-43F4-85DD-84F622CBA5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3D1-1D03-4FC2-9ACE-871723A6DDC7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34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6385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4044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0885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4577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72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2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7"/>
          </a:xfrm>
        </p:spPr>
        <p:txBody>
          <a:bodyPr anchor="b"/>
          <a:lstStyle>
            <a:lvl1pPr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1" cy="1500187"/>
          </a:xfrm>
        </p:spPr>
        <p:txBody>
          <a:bodyPr/>
          <a:lstStyle>
            <a:lvl1pPr marL="0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1pPr>
            <a:lvl2pPr marL="363716" indent="0">
              <a:buNone/>
              <a:defRPr sz="1591">
                <a:solidFill>
                  <a:schemeClr val="tx1">
                    <a:tint val="75000"/>
                  </a:schemeClr>
                </a:solidFill>
              </a:defRPr>
            </a:lvl2pPr>
            <a:lvl3pPr marL="727432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3pPr>
            <a:lvl4pPr marL="109114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45486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1818581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18229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54601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2909729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870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8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9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61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4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6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8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507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0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59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42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9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90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686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93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695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263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09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1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3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6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03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82212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82572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64043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51974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77172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E01BC-7EC2-43F4-85DD-84F622CBA5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C83D1-1D03-4FC2-9ACE-871723A6DDC7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102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990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25085"/>
      </p:ext>
    </p:extLst>
  </p:cSld>
  <p:clrMapOvr>
    <a:masterClrMapping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00214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8846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614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995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041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577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83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28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74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3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168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4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655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7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50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55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818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33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818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655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1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55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729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546"/>
            </a:lvl1pPr>
            <a:lvl2pPr>
              <a:defRPr sz="2228"/>
            </a:lvl2pPr>
            <a:lvl3pPr>
              <a:defRPr sz="1909"/>
            </a:lvl3pPr>
            <a:lvl4pPr>
              <a:defRPr sz="1591"/>
            </a:lvl4pPr>
            <a:lvl5pPr>
              <a:defRPr sz="1591"/>
            </a:lvl5pPr>
            <a:lvl6pPr>
              <a:defRPr sz="1591"/>
            </a:lvl6pPr>
            <a:lvl7pPr>
              <a:defRPr sz="1591"/>
            </a:lvl7pPr>
            <a:lvl8pPr>
              <a:defRPr sz="1591"/>
            </a:lvl8pPr>
            <a:lvl9pPr>
              <a:defRPr sz="159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99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0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1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1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1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00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7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450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867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02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71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91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546"/>
            </a:lvl1pPr>
            <a:lvl2pPr marL="363716" indent="0">
              <a:buNone/>
              <a:defRPr sz="2228"/>
            </a:lvl2pPr>
            <a:lvl3pPr marL="727432" indent="0">
              <a:buNone/>
              <a:defRPr sz="1909"/>
            </a:lvl3pPr>
            <a:lvl4pPr marL="1091148" indent="0">
              <a:buNone/>
              <a:defRPr sz="1591"/>
            </a:lvl4pPr>
            <a:lvl5pPr marL="1454864" indent="0">
              <a:buNone/>
              <a:defRPr sz="1591"/>
            </a:lvl5pPr>
            <a:lvl6pPr marL="1818581" indent="0">
              <a:buNone/>
              <a:defRPr sz="1591"/>
            </a:lvl6pPr>
            <a:lvl7pPr marL="2182297" indent="0">
              <a:buNone/>
              <a:defRPr sz="1591"/>
            </a:lvl7pPr>
            <a:lvl8pPr marL="2546013" indent="0">
              <a:buNone/>
              <a:defRPr sz="1591"/>
            </a:lvl8pPr>
            <a:lvl9pPr marL="2909729" indent="0">
              <a:buNone/>
              <a:defRPr sz="159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5349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72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672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756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001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6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250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61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9016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068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6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42.xml"/><Relationship Id="rId3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37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41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29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slideLayout" Target="../slideLayouts/slideLayout40.xml"/><Relationship Id="rId32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9.xml"/><Relationship Id="rId28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31" Type="http://schemas.openxmlformats.org/officeDocument/2006/relationships/slideLayout" Target="../slideLayouts/slideLayout47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8.xml"/><Relationship Id="rId27" Type="http://schemas.openxmlformats.org/officeDocument/2006/relationships/slideLayout" Target="../slideLayouts/slideLayout43.xml"/><Relationship Id="rId30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slideLayout" Target="../slideLayouts/slideLayout74.xml"/><Relationship Id="rId3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69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slideLayout" Target="../slideLayouts/slideLayout73.xml"/><Relationship Id="rId33" Type="http://schemas.openxmlformats.org/officeDocument/2006/relationships/slideLayout" Target="../slideLayouts/slideLayout81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29" Type="http://schemas.openxmlformats.org/officeDocument/2006/relationships/slideLayout" Target="../slideLayouts/slideLayout77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32" Type="http://schemas.openxmlformats.org/officeDocument/2006/relationships/slideLayout" Target="../slideLayouts/slideLayout80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28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79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Relationship Id="rId27" Type="http://schemas.openxmlformats.org/officeDocument/2006/relationships/slideLayout" Target="../slideLayouts/slideLayout75.xml"/><Relationship Id="rId30" Type="http://schemas.openxmlformats.org/officeDocument/2006/relationships/slideLayout" Target="../slideLayouts/slideLayout7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6052"/>
            <a:fld id="{19ED6BA8-029E-4D0D-AC39-9E4173C6B2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60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4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727432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58" indent="-181858" algn="l" defTabSz="727432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45574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09290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591" kern="1200">
          <a:solidFill>
            <a:schemeClr val="tx1"/>
          </a:solidFill>
          <a:latin typeface="+mn-lt"/>
          <a:ea typeface="+mn-ea"/>
          <a:cs typeface="+mn-cs"/>
        </a:defRPr>
      </a:lvl3pPr>
      <a:lvl4pPr marL="1273006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636723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2000439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4155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871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1588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1pPr>
      <a:lvl2pPr marL="363716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2pPr>
      <a:lvl3pPr marL="727432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3pPr>
      <a:lvl4pPr marL="1091148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454864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818581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182297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546013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2909729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1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  <p:sldLayoutId id="2147483703" r:id="rId26"/>
    <p:sldLayoutId id="2147483704" r:id="rId27"/>
    <p:sldLayoutId id="2147483705" r:id="rId28"/>
    <p:sldLayoutId id="2147483706" r:id="rId29"/>
    <p:sldLayoutId id="2147483707" r:id="rId30"/>
    <p:sldLayoutId id="2147483708" r:id="rId31"/>
    <p:sldLayoutId id="2147483709" r:id="rId3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62BE-0267-4F3E-B48C-43C5194F61E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72ED-72C6-4547-BC2B-B6B75429F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5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  <p:sldLayoutId id="2147483733" r:id="rId23"/>
    <p:sldLayoutId id="2147483734" r:id="rId24"/>
    <p:sldLayoutId id="2147483735" r:id="rId25"/>
    <p:sldLayoutId id="2147483736" r:id="rId26"/>
    <p:sldLayoutId id="2147483737" r:id="rId27"/>
    <p:sldLayoutId id="2147483738" r:id="rId28"/>
    <p:sldLayoutId id="2147483739" r:id="rId29"/>
    <p:sldLayoutId id="2147483740" r:id="rId30"/>
    <p:sldLayoutId id="2147483741" r:id="rId31"/>
    <p:sldLayoutId id="2147483742" r:id="rId32"/>
    <p:sldLayoutId id="2147483743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26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9624" y="1143643"/>
            <a:ext cx="6741628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946052">
              <a:spcBef>
                <a:spcPct val="0"/>
              </a:spcBef>
              <a:tabLst>
                <a:tab pos="323970" algn="l"/>
              </a:tabLst>
            </a:pPr>
            <a:r>
              <a:rPr lang="ru-RU" altLang="ru-RU" sz="3200" b="1" cap="all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и направления развития ведомственного контроля в финансово-бюджетной сфере и сфере закупок</a:t>
            </a:r>
            <a:endParaRPr lang="ru-RU" altLang="ru-RU" sz="3200" b="1" cap="all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367" y="6145541"/>
            <a:ext cx="2351183" cy="25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/>
            <a:r>
              <a:rPr lang="ru-RU" sz="1088" dirty="0" smtClean="0">
                <a:solidFill>
                  <a:prstClr val="white"/>
                </a:solidFill>
              </a:rPr>
              <a:t>Февраль 2018</a:t>
            </a:r>
            <a:endParaRPr lang="ru-RU" sz="1088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4129" y="802257"/>
            <a:ext cx="8738558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типового перечня операций внутреннего финансового контроля, содержащего минимальный набор внутренних операций бюджетных процедур, в отношении которых необходимо осуществление внутреннего финансового контроля </a:t>
            </a:r>
          </a:p>
          <a:p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типовых (рамочных) внутренних стандартов органов исполнительной власти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9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9178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ВНУТРЕННЕГО ФИНАНСОВОГО АУДИТА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28960122"/>
              </p:ext>
            </p:extLst>
          </p:nvPr>
        </p:nvGraphicFramePr>
        <p:xfrm>
          <a:off x="224287" y="780843"/>
          <a:ext cx="11619781" cy="570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61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95546319"/>
              </p:ext>
            </p:extLst>
          </p:nvPr>
        </p:nvGraphicFramePr>
        <p:xfrm>
          <a:off x="0" y="711040"/>
          <a:ext cx="11550769" cy="5983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4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0550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порядка осуществления ВФА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65" y="772215"/>
            <a:ext cx="11800936" cy="59400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Регламентами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ВФА (Положениями о ВФА) органа исполнительной власти города Москвы не предусмотрен аудит хозяйственных операций, совершенных структурными подразделениями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утвержден Регламент ВФА либо в утвержденном Регламенте ВФА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необходимые нормы (срок направления и исполнения запроса о предоставлении документов, материалов и информации, необходимых для проведения аудиторских проверок; предельные сроки проведения аудиторских проверок, основания для приостановления и продления их проведения; срок рассмотрения письменных возражений объекта аудита по акту аудиторской проверки, требование к сроку оформления акта аудиторской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проверки)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подведомственным ГКУ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исключительных полномочий ГРБС (утверждение плана аудиторских проверок, приказа о назначении аудиторской проверки, принятия решений по результатам проверки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корректировки Планов аудиторских проверок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органа исполнительной власти города Москвы о назначении аудиторских проверок не утверждались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аудиторских проверок, в ряде случаев, не исследованы и не отражены в актах проверок вопросы организации и осуществления ВФК, законности выполнения внутренних бюджетных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</a:p>
          <a:p>
            <a:pPr marL="342900" indent="-342900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аудиторских групп включались должностные лица, занимающие должности в объекте аудита, что приводит к возникновению конфликта интересов </a:t>
            </a:r>
          </a:p>
        </p:txBody>
      </p:sp>
    </p:spTree>
    <p:extLst>
      <p:ext uri="{BB962C8B-B14F-4D97-AF65-F5344CB8AC3E}">
        <p14:creationId xmlns:p14="http://schemas.microsoft.com/office/powerpoint/2010/main" val="408317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332"/>
            <a:ext cx="12192000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ответственность – выполнение контрольных функций каждым должностным лицом в отношении конкретных бюджетных процедур должно быть закреплено в его должностном регламенте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и организационная обеспеченность – должностные лица, осуществляющие ВФК и ВФА, должны быть обеспечены соответствующими правовыми (приказы, стандарты, методики, регламенты и т.п.) и организационными (средства автоматизации и прочее) средствами для надлежащего выполнения своих функций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Своевременность информирования о выявленных нарушениях (недостатках, рисках) – информация должна оперативно доводится до должностных лиц, уполномоченных принимать решения в отношении таких нарушений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– степень сложность (количество подконтрольных бюджетных процедур и аудиторских проверок) в каждом конкретном отчетном периоде должно соответствовать объему и сложности выполняемых ОИВ бюджетных процедур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и постоянство – ВФК и ВФА должны осуществляться на постоянной основе, что позволит своевременно выявлять отклонения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3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4196" y="4335448"/>
            <a:ext cx="4963608" cy="530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46052"/>
            <a:r>
              <a:rPr lang="ru-RU" sz="3447" b="1" dirty="0">
                <a:solidFill>
                  <a:srgbClr val="B12726"/>
                </a:solidFill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12" y="2245001"/>
            <a:ext cx="1542577" cy="17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0551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СИСТЕМЫ КОНТРОЛЯ В ГОСУДАРСТВЕННОМ СЕКТОРЕ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44792" y="710661"/>
            <a:ext cx="7625751" cy="17648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3901" y="1338037"/>
            <a:ext cx="11507638" cy="52809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73515" y="5210354"/>
            <a:ext cx="3630283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Подрядные организации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(поставщики)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6392" y="3260785"/>
            <a:ext cx="3945147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субсидий (иных средств из бюджета)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1356689">
            <a:off x="565122" y="1501952"/>
            <a:ext cx="2690851" cy="40173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275061">
            <a:off x="2551483" y="1247717"/>
            <a:ext cx="2491613" cy="48761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3080" y="3269655"/>
            <a:ext cx="46927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Подведомственные организации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(ГКУ, ГБУ, ГАУ, ГУП)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3092" y="1524057"/>
            <a:ext cx="638354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24226" y="839683"/>
            <a:ext cx="1518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ВФА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69975">
            <a:off x="10636941" y="1453467"/>
            <a:ext cx="484632" cy="137926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944264" y="839683"/>
            <a:ext cx="289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контроль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31204" y="2718398"/>
            <a:ext cx="733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ВФК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18" y="1754889"/>
            <a:ext cx="200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Учредительский контроль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5618" y="2395232"/>
            <a:ext cx="311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 в сфере закупок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198408" y="2984207"/>
            <a:ext cx="11855568" cy="35201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8022" y="1695982"/>
            <a:ext cx="11826040" cy="337266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96131" y="1898550"/>
            <a:ext cx="4261450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объемов и (или) качества предоставляемых учреждением государственных услуг (выполняемых работ) государственному заданию, выявление отклонений в его исполнении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эффективности использования бюджетных средств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финансово-хозяйственной деятельности.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 распоряжение имуществом, а также обеспечение его сохранности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1925"/>
            <a:ext cx="1219199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ОТНОШЕНИИ ГОСУДАРСТВЕННЫХ УЧРЕЖДЕНИЙ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2823" y="930960"/>
            <a:ext cx="341605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Учредительский контроль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718536" y="1331070"/>
            <a:ext cx="484632" cy="5674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7205" y="1898550"/>
            <a:ext cx="3209025" cy="31700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утверждение государственных заданий.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действий, направленных на обеспечение соблюдения получателями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субсидий, бюджетных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целей и порядка их предоставления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1826" y="895762"/>
            <a:ext cx="159511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ВФК, ВФА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549102" y="1295872"/>
            <a:ext cx="484632" cy="5674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546230" y="3666226"/>
            <a:ext cx="44990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478547" y="3367938"/>
            <a:ext cx="486727" cy="1437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52626" y="3278038"/>
            <a:ext cx="244260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законодательства о контрактной системе в сфере закупок товаров, работ, услуг для обеспечения государственных нужд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83792" y="2310448"/>
            <a:ext cx="318027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0131611" y="2710558"/>
            <a:ext cx="484632" cy="5674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8229489" y="4451230"/>
            <a:ext cx="949678" cy="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241377" y="4709199"/>
            <a:ext cx="925902" cy="230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70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7998868"/>
              </p:ext>
            </p:extLst>
          </p:nvPr>
        </p:nvGraphicFramePr>
        <p:xfrm>
          <a:off x="2493034" y="719666"/>
          <a:ext cx="642667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0143" y="621102"/>
            <a:ext cx="3631721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подведомственных учреждений – до 2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заказов – до 0,1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млрд.руб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бюджетных процедур – до 1,5 тыс.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3478" y="3456317"/>
            <a:ext cx="377262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подведомственных учреждений – 2 - 7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заказов – 0,1 – 0,4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млрд.руб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бюджетных процедур – 1,5 – 16 тыс.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162" y="3918936"/>
            <a:ext cx="377262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подведомственных учреждений – 8 - 55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заказов – 0,4 – 20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млрд.руб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бюджетных процедур – 16 - 35 тыс.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826" y="460076"/>
            <a:ext cx="411192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подведомственных учреждений – более 55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заказов – более 20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млрд.руб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бюджетных процедур – более 35 тыс.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1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43465"/>
            <a:ext cx="11369615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разработки единых стандартов (методик, регламентов) организации контрольных мероприятий в рамках всех имеющихся контрольных полномочий, позволяющих совмещать в рамках единого контрольного мероприятия проверку всех вопросов, входящих в текущем периоде в рисковую зону, независимо от вида контрольных полномочий.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необходимость дублирования контрольных мероприятий в отношении одного объекта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в рамках всех имеющихся контрольных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полномочий.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применение различных мер ответственности в зависимости от вида контроля, в рамках которого проводится контрольное мероприятие.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6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05639417"/>
              </p:ext>
            </p:extLst>
          </p:nvPr>
        </p:nvGraphicFramePr>
        <p:xfrm>
          <a:off x="422694" y="1017917"/>
          <a:ext cx="11447253" cy="5715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24928"/>
            <a:ext cx="12192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ФИНАНСОВОГО КОНТРОЛЯ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Москвы № 487-ПП)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 rot="3078004">
            <a:off x="7798992" y="1442921"/>
            <a:ext cx="1873439" cy="73152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7393429">
            <a:off x="8762838" y="4638025"/>
            <a:ext cx="1843295" cy="82896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4676221">
            <a:off x="1662736" y="4691719"/>
            <a:ext cx="1873439" cy="73152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rot="18585488">
            <a:off x="2732271" y="1327821"/>
            <a:ext cx="1873439" cy="73152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5400000">
            <a:off x="5716431" y="3846154"/>
            <a:ext cx="731520" cy="212531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3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3426"/>
            <a:ext cx="12192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ФИНАНСОВОГО КОНТРОЛЯ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(факт)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77344"/>
              </p:ext>
            </p:extLst>
          </p:nvPr>
        </p:nvGraphicFramePr>
        <p:xfrm>
          <a:off x="276045" y="1202746"/>
          <a:ext cx="1106769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23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016" y="353683"/>
            <a:ext cx="1027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составы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24761383"/>
              </p:ext>
            </p:extLst>
          </p:nvPr>
        </p:nvGraphicFramePr>
        <p:xfrm>
          <a:off x="388189" y="719666"/>
          <a:ext cx="1138686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09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45323514"/>
              </p:ext>
            </p:extLst>
          </p:nvPr>
        </p:nvGraphicFramePr>
        <p:xfrm>
          <a:off x="0" y="346638"/>
          <a:ext cx="12139915" cy="651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5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797</Words>
  <Application>Microsoft Office PowerPoint</Application>
  <PresentationFormat>Широкоэкранный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1_Тема Office</vt:lpstr>
      <vt:lpstr>2_Тема Office</vt:lpstr>
      <vt:lpstr>Тема Office</vt:lpstr>
      <vt:lpstr>10_Тема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Зайко Ирина Евграфовна</dc:creator>
  <cp:lastModifiedBy>Зайко Ирина Евграфовна</cp:lastModifiedBy>
  <cp:revision>28</cp:revision>
  <cp:lastPrinted>2018-02-13T17:32:19Z</cp:lastPrinted>
  <dcterms:created xsi:type="dcterms:W3CDTF">2018-02-12T16:40:02Z</dcterms:created>
  <dcterms:modified xsi:type="dcterms:W3CDTF">2018-02-13T18:10:04Z</dcterms:modified>
</cp:coreProperties>
</file>