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333" r:id="rId3"/>
    <p:sldId id="334" r:id="rId4"/>
    <p:sldId id="335" r:id="rId5"/>
    <p:sldId id="340" r:id="rId6"/>
    <p:sldId id="336" r:id="rId7"/>
    <p:sldId id="337" r:id="rId8"/>
    <p:sldId id="338" r:id="rId9"/>
    <p:sldId id="339" r:id="rId10"/>
    <p:sldId id="274" r:id="rId11"/>
  </p:sldIdLst>
  <p:sldSz cx="10693400" cy="7561263"/>
  <p:notesSz cx="6797675" cy="9926638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24">
          <p15:clr>
            <a:srgbClr val="A4A3A4"/>
          </p15:clr>
        </p15:guide>
        <p15:guide id="2" orient="horz" pos="3061">
          <p15:clr>
            <a:srgbClr val="A4A3A4"/>
          </p15:clr>
        </p15:guide>
        <p15:guide id="3" orient="horz" pos="4014">
          <p15:clr>
            <a:srgbClr val="A4A3A4"/>
          </p15:clr>
        </p15:guide>
        <p15:guide id="4" pos="3368">
          <p15:clr>
            <a:srgbClr val="A4A3A4"/>
          </p15:clr>
        </p15:guide>
        <p15:guide id="5" pos="737">
          <p15:clr>
            <a:srgbClr val="A4A3A4"/>
          </p15:clr>
        </p15:guide>
        <p15:guide id="6" pos="6362">
          <p15:clr>
            <a:srgbClr val="A4A3A4"/>
          </p15:clr>
        </p15:guide>
        <p15:guide id="7" pos="238">
          <p15:clr>
            <a:srgbClr val="A4A3A4"/>
          </p15:clr>
        </p15:guide>
        <p15:guide id="8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155"/>
    <a:srgbClr val="B12726"/>
    <a:srgbClr val="AC0000"/>
    <a:srgbClr val="2E8FAB"/>
    <a:srgbClr val="D0E1EA"/>
    <a:srgbClr val="E5E2DD"/>
    <a:srgbClr val="A1C4D5"/>
    <a:srgbClr val="6EA9C0"/>
    <a:srgbClr val="91283C"/>
    <a:srgbClr val="8C2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4" autoAdjust="0"/>
    <p:restoredTop sz="95758" autoAdjust="0"/>
  </p:normalViewPr>
  <p:slideViewPr>
    <p:cSldViewPr>
      <p:cViewPr>
        <p:scale>
          <a:sx n="93" d="100"/>
          <a:sy n="93" d="100"/>
        </p:scale>
        <p:origin x="-1182" y="-132"/>
      </p:cViewPr>
      <p:guideLst>
        <p:guide orient="horz" pos="3424"/>
        <p:guide orient="horz" pos="3061"/>
        <p:guide orient="horz" pos="4014"/>
        <p:guide pos="3368"/>
        <p:guide pos="737"/>
        <p:guide pos="6362"/>
        <p:guide pos="238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2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6CBE-19FE-42F7-9538-4104A8299D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EE786A6-416E-42BB-8219-62AD227D0452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2000" b="1" cap="all" baseline="0" dirty="0" smtClean="0">
              <a:solidFill>
                <a:srgbClr val="2E8FAB"/>
              </a:solidFill>
            </a:rPr>
            <a:t>Применение мер административной ответственности</a:t>
          </a:r>
          <a:endParaRPr lang="ru-RU" sz="2000" b="1" dirty="0"/>
        </a:p>
      </dgm:t>
    </dgm:pt>
    <dgm:pt modelId="{6BCA8DF8-2EE4-4363-9E28-CD49E067F7C7}" type="parTrans" cxnId="{56742C5A-2CDE-4FAC-AE5F-81FD0D96B07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F4CC9E3-5BAD-479A-AB91-BCCC9071441E}" type="sibTrans" cxnId="{56742C5A-2CDE-4FAC-AE5F-81FD0D96B07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1C4EAC4-B12B-44A1-AE8C-5CADCCEE37EE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2000" b="1" cap="all" baseline="0" dirty="0" smtClean="0">
              <a:solidFill>
                <a:srgbClr val="2E8FAB"/>
              </a:solidFill>
            </a:rPr>
            <a:t>Направление уведомлений </a:t>
          </a:r>
          <a:r>
            <a:rPr lang="ru-RU" sz="2000" b="1" dirty="0" smtClean="0"/>
            <a:t>в финансовый орган </a:t>
          </a:r>
          <a:r>
            <a:rPr lang="ru-RU" sz="2000" b="1" cap="all" baseline="0" dirty="0" smtClean="0">
              <a:solidFill>
                <a:srgbClr val="2E8FAB"/>
              </a:solidFill>
            </a:rPr>
            <a:t>о применении бюджетных мер принуждения</a:t>
          </a:r>
          <a:endParaRPr lang="ru-RU" sz="2000" b="1" cap="all" baseline="0" dirty="0">
            <a:solidFill>
              <a:srgbClr val="2E8FAB"/>
            </a:solidFill>
          </a:endParaRPr>
        </a:p>
      </dgm:t>
    </dgm:pt>
    <dgm:pt modelId="{CF59DA25-2822-4B1B-9A54-776A830103CF}" type="parTrans" cxnId="{448CACC5-8B66-4F1C-8E45-E8431D06E37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BC99EBE-15DC-4B2C-AB65-15264F1A7BFB}" type="sibTrans" cxnId="{448CACC5-8B66-4F1C-8E45-E8431D06E373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D9C7083-0340-44DE-AC7B-62BCEF547377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2000" b="1" cap="all" baseline="0" dirty="0" smtClean="0">
              <a:solidFill>
                <a:srgbClr val="2E8FAB"/>
              </a:solidFill>
            </a:rPr>
            <a:t>пресечение</a:t>
          </a:r>
          <a:r>
            <a:rPr lang="ru-RU" sz="2000" b="1" dirty="0" smtClean="0"/>
            <a:t> финансовых (бюджетных) правонарушений</a:t>
          </a:r>
          <a:endParaRPr lang="ru-RU" sz="2000" b="1" cap="all" baseline="0" dirty="0">
            <a:solidFill>
              <a:srgbClr val="2E8FAB"/>
            </a:solidFill>
          </a:endParaRPr>
        </a:p>
      </dgm:t>
    </dgm:pt>
    <dgm:pt modelId="{ADCA87B0-0018-4663-860D-F3363C55C950}" type="parTrans" cxnId="{A595C702-DDFF-42EB-9A26-7EEC5F7B4D6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F06B81A-4ED8-4995-BBB6-967AEDD1C241}" type="sibTrans" cxnId="{A595C702-DDFF-42EB-9A26-7EEC5F7B4D6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DCF16C-9097-476F-9D73-66C2161A6C4B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2000" b="1" cap="all" baseline="0" dirty="0" smtClean="0">
              <a:solidFill>
                <a:srgbClr val="2E8FAB"/>
              </a:solidFill>
            </a:rPr>
            <a:t>установление законности </a:t>
          </a:r>
          <a:r>
            <a:rPr lang="ru-RU" sz="2000" b="1" dirty="0" smtClean="0"/>
            <a:t>исполнения финансово-хозяйственных операций</a:t>
          </a:r>
          <a:endParaRPr lang="ru-RU" sz="2000" b="1" dirty="0"/>
        </a:p>
      </dgm:t>
    </dgm:pt>
    <dgm:pt modelId="{F811463E-E346-45F7-B520-A74638F8D82C}" type="sibTrans" cxnId="{F504203B-C64A-4360-B000-FE0A399B91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EEDB0DA-60BF-4921-8946-527DB69754FD}" type="parTrans" cxnId="{F504203B-C64A-4360-B000-FE0A399B91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BF6DEC4-08F4-4A2F-B1A8-300F63BF9C7E}">
      <dgm:prSet phldrT="[Текст]" custT="1"/>
      <dgm:spPr>
        <a:noFill/>
        <a:ln>
          <a:noFill/>
        </a:ln>
        <a:effectLst/>
      </dgm:spPr>
      <dgm:t>
        <a:bodyPr/>
        <a:lstStyle/>
        <a:p>
          <a:r>
            <a:rPr lang="ru-RU" sz="2000" b="1" cap="all" baseline="0" dirty="0" smtClean="0">
              <a:solidFill>
                <a:srgbClr val="2E8FAB"/>
              </a:solidFill>
            </a:rPr>
            <a:t>проведение мероприятий ПО КОНТРОЛЮ </a:t>
          </a:r>
          <a:r>
            <a:rPr lang="ru-RU" sz="2000" b="1" dirty="0" smtClean="0"/>
            <a:t>за эффективностью и рациональностью расходования бюджетных средств</a:t>
          </a:r>
          <a:endParaRPr lang="ru-RU" sz="2000" b="1" dirty="0"/>
        </a:p>
      </dgm:t>
    </dgm:pt>
    <dgm:pt modelId="{88EE3130-75EA-405E-84A5-C0302A2857A9}" type="sibTrans" cxnId="{F57338AB-A08A-4877-B8D4-248EFA90A69E}">
      <dgm:prSet/>
      <dgm:spPr>
        <a:ln>
          <a:solidFill>
            <a:srgbClr val="2C4155"/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7E91D31-CCE2-47D6-A1AB-BAC0BACC4078}" type="parTrans" cxnId="{F57338AB-A08A-4877-B8D4-248EFA90A69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C59A9FE-2CD6-4EBA-A6EE-88C8D0E5751F}" type="pres">
      <dgm:prSet presAssocID="{0D786CBE-19FE-42F7-9538-4104A8299D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CFA651-95B2-461A-BAB4-2BAA900DAA6B}" type="pres">
      <dgm:prSet presAssocID="{0D786CBE-19FE-42F7-9538-4104A8299DF3}" presName="Name1" presStyleCnt="0"/>
      <dgm:spPr/>
      <dgm:t>
        <a:bodyPr/>
        <a:lstStyle/>
        <a:p>
          <a:endParaRPr lang="ru-RU"/>
        </a:p>
      </dgm:t>
    </dgm:pt>
    <dgm:pt modelId="{8851DE0E-861E-4A7B-B3DD-9CF9013467FA}" type="pres">
      <dgm:prSet presAssocID="{0D786CBE-19FE-42F7-9538-4104A8299DF3}" presName="cycle" presStyleCnt="0"/>
      <dgm:spPr/>
      <dgm:t>
        <a:bodyPr/>
        <a:lstStyle/>
        <a:p>
          <a:endParaRPr lang="ru-RU"/>
        </a:p>
      </dgm:t>
    </dgm:pt>
    <dgm:pt modelId="{17DF2D53-37D2-44E1-B173-276CF451D3B6}" type="pres">
      <dgm:prSet presAssocID="{0D786CBE-19FE-42F7-9538-4104A8299DF3}" presName="srcNode" presStyleLbl="node1" presStyleIdx="0" presStyleCnt="5"/>
      <dgm:spPr/>
      <dgm:t>
        <a:bodyPr/>
        <a:lstStyle/>
        <a:p>
          <a:endParaRPr lang="ru-RU"/>
        </a:p>
      </dgm:t>
    </dgm:pt>
    <dgm:pt modelId="{93529253-F461-4069-B05D-BA5555534B24}" type="pres">
      <dgm:prSet presAssocID="{0D786CBE-19FE-42F7-9538-4104A8299DF3}" presName="conn" presStyleLbl="parChTrans1D2" presStyleIdx="0" presStyleCnt="1"/>
      <dgm:spPr/>
      <dgm:t>
        <a:bodyPr/>
        <a:lstStyle/>
        <a:p>
          <a:endParaRPr lang="ru-RU"/>
        </a:p>
      </dgm:t>
    </dgm:pt>
    <dgm:pt modelId="{1BC0EC7A-A3E7-447F-8BB0-F32C4A90003B}" type="pres">
      <dgm:prSet presAssocID="{0D786CBE-19FE-42F7-9538-4104A8299DF3}" presName="extraNode" presStyleLbl="node1" presStyleIdx="0" presStyleCnt="5"/>
      <dgm:spPr/>
      <dgm:t>
        <a:bodyPr/>
        <a:lstStyle/>
        <a:p>
          <a:endParaRPr lang="ru-RU"/>
        </a:p>
      </dgm:t>
    </dgm:pt>
    <dgm:pt modelId="{C2D4E434-616B-465B-952B-DC7963CF9EF8}" type="pres">
      <dgm:prSet presAssocID="{0D786CBE-19FE-42F7-9538-4104A8299DF3}" presName="dstNode" presStyleLbl="node1" presStyleIdx="0" presStyleCnt="5"/>
      <dgm:spPr/>
      <dgm:t>
        <a:bodyPr/>
        <a:lstStyle/>
        <a:p>
          <a:endParaRPr lang="ru-RU"/>
        </a:p>
      </dgm:t>
    </dgm:pt>
    <dgm:pt modelId="{62A5B42B-5956-441B-A497-8062B9958164}" type="pres">
      <dgm:prSet presAssocID="{2BF6DEC4-08F4-4A2F-B1A8-300F63BF9C7E}" presName="text_1" presStyleLbl="node1" presStyleIdx="0" presStyleCnt="5" custScaleY="14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C26ED-94E0-4253-8D55-A8CB69B28653}" type="pres">
      <dgm:prSet presAssocID="{2BF6DEC4-08F4-4A2F-B1A8-300F63BF9C7E}" presName="accent_1" presStyleCnt="0"/>
      <dgm:spPr/>
      <dgm:t>
        <a:bodyPr/>
        <a:lstStyle/>
        <a:p>
          <a:endParaRPr lang="ru-RU"/>
        </a:p>
      </dgm:t>
    </dgm:pt>
    <dgm:pt modelId="{440BAC5E-69FB-44C1-9071-E78A54868DF4}" type="pres">
      <dgm:prSet presAssocID="{2BF6DEC4-08F4-4A2F-B1A8-300F63BF9C7E}" presName="accentRepeatNode" presStyleLbl="solidFgAcc1" presStyleIdx="0" presStyleCnt="5"/>
      <dgm:spPr>
        <a:ln w="28575">
          <a:solidFill>
            <a:srgbClr val="2C4155"/>
          </a:solidFill>
        </a:ln>
      </dgm:spPr>
      <dgm:t>
        <a:bodyPr/>
        <a:lstStyle/>
        <a:p>
          <a:endParaRPr lang="ru-RU"/>
        </a:p>
      </dgm:t>
    </dgm:pt>
    <dgm:pt modelId="{A2F0B7D4-3D58-406C-A478-803DC90EA023}" type="pres">
      <dgm:prSet presAssocID="{16DCF16C-9097-476F-9D73-66C2161A6C4B}" presName="text_2" presStyleLbl="node1" presStyleIdx="1" presStyleCnt="5" custScaleY="139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69CB8-82BE-47DB-893F-06E643D50D6B}" type="pres">
      <dgm:prSet presAssocID="{16DCF16C-9097-476F-9D73-66C2161A6C4B}" presName="accent_2" presStyleCnt="0"/>
      <dgm:spPr/>
      <dgm:t>
        <a:bodyPr/>
        <a:lstStyle/>
        <a:p>
          <a:endParaRPr lang="ru-RU"/>
        </a:p>
      </dgm:t>
    </dgm:pt>
    <dgm:pt modelId="{60A2F7FA-0D3F-4AE8-B18E-5877EA22A4C4}" type="pres">
      <dgm:prSet presAssocID="{16DCF16C-9097-476F-9D73-66C2161A6C4B}" presName="accentRepeatNode" presStyleLbl="solidFgAcc1" presStyleIdx="1" presStyleCnt="5"/>
      <dgm:spPr>
        <a:ln w="28575">
          <a:solidFill>
            <a:srgbClr val="2C4155"/>
          </a:solidFill>
        </a:ln>
      </dgm:spPr>
      <dgm:t>
        <a:bodyPr/>
        <a:lstStyle/>
        <a:p>
          <a:endParaRPr lang="ru-RU"/>
        </a:p>
      </dgm:t>
    </dgm:pt>
    <dgm:pt modelId="{92C3615C-15EA-46FA-B967-0B0F438900E1}" type="pres">
      <dgm:prSet presAssocID="{7D9C7083-0340-44DE-AC7B-62BCEF547377}" presName="text_3" presStyleLbl="node1" presStyleIdx="2" presStyleCnt="5" custScaleY="129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780FC-C0A3-4CFC-A0B4-3EAC9EA385AD}" type="pres">
      <dgm:prSet presAssocID="{7D9C7083-0340-44DE-AC7B-62BCEF547377}" presName="accent_3" presStyleCnt="0"/>
      <dgm:spPr/>
      <dgm:t>
        <a:bodyPr/>
        <a:lstStyle/>
        <a:p>
          <a:endParaRPr lang="ru-RU"/>
        </a:p>
      </dgm:t>
    </dgm:pt>
    <dgm:pt modelId="{A39A7284-1670-429D-970C-4B4686980BEE}" type="pres">
      <dgm:prSet presAssocID="{7D9C7083-0340-44DE-AC7B-62BCEF547377}" presName="accentRepeatNode" presStyleLbl="solidFgAcc1" presStyleIdx="2" presStyleCnt="5"/>
      <dgm:spPr>
        <a:ln w="28575">
          <a:solidFill>
            <a:srgbClr val="2C4155"/>
          </a:solidFill>
        </a:ln>
      </dgm:spPr>
      <dgm:t>
        <a:bodyPr/>
        <a:lstStyle/>
        <a:p>
          <a:endParaRPr lang="ru-RU"/>
        </a:p>
      </dgm:t>
    </dgm:pt>
    <dgm:pt modelId="{57125F0C-DC80-4080-BEC2-5F1E75C13A31}" type="pres">
      <dgm:prSet presAssocID="{FEE786A6-416E-42BB-8219-62AD227D0452}" presName="text_4" presStyleLbl="node1" presStyleIdx="3" presStyleCnt="5" custScaleY="14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85064-28EF-4A05-8192-3A71D0C94B78}" type="pres">
      <dgm:prSet presAssocID="{FEE786A6-416E-42BB-8219-62AD227D0452}" presName="accent_4" presStyleCnt="0"/>
      <dgm:spPr/>
      <dgm:t>
        <a:bodyPr/>
        <a:lstStyle/>
        <a:p>
          <a:endParaRPr lang="ru-RU"/>
        </a:p>
      </dgm:t>
    </dgm:pt>
    <dgm:pt modelId="{B22CFAE6-DEC9-4733-8050-006C6C585B17}" type="pres">
      <dgm:prSet presAssocID="{FEE786A6-416E-42BB-8219-62AD227D0452}" presName="accentRepeatNode" presStyleLbl="solidFgAcc1" presStyleIdx="3" presStyleCnt="5"/>
      <dgm:spPr>
        <a:ln w="28575">
          <a:solidFill>
            <a:srgbClr val="2C4155"/>
          </a:solidFill>
        </a:ln>
      </dgm:spPr>
      <dgm:t>
        <a:bodyPr/>
        <a:lstStyle/>
        <a:p>
          <a:endParaRPr lang="ru-RU"/>
        </a:p>
      </dgm:t>
    </dgm:pt>
    <dgm:pt modelId="{4BB8A67F-A707-47EF-9B26-F0E073E2010B}" type="pres">
      <dgm:prSet presAssocID="{C1C4EAC4-B12B-44A1-AE8C-5CADCCEE37EE}" presName="text_5" presStyleLbl="node1" presStyleIdx="4" presStyleCnt="5" custScaleY="12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2C9D2-DAA4-40ED-A0CB-D1D4C2F1392C}" type="pres">
      <dgm:prSet presAssocID="{C1C4EAC4-B12B-44A1-AE8C-5CADCCEE37EE}" presName="accent_5" presStyleCnt="0"/>
      <dgm:spPr/>
      <dgm:t>
        <a:bodyPr/>
        <a:lstStyle/>
        <a:p>
          <a:endParaRPr lang="ru-RU"/>
        </a:p>
      </dgm:t>
    </dgm:pt>
    <dgm:pt modelId="{57771280-34E1-4432-BA95-37FCA7434E0E}" type="pres">
      <dgm:prSet presAssocID="{C1C4EAC4-B12B-44A1-AE8C-5CADCCEE37EE}" presName="accentRepeatNode" presStyleLbl="solidFgAcc1" presStyleIdx="4" presStyleCnt="5"/>
      <dgm:spPr>
        <a:ln w="28575">
          <a:solidFill>
            <a:srgbClr val="2C4155"/>
          </a:solidFill>
        </a:ln>
      </dgm:spPr>
      <dgm:t>
        <a:bodyPr/>
        <a:lstStyle/>
        <a:p>
          <a:endParaRPr lang="ru-RU"/>
        </a:p>
      </dgm:t>
    </dgm:pt>
  </dgm:ptLst>
  <dgm:cxnLst>
    <dgm:cxn modelId="{A098F788-C3E5-4085-B0A8-EFF30EFC4F26}" type="presOf" srcId="{2BF6DEC4-08F4-4A2F-B1A8-300F63BF9C7E}" destId="{62A5B42B-5956-441B-A497-8062B9958164}" srcOrd="0" destOrd="0" presId="urn:microsoft.com/office/officeart/2008/layout/VerticalCurvedList"/>
    <dgm:cxn modelId="{CE9B3975-CD57-485E-82F9-1FFFE4657E29}" type="presOf" srcId="{16DCF16C-9097-476F-9D73-66C2161A6C4B}" destId="{A2F0B7D4-3D58-406C-A478-803DC90EA023}" srcOrd="0" destOrd="0" presId="urn:microsoft.com/office/officeart/2008/layout/VerticalCurvedList"/>
    <dgm:cxn modelId="{F57338AB-A08A-4877-B8D4-248EFA90A69E}" srcId="{0D786CBE-19FE-42F7-9538-4104A8299DF3}" destId="{2BF6DEC4-08F4-4A2F-B1A8-300F63BF9C7E}" srcOrd="0" destOrd="0" parTransId="{F7E91D31-CCE2-47D6-A1AB-BAC0BACC4078}" sibTransId="{88EE3130-75EA-405E-84A5-C0302A2857A9}"/>
    <dgm:cxn modelId="{40262878-9BC8-4288-8326-82D0041ABA12}" type="presOf" srcId="{88EE3130-75EA-405E-84A5-C0302A2857A9}" destId="{93529253-F461-4069-B05D-BA5555534B24}" srcOrd="0" destOrd="0" presId="urn:microsoft.com/office/officeart/2008/layout/VerticalCurvedList"/>
    <dgm:cxn modelId="{E9694567-0C44-4082-A969-413B49D685EB}" type="presOf" srcId="{FEE786A6-416E-42BB-8219-62AD227D0452}" destId="{57125F0C-DC80-4080-BEC2-5F1E75C13A31}" srcOrd="0" destOrd="0" presId="urn:microsoft.com/office/officeart/2008/layout/VerticalCurvedList"/>
    <dgm:cxn modelId="{426CC400-1BE2-4E8D-B9FC-8B5F17B9E80F}" type="presOf" srcId="{7D9C7083-0340-44DE-AC7B-62BCEF547377}" destId="{92C3615C-15EA-46FA-B967-0B0F438900E1}" srcOrd="0" destOrd="0" presId="urn:microsoft.com/office/officeart/2008/layout/VerticalCurvedList"/>
    <dgm:cxn modelId="{F504203B-C64A-4360-B000-FE0A399B9117}" srcId="{0D786CBE-19FE-42F7-9538-4104A8299DF3}" destId="{16DCF16C-9097-476F-9D73-66C2161A6C4B}" srcOrd="1" destOrd="0" parTransId="{9EEDB0DA-60BF-4921-8946-527DB69754FD}" sibTransId="{F811463E-E346-45F7-B520-A74638F8D82C}"/>
    <dgm:cxn modelId="{6F1BF3B4-85B7-419C-87DD-C9CF1B431C01}" type="presOf" srcId="{C1C4EAC4-B12B-44A1-AE8C-5CADCCEE37EE}" destId="{4BB8A67F-A707-47EF-9B26-F0E073E2010B}" srcOrd="0" destOrd="0" presId="urn:microsoft.com/office/officeart/2008/layout/VerticalCurvedList"/>
    <dgm:cxn modelId="{56742C5A-2CDE-4FAC-AE5F-81FD0D96B078}" srcId="{0D786CBE-19FE-42F7-9538-4104A8299DF3}" destId="{FEE786A6-416E-42BB-8219-62AD227D0452}" srcOrd="3" destOrd="0" parTransId="{6BCA8DF8-2EE4-4363-9E28-CD49E067F7C7}" sibTransId="{4F4CC9E3-5BAD-479A-AB91-BCCC9071441E}"/>
    <dgm:cxn modelId="{B2841E5B-0B53-45A1-AEFA-755132B6E995}" type="presOf" srcId="{0D786CBE-19FE-42F7-9538-4104A8299DF3}" destId="{2C59A9FE-2CD6-4EBA-A6EE-88C8D0E5751F}" srcOrd="0" destOrd="0" presId="urn:microsoft.com/office/officeart/2008/layout/VerticalCurvedList"/>
    <dgm:cxn modelId="{A595C702-DDFF-42EB-9A26-7EEC5F7B4D6E}" srcId="{0D786CBE-19FE-42F7-9538-4104A8299DF3}" destId="{7D9C7083-0340-44DE-AC7B-62BCEF547377}" srcOrd="2" destOrd="0" parTransId="{ADCA87B0-0018-4663-860D-F3363C55C950}" sibTransId="{FF06B81A-4ED8-4995-BBB6-967AEDD1C241}"/>
    <dgm:cxn modelId="{448CACC5-8B66-4F1C-8E45-E8431D06E373}" srcId="{0D786CBE-19FE-42F7-9538-4104A8299DF3}" destId="{C1C4EAC4-B12B-44A1-AE8C-5CADCCEE37EE}" srcOrd="4" destOrd="0" parTransId="{CF59DA25-2822-4B1B-9A54-776A830103CF}" sibTransId="{2BC99EBE-15DC-4B2C-AB65-15264F1A7BFB}"/>
    <dgm:cxn modelId="{72DEAAD5-E491-4FEB-8165-9BDE04214596}" type="presParOf" srcId="{2C59A9FE-2CD6-4EBA-A6EE-88C8D0E5751F}" destId="{87CFA651-95B2-461A-BAB4-2BAA900DAA6B}" srcOrd="0" destOrd="0" presId="urn:microsoft.com/office/officeart/2008/layout/VerticalCurvedList"/>
    <dgm:cxn modelId="{27F7AB6E-2726-4281-99A2-D8433FF8D50A}" type="presParOf" srcId="{87CFA651-95B2-461A-BAB4-2BAA900DAA6B}" destId="{8851DE0E-861E-4A7B-B3DD-9CF9013467FA}" srcOrd="0" destOrd="0" presId="urn:microsoft.com/office/officeart/2008/layout/VerticalCurvedList"/>
    <dgm:cxn modelId="{BC8E624A-9B5D-482E-8288-929E7B50772C}" type="presParOf" srcId="{8851DE0E-861E-4A7B-B3DD-9CF9013467FA}" destId="{17DF2D53-37D2-44E1-B173-276CF451D3B6}" srcOrd="0" destOrd="0" presId="urn:microsoft.com/office/officeart/2008/layout/VerticalCurvedList"/>
    <dgm:cxn modelId="{C97A5B48-0595-4837-92CB-3483C94D2F7D}" type="presParOf" srcId="{8851DE0E-861E-4A7B-B3DD-9CF9013467FA}" destId="{93529253-F461-4069-B05D-BA5555534B24}" srcOrd="1" destOrd="0" presId="urn:microsoft.com/office/officeart/2008/layout/VerticalCurvedList"/>
    <dgm:cxn modelId="{8A5A0E0F-3B69-4277-9C3C-97B2434C369B}" type="presParOf" srcId="{8851DE0E-861E-4A7B-B3DD-9CF9013467FA}" destId="{1BC0EC7A-A3E7-447F-8BB0-F32C4A90003B}" srcOrd="2" destOrd="0" presId="urn:microsoft.com/office/officeart/2008/layout/VerticalCurvedList"/>
    <dgm:cxn modelId="{BBCBB6D6-A50E-4BE2-A5A5-33A156C89141}" type="presParOf" srcId="{8851DE0E-861E-4A7B-B3DD-9CF9013467FA}" destId="{C2D4E434-616B-465B-952B-DC7963CF9EF8}" srcOrd="3" destOrd="0" presId="urn:microsoft.com/office/officeart/2008/layout/VerticalCurvedList"/>
    <dgm:cxn modelId="{E90F81AA-A0D0-4523-B106-306D904A0537}" type="presParOf" srcId="{87CFA651-95B2-461A-BAB4-2BAA900DAA6B}" destId="{62A5B42B-5956-441B-A497-8062B9958164}" srcOrd="1" destOrd="0" presId="urn:microsoft.com/office/officeart/2008/layout/VerticalCurvedList"/>
    <dgm:cxn modelId="{9A5B9D7F-32ED-4126-AA3E-65380AD77A92}" type="presParOf" srcId="{87CFA651-95B2-461A-BAB4-2BAA900DAA6B}" destId="{5CAC26ED-94E0-4253-8D55-A8CB69B28653}" srcOrd="2" destOrd="0" presId="urn:microsoft.com/office/officeart/2008/layout/VerticalCurvedList"/>
    <dgm:cxn modelId="{6BE844ED-E239-4AEE-AFB8-AE63F6BC1095}" type="presParOf" srcId="{5CAC26ED-94E0-4253-8D55-A8CB69B28653}" destId="{440BAC5E-69FB-44C1-9071-E78A54868DF4}" srcOrd="0" destOrd="0" presId="urn:microsoft.com/office/officeart/2008/layout/VerticalCurvedList"/>
    <dgm:cxn modelId="{59AD7A17-8713-488F-A76E-7A1EE513555F}" type="presParOf" srcId="{87CFA651-95B2-461A-BAB4-2BAA900DAA6B}" destId="{A2F0B7D4-3D58-406C-A478-803DC90EA023}" srcOrd="3" destOrd="0" presId="urn:microsoft.com/office/officeart/2008/layout/VerticalCurvedList"/>
    <dgm:cxn modelId="{96C679E7-55B5-4867-A6BE-E65EDA6AC239}" type="presParOf" srcId="{87CFA651-95B2-461A-BAB4-2BAA900DAA6B}" destId="{FB969CB8-82BE-47DB-893F-06E643D50D6B}" srcOrd="4" destOrd="0" presId="urn:microsoft.com/office/officeart/2008/layout/VerticalCurvedList"/>
    <dgm:cxn modelId="{462FC233-28A9-426D-B80F-9AAC3B2F9389}" type="presParOf" srcId="{FB969CB8-82BE-47DB-893F-06E643D50D6B}" destId="{60A2F7FA-0D3F-4AE8-B18E-5877EA22A4C4}" srcOrd="0" destOrd="0" presId="urn:microsoft.com/office/officeart/2008/layout/VerticalCurvedList"/>
    <dgm:cxn modelId="{B35C6E4C-4227-4D64-AF23-7744043A94D2}" type="presParOf" srcId="{87CFA651-95B2-461A-BAB4-2BAA900DAA6B}" destId="{92C3615C-15EA-46FA-B967-0B0F438900E1}" srcOrd="5" destOrd="0" presId="urn:microsoft.com/office/officeart/2008/layout/VerticalCurvedList"/>
    <dgm:cxn modelId="{2B1B5FF3-5678-4F0F-84A5-70111D6F0275}" type="presParOf" srcId="{87CFA651-95B2-461A-BAB4-2BAA900DAA6B}" destId="{432780FC-C0A3-4CFC-A0B4-3EAC9EA385AD}" srcOrd="6" destOrd="0" presId="urn:microsoft.com/office/officeart/2008/layout/VerticalCurvedList"/>
    <dgm:cxn modelId="{B6ECDDFE-DCDA-43BB-9F0F-36F59CDB4E2D}" type="presParOf" srcId="{432780FC-C0A3-4CFC-A0B4-3EAC9EA385AD}" destId="{A39A7284-1670-429D-970C-4B4686980BEE}" srcOrd="0" destOrd="0" presId="urn:microsoft.com/office/officeart/2008/layout/VerticalCurvedList"/>
    <dgm:cxn modelId="{6471F26B-6AC8-4F6C-8B2E-824C0B6079B1}" type="presParOf" srcId="{87CFA651-95B2-461A-BAB4-2BAA900DAA6B}" destId="{57125F0C-DC80-4080-BEC2-5F1E75C13A31}" srcOrd="7" destOrd="0" presId="urn:microsoft.com/office/officeart/2008/layout/VerticalCurvedList"/>
    <dgm:cxn modelId="{1A2EBC7A-DCE9-4AED-B86D-2682A6E7AAAA}" type="presParOf" srcId="{87CFA651-95B2-461A-BAB4-2BAA900DAA6B}" destId="{8F585064-28EF-4A05-8192-3A71D0C94B78}" srcOrd="8" destOrd="0" presId="urn:microsoft.com/office/officeart/2008/layout/VerticalCurvedList"/>
    <dgm:cxn modelId="{66592831-E13F-4BBF-B0FF-4062A3BFB1FE}" type="presParOf" srcId="{8F585064-28EF-4A05-8192-3A71D0C94B78}" destId="{B22CFAE6-DEC9-4733-8050-006C6C585B17}" srcOrd="0" destOrd="0" presId="urn:microsoft.com/office/officeart/2008/layout/VerticalCurvedList"/>
    <dgm:cxn modelId="{AA1B82D8-11FB-41B3-9A8B-834E203AE5A8}" type="presParOf" srcId="{87CFA651-95B2-461A-BAB4-2BAA900DAA6B}" destId="{4BB8A67F-A707-47EF-9B26-F0E073E2010B}" srcOrd="9" destOrd="0" presId="urn:microsoft.com/office/officeart/2008/layout/VerticalCurvedList"/>
    <dgm:cxn modelId="{CE049608-671C-44F6-B415-2E0A81A2ABE9}" type="presParOf" srcId="{87CFA651-95B2-461A-BAB4-2BAA900DAA6B}" destId="{6482C9D2-DAA4-40ED-A0CB-D1D4C2F1392C}" srcOrd="10" destOrd="0" presId="urn:microsoft.com/office/officeart/2008/layout/VerticalCurvedList"/>
    <dgm:cxn modelId="{950B19A6-E09A-465B-8836-6FE6DEE3460C}" type="presParOf" srcId="{6482C9D2-DAA4-40ED-A0CB-D1D4C2F1392C}" destId="{57771280-34E1-4432-BA95-37FCA7434E0E}" srcOrd="0" destOrd="0" presId="urn:microsoft.com/office/officeart/2008/layout/VerticalCurvedList"/>
  </dgm:cxnLst>
  <dgm:bg>
    <a:solidFill>
      <a:schemeClr val="bg1"/>
    </a:solidFill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86CBE-19FE-42F7-9538-4104A8299DF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372E02-9CF3-4CE6-8227-21D852982249}">
      <dgm:prSet phldrT="[Текст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2400" b="1" dirty="0" smtClean="0">
              <a:solidFill>
                <a:srgbClr val="2C4155"/>
              </a:solidFill>
            </a:rPr>
            <a:t>Главное контрольное управление города Москвы</a:t>
          </a:r>
          <a:endParaRPr lang="ru-RU" sz="2400" b="1" dirty="0">
            <a:solidFill>
              <a:srgbClr val="2C4155"/>
            </a:solidFill>
          </a:endParaRPr>
        </a:p>
      </dgm:t>
    </dgm:pt>
    <dgm:pt modelId="{DAD4C221-CAF2-4BBA-92A1-5B03BDEB936D}" type="parTrans" cxnId="{770C9F8B-4F82-4328-9D34-66C138FDABCE}">
      <dgm:prSet/>
      <dgm:spPr/>
      <dgm:t>
        <a:bodyPr/>
        <a:lstStyle/>
        <a:p>
          <a:endParaRPr lang="ru-RU"/>
        </a:p>
      </dgm:t>
    </dgm:pt>
    <dgm:pt modelId="{D8F0F6EE-700A-4E7A-BD56-CD2BDB213B65}" type="sibTrans" cxnId="{770C9F8B-4F82-4328-9D34-66C138FDABCE}">
      <dgm:prSet/>
      <dgm:spPr/>
      <dgm:t>
        <a:bodyPr/>
        <a:lstStyle/>
        <a:p>
          <a:endParaRPr lang="ru-RU"/>
        </a:p>
      </dgm:t>
    </dgm:pt>
    <dgm:pt modelId="{2BF6DEC4-08F4-4A2F-B1A8-300F63BF9C7E}">
      <dgm:prSet phldrT="[Текст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ru-RU" sz="2400" b="1" dirty="0" smtClean="0">
              <a:solidFill>
                <a:srgbClr val="B12726"/>
              </a:solidFill>
            </a:rPr>
            <a:t>Контрольно-счетная палата Москвы</a:t>
          </a:r>
          <a:endParaRPr lang="ru-RU" sz="2400" b="1" dirty="0">
            <a:solidFill>
              <a:srgbClr val="B12726"/>
            </a:solidFill>
          </a:endParaRPr>
        </a:p>
      </dgm:t>
    </dgm:pt>
    <dgm:pt modelId="{88EE3130-75EA-405E-84A5-C0302A2857A9}" type="sibTrans" cxnId="{F57338AB-A08A-4877-B8D4-248EFA90A6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E91D31-CCE2-47D6-A1AB-BAC0BACC4078}" type="parTrans" cxnId="{F57338AB-A08A-4877-B8D4-248EFA90A6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4DE4DD-CAAA-43E4-9C08-10B252F624A4}" type="pres">
      <dgm:prSet presAssocID="{0D786CBE-19FE-42F7-9538-4104A8299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EAFED-0446-4279-A6FD-6778AC5B804A}" type="pres">
      <dgm:prSet presAssocID="{2BF6DEC4-08F4-4A2F-B1A8-300F63BF9C7E}" presName="parentText" presStyleLbl="node1" presStyleIdx="0" presStyleCnt="2" custScaleY="53260" custLinFactNeighborX="-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FDCD9-5066-45CA-B758-8250E70FF567}" type="pres">
      <dgm:prSet presAssocID="{88EE3130-75EA-405E-84A5-C0302A2857A9}" presName="spacer" presStyleCnt="0"/>
      <dgm:spPr/>
      <dgm:t>
        <a:bodyPr/>
        <a:lstStyle/>
        <a:p>
          <a:endParaRPr lang="ru-RU"/>
        </a:p>
      </dgm:t>
    </dgm:pt>
    <dgm:pt modelId="{890E0F53-362F-4850-9141-A6E4D8B5C362}" type="pres">
      <dgm:prSet presAssocID="{B6372E02-9CF3-4CE6-8227-21D852982249}" presName="parentText" presStyleLbl="node1" presStyleIdx="1" presStyleCnt="2" custScaleY="51443" custLinFactNeighborX="89" custLinFactNeighborY="660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C9F8B-4F82-4328-9D34-66C138FDABCE}" srcId="{0D786CBE-19FE-42F7-9538-4104A8299DF3}" destId="{B6372E02-9CF3-4CE6-8227-21D852982249}" srcOrd="1" destOrd="0" parTransId="{DAD4C221-CAF2-4BBA-92A1-5B03BDEB936D}" sibTransId="{D8F0F6EE-700A-4E7A-BD56-CD2BDB213B65}"/>
    <dgm:cxn modelId="{F57338AB-A08A-4877-B8D4-248EFA90A69E}" srcId="{0D786CBE-19FE-42F7-9538-4104A8299DF3}" destId="{2BF6DEC4-08F4-4A2F-B1A8-300F63BF9C7E}" srcOrd="0" destOrd="0" parTransId="{F7E91D31-CCE2-47D6-A1AB-BAC0BACC4078}" sibTransId="{88EE3130-75EA-405E-84A5-C0302A2857A9}"/>
    <dgm:cxn modelId="{DA1F9EB7-E2F4-4769-84B5-3D45C7C7C77E}" type="presOf" srcId="{2BF6DEC4-08F4-4A2F-B1A8-300F63BF9C7E}" destId="{6B7EAFED-0446-4279-A6FD-6778AC5B804A}" srcOrd="0" destOrd="0" presId="urn:microsoft.com/office/officeart/2005/8/layout/vList2"/>
    <dgm:cxn modelId="{C8CF07F6-D170-45A3-9E40-021388E442A5}" type="presOf" srcId="{0D786CBE-19FE-42F7-9538-4104A8299DF3}" destId="{D14DE4DD-CAAA-43E4-9C08-10B252F624A4}" srcOrd="0" destOrd="0" presId="urn:microsoft.com/office/officeart/2005/8/layout/vList2"/>
    <dgm:cxn modelId="{60B99007-6D2B-412D-A1FD-C6FDA8AD776A}" type="presOf" srcId="{B6372E02-9CF3-4CE6-8227-21D852982249}" destId="{890E0F53-362F-4850-9141-A6E4D8B5C362}" srcOrd="0" destOrd="0" presId="urn:microsoft.com/office/officeart/2005/8/layout/vList2"/>
    <dgm:cxn modelId="{29A742D0-7F1B-409A-A3A1-C9EAEDC6CC60}" type="presParOf" srcId="{D14DE4DD-CAAA-43E4-9C08-10B252F624A4}" destId="{6B7EAFED-0446-4279-A6FD-6778AC5B804A}" srcOrd="0" destOrd="0" presId="urn:microsoft.com/office/officeart/2005/8/layout/vList2"/>
    <dgm:cxn modelId="{242EEBBB-4B1B-4701-B0F6-95CACF2DA905}" type="presParOf" srcId="{D14DE4DD-CAAA-43E4-9C08-10B252F624A4}" destId="{8F9FDCD9-5066-45CA-B758-8250E70FF567}" srcOrd="1" destOrd="0" presId="urn:microsoft.com/office/officeart/2005/8/layout/vList2"/>
    <dgm:cxn modelId="{A66735EA-A6A8-4324-8552-D51392358948}" type="presParOf" srcId="{D14DE4DD-CAAA-43E4-9C08-10B252F624A4}" destId="{890E0F53-362F-4850-9141-A6E4D8B5C3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29253-F461-4069-B05D-BA5555534B24}">
      <dsp:nvSpPr>
        <dsp:cNvPr id="0" name=""/>
        <dsp:cNvSpPr/>
      </dsp:nvSpPr>
      <dsp:spPr>
        <a:xfrm>
          <a:off x="-4483015" y="-687484"/>
          <a:ext cx="5340575" cy="5340575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rgbClr val="2C415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B42B-5956-441B-A497-8062B9958164}">
      <dsp:nvSpPr>
        <dsp:cNvPr id="0" name=""/>
        <dsp:cNvSpPr/>
      </dsp:nvSpPr>
      <dsp:spPr>
        <a:xfrm>
          <a:off x="375446" y="144017"/>
          <a:ext cx="9251097" cy="7033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5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2E8FAB"/>
              </a:solidFill>
            </a:rPr>
            <a:t>проведение мероприятий ПО КОНТРОЛЮ </a:t>
          </a:r>
          <a:r>
            <a:rPr lang="ru-RU" sz="2000" b="1" kern="1200" dirty="0" smtClean="0"/>
            <a:t>за эффективностью и рациональностью расходования бюджетных средств</a:t>
          </a:r>
          <a:endParaRPr lang="ru-RU" sz="2000" b="1" kern="1200" dirty="0"/>
        </a:p>
      </dsp:txBody>
      <dsp:txXfrm>
        <a:off x="375446" y="144017"/>
        <a:ext cx="9251097" cy="703366"/>
      </dsp:txXfrm>
    </dsp:sp>
    <dsp:sp modelId="{440BAC5E-69FB-44C1-9071-E78A54868DF4}">
      <dsp:nvSpPr>
        <dsp:cNvPr id="0" name=""/>
        <dsp:cNvSpPr/>
      </dsp:nvSpPr>
      <dsp:spPr>
        <a:xfrm>
          <a:off x="65533" y="185788"/>
          <a:ext cx="619824" cy="619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C415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0B7D4-3D58-406C-A478-803DC90EA023}">
      <dsp:nvSpPr>
        <dsp:cNvPr id="0" name=""/>
        <dsp:cNvSpPr/>
      </dsp:nvSpPr>
      <dsp:spPr>
        <a:xfrm>
          <a:off x="730764" y="894327"/>
          <a:ext cx="8895778" cy="68984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5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2E8FAB"/>
              </a:solidFill>
            </a:rPr>
            <a:t>установление законности </a:t>
          </a:r>
          <a:r>
            <a:rPr lang="ru-RU" sz="2000" b="1" kern="1200" dirty="0" smtClean="0"/>
            <a:t>исполнения финансово-хозяйственных операций</a:t>
          </a:r>
          <a:endParaRPr lang="ru-RU" sz="2000" b="1" kern="1200" dirty="0"/>
        </a:p>
      </dsp:txBody>
      <dsp:txXfrm>
        <a:off x="730764" y="894327"/>
        <a:ext cx="8895778" cy="689849"/>
      </dsp:txXfrm>
    </dsp:sp>
    <dsp:sp modelId="{60A2F7FA-0D3F-4AE8-B18E-5877EA22A4C4}">
      <dsp:nvSpPr>
        <dsp:cNvPr id="0" name=""/>
        <dsp:cNvSpPr/>
      </dsp:nvSpPr>
      <dsp:spPr>
        <a:xfrm>
          <a:off x="420852" y="929340"/>
          <a:ext cx="619824" cy="619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C415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3615C-15EA-46FA-B967-0B0F438900E1}">
      <dsp:nvSpPr>
        <dsp:cNvPr id="0" name=""/>
        <dsp:cNvSpPr/>
      </dsp:nvSpPr>
      <dsp:spPr>
        <a:xfrm>
          <a:off x="839818" y="1661347"/>
          <a:ext cx="8786724" cy="64291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5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2E8FAB"/>
              </a:solidFill>
            </a:rPr>
            <a:t>пресечение</a:t>
          </a:r>
          <a:r>
            <a:rPr lang="ru-RU" sz="2000" b="1" kern="1200" dirty="0" smtClean="0"/>
            <a:t> финансовых (бюджетных) правонарушений</a:t>
          </a:r>
          <a:endParaRPr lang="ru-RU" sz="2000" b="1" kern="1200" cap="all" baseline="0" dirty="0">
            <a:solidFill>
              <a:srgbClr val="2E8FAB"/>
            </a:solidFill>
          </a:endParaRPr>
        </a:p>
      </dsp:txBody>
      <dsp:txXfrm>
        <a:off x="839818" y="1661347"/>
        <a:ext cx="8786724" cy="642911"/>
      </dsp:txXfrm>
    </dsp:sp>
    <dsp:sp modelId="{A39A7284-1670-429D-970C-4B4686980BEE}">
      <dsp:nvSpPr>
        <dsp:cNvPr id="0" name=""/>
        <dsp:cNvSpPr/>
      </dsp:nvSpPr>
      <dsp:spPr>
        <a:xfrm>
          <a:off x="529906" y="1672891"/>
          <a:ext cx="619824" cy="619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C415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125F0C-DC80-4080-BEC2-5F1E75C13A31}">
      <dsp:nvSpPr>
        <dsp:cNvPr id="0" name=""/>
        <dsp:cNvSpPr/>
      </dsp:nvSpPr>
      <dsp:spPr>
        <a:xfrm>
          <a:off x="730764" y="2356364"/>
          <a:ext cx="8895778" cy="739981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5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2E8FAB"/>
              </a:solidFill>
            </a:rPr>
            <a:t>Применение мер административной ответственности</a:t>
          </a:r>
          <a:endParaRPr lang="ru-RU" sz="2000" b="1" kern="1200" dirty="0"/>
        </a:p>
      </dsp:txBody>
      <dsp:txXfrm>
        <a:off x="730764" y="2356364"/>
        <a:ext cx="8895778" cy="739981"/>
      </dsp:txXfrm>
    </dsp:sp>
    <dsp:sp modelId="{B22CFAE6-DEC9-4733-8050-006C6C585B17}">
      <dsp:nvSpPr>
        <dsp:cNvPr id="0" name=""/>
        <dsp:cNvSpPr/>
      </dsp:nvSpPr>
      <dsp:spPr>
        <a:xfrm>
          <a:off x="420852" y="2416442"/>
          <a:ext cx="619824" cy="619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C415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B8A67F-A707-47EF-9B26-F0E073E2010B}">
      <dsp:nvSpPr>
        <dsp:cNvPr id="0" name=""/>
        <dsp:cNvSpPr/>
      </dsp:nvSpPr>
      <dsp:spPr>
        <a:xfrm>
          <a:off x="375446" y="3168354"/>
          <a:ext cx="9251097" cy="60310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5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baseline="0" dirty="0" smtClean="0">
              <a:solidFill>
                <a:srgbClr val="2E8FAB"/>
              </a:solidFill>
            </a:rPr>
            <a:t>Направление уведомлений </a:t>
          </a:r>
          <a:r>
            <a:rPr lang="ru-RU" sz="2000" b="1" kern="1200" dirty="0" smtClean="0"/>
            <a:t>в финансовый орган </a:t>
          </a:r>
          <a:r>
            <a:rPr lang="ru-RU" sz="2000" b="1" kern="1200" cap="all" baseline="0" dirty="0" smtClean="0">
              <a:solidFill>
                <a:srgbClr val="2E8FAB"/>
              </a:solidFill>
            </a:rPr>
            <a:t>о применении бюджетных мер принуждения</a:t>
          </a:r>
          <a:endParaRPr lang="ru-RU" sz="2000" b="1" kern="1200" cap="all" baseline="0" dirty="0">
            <a:solidFill>
              <a:srgbClr val="2E8FAB"/>
            </a:solidFill>
          </a:endParaRPr>
        </a:p>
      </dsp:txBody>
      <dsp:txXfrm>
        <a:off x="375446" y="3168354"/>
        <a:ext cx="9251097" cy="603103"/>
      </dsp:txXfrm>
    </dsp:sp>
    <dsp:sp modelId="{57771280-34E1-4432-BA95-37FCA7434E0E}">
      <dsp:nvSpPr>
        <dsp:cNvPr id="0" name=""/>
        <dsp:cNvSpPr/>
      </dsp:nvSpPr>
      <dsp:spPr>
        <a:xfrm>
          <a:off x="65533" y="3159993"/>
          <a:ext cx="619824" cy="619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C415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EAFED-0446-4279-A6FD-6778AC5B804A}">
      <dsp:nvSpPr>
        <dsp:cNvPr id="0" name=""/>
        <dsp:cNvSpPr/>
      </dsp:nvSpPr>
      <dsp:spPr>
        <a:xfrm>
          <a:off x="0" y="187978"/>
          <a:ext cx="6459465" cy="638097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B12726"/>
              </a:solidFill>
            </a:rPr>
            <a:t>Контрольно-счетная палата Москвы</a:t>
          </a:r>
          <a:endParaRPr lang="ru-RU" sz="2400" b="1" kern="1200" dirty="0">
            <a:solidFill>
              <a:srgbClr val="B12726"/>
            </a:solidFill>
          </a:endParaRPr>
        </a:p>
      </dsp:txBody>
      <dsp:txXfrm>
        <a:off x="31149" y="219127"/>
        <a:ext cx="6397167" cy="575799"/>
      </dsp:txXfrm>
    </dsp:sp>
    <dsp:sp modelId="{890E0F53-362F-4850-9141-A6E4D8B5C362}">
      <dsp:nvSpPr>
        <dsp:cNvPr id="0" name=""/>
        <dsp:cNvSpPr/>
      </dsp:nvSpPr>
      <dsp:spPr>
        <a:xfrm>
          <a:off x="0" y="1132076"/>
          <a:ext cx="6459465" cy="616328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2C4155"/>
              </a:solidFill>
            </a:rPr>
            <a:t>Главное контрольное управление города Москвы</a:t>
          </a:r>
          <a:endParaRPr lang="ru-RU" sz="2400" b="1" kern="1200" dirty="0">
            <a:solidFill>
              <a:srgbClr val="2C4155"/>
            </a:solidFill>
          </a:endParaRPr>
        </a:p>
      </dsp:txBody>
      <dsp:txXfrm>
        <a:off x="30087" y="1162163"/>
        <a:ext cx="6399291" cy="55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l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r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73E2D5-EB25-4E98-B9CF-05500E8EB2E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l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r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F30948-120F-4BDC-ABAA-4B6C85030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18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l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2677" tIns="46338" rIns="92677" bIns="46338" rtlCol="0"/>
          <a:lstStyle>
            <a:lvl1pPr algn="r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1CDCF-4DBC-4556-83B8-2755535811F8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7" tIns="46338" rIns="92677" bIns="4633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2677" tIns="46338" rIns="92677" bIns="4633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l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2677" tIns="46338" rIns="92677" bIns="46338" rtlCol="0" anchor="b"/>
          <a:lstStyle>
            <a:lvl1pPr algn="r" defTabSz="10429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961A43-F5E4-44EC-B05F-CA3C48C3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90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624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80840" y="4714063"/>
            <a:ext cx="5435997" cy="4755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8410" algn="just" defTabSz="925759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 о внесении комплексных изменений в Бюджетный кодекс в части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(252-ФЗ от 23.07.13)  в целом обеспечил все необходимые условия для формирования сбалансированной системы финансового контроля. Закон четко регламентирует и проведение контрольно-ревизионной деятельности в финансово-бюджетной сфере и применение мер профилактического характера с использованием инструментов внутреннего контроля и аудита и вопросы контроля (анализа) эффективности бюджетных расходов. Сейчас предстоит большая работа по реализации новаций Закона 252-ФЗ. Важнейшей задачей является установление методик (стандартов) по внутреннему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обеспечивающих прежде всего эффективное планирование контрольной деятельности в условиях ограниченных ресурсов для проведения проверок (ревизий), принятие корректных решений по квалификации нарушений, исключение дублирования проверок органов внешнего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др. Необходимо также принять меры по  обеспечению соблюдения единых методик и требований всеми органами внутреннего государственного и муниципального финансового контроля. В настоящее время остается неурегулированным вопрос принятия мер ответственности за неэффективные (необоснованные) закупки, предлагается разработать комплексные изменения в КоАП и 44-ФЗ в целях действенной реализации полномочий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финнадзоров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контролю в сфере закупок. В части предварительного контроля использования бюджетных средств необходимо перейти к «электронному санкционированию». В результате реализации такой меры существенно снизятся коррупционные риски, появится возможность 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экономии ресурсов.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410" algn="just" defTabSz="925759"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80840" y="4714063"/>
            <a:ext cx="5435997" cy="4755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8410" algn="just" defTabSz="925759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 о внесении комплексных изменений в Бюджетный кодекс в части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(252-ФЗ от 23.07.13)  в целом обеспечил все необходимые условия для формирования сбалансированной системы финансового контроля. Закон четко регламентирует и проведение контрольно-ревизионной деятельности в финансово-бюджетной сфере и применение мер профилактического характера с использованием инструментов внутреннего контроля и аудита и вопросы контроля (анализа) эффективности бюджетных расходов. Сейчас предстоит большая работа по реализации новаций Закона 252-ФЗ. Важнейшей задачей является установление методик (стандартов) по внутреннему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обеспечивающих прежде всего эффективное планирование контрольной деятельности в условиях ограниченных ресурсов для проведения проверок (ревизий), принятие корректных решений по квалификации нарушений, исключение дублирования проверок органов внешнего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др. Необходимо также принять меры по  обеспечению соблюдения единых методик и требований всеми органами внутреннего государственного и муниципального финансового контроля. В настоящее время остается неурегулированным вопрос принятия мер ответственности за неэффективные (необоснованные) закупки, предлагается разработать комплексные изменения в КоАП и 44-ФЗ в целях действенной реализации полномочий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финнадзоров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контролю в сфере закупок. В части предварительного контроля использования бюджетных средств необходимо перейти к «электронному санкционированию». В результате реализации такой меры существенно снизятся коррупционные риски, появится возможность 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экономии ресурсов.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410" algn="just" defTabSz="925759"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4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680840" y="4714063"/>
            <a:ext cx="5435997" cy="4755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8410" algn="just" defTabSz="925759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 о внесении комплексных изменений в Бюджетный кодекс в части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(252-ФЗ от 23.07.13)  в целом обеспечил все необходимые условия для формирования сбалансированной системы финансового контроля. Закон четко регламентирует и проведение контрольно-ревизионной деятельности в финансово-бюджетной сфере и применение мер профилактического характера с использованием инструментов внутреннего контроля и аудита и вопросы контроля (анализа) эффективности бюджетных расходов. Сейчас предстоит большая работа по реализации новаций Закона 252-ФЗ. Важнейшей задачей является установление методик (стандартов) по внутреннему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обеспечивающих прежде всего эффективное планирование контрольной деятельности в условиях ограниченных ресурсов для проведения проверок (ревизий), принятие корректных решений по квалификации нарушений, исключение дублирования проверок органов внешнего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госфинконтроля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др. Необходимо также принять меры по  обеспечению соблюдения единых методик и требований всеми органами внутреннего государственного и муниципального финансового контроля. В настоящее время остается неурегулированным вопрос принятия мер ответственности за неэффективные (необоснованные) закупки, предлагается разработать комплексные изменения в КоАП и 44-ФЗ в целях действенной реализации полномочий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финнадзоров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контролю в сфере закупок. В части предварительного контроля использования бюджетных средств необходимо перейти к «электронному санкционированию». В результате реализации такой меры существенно снизятся коррупционные риски, появится возможность 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экономии ресурсов.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410" algn="just" defTabSz="925759"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4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593725"/>
            <a:ext cx="33194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2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59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0975"/>
            <a:ext cx="10058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0313988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3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-1588"/>
            <a:ext cx="9793287" cy="756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8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3400" cy="34305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624710" y="-1750"/>
            <a:ext cx="66834" cy="68436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10576442" y="-1750"/>
            <a:ext cx="33417" cy="68436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10554164" y="-1750"/>
            <a:ext cx="11139" cy="684365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498469" y="-1750"/>
            <a:ext cx="29704" cy="684365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10426066" y="0"/>
            <a:ext cx="64978" cy="64585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0379653" y="0"/>
            <a:ext cx="7426" cy="64585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33065" y="1"/>
            <a:ext cx="542096" cy="418320"/>
          </a:xfrm>
          <a:prstGeom prst="rect">
            <a:avLst/>
          </a:prstGeom>
        </p:spPr>
        <p:txBody>
          <a:bodyPr wrap="none" lIns="104306" tIns="52153" rIns="104306" bIns="52153"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1126892" y="-22754"/>
            <a:ext cx="287593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905969" y="-68262"/>
            <a:ext cx="438276" cy="4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i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50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1"/>
          <p:cNvSpPr txBox="1">
            <a:spLocks noGrp="1"/>
          </p:cNvSpPr>
          <p:nvPr userDrawn="1"/>
        </p:nvSpPr>
        <p:spPr bwMode="auto">
          <a:xfrm>
            <a:off x="8682819" y="0"/>
            <a:ext cx="1735820" cy="3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D4D3124-A603-4BD7-AB7F-CB2C266E50E9}" type="slidenum">
              <a:rPr lang="ru-RU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1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1" y="0"/>
            <a:ext cx="452984" cy="4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693400" cy="34305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10624710" y="-1750"/>
            <a:ext cx="66834" cy="68436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10576442" y="-1750"/>
            <a:ext cx="33417" cy="68436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10554164" y="-1750"/>
            <a:ext cx="11139" cy="684365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10498469" y="-1750"/>
            <a:ext cx="29704" cy="684365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10426066" y="0"/>
            <a:ext cx="64978" cy="64585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10379653" y="0"/>
            <a:ext cx="7426" cy="64585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1" y="0"/>
            <a:ext cx="452984" cy="4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633065" y="1"/>
            <a:ext cx="542096" cy="418320"/>
          </a:xfrm>
          <a:prstGeom prst="rect">
            <a:avLst/>
          </a:prstGeom>
        </p:spPr>
        <p:txBody>
          <a:bodyPr wrap="none" lIns="104306" tIns="52153" rIns="104306" bIns="52153"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1126892" y="-22754"/>
            <a:ext cx="287593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05969" y="-68262"/>
            <a:ext cx="438276" cy="4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i="1" dirty="0" smtClean="0">
                <a:solidFill>
                  <a:prstClr val="white"/>
                </a:solidFill>
                <a:cs typeface="Times New Roman" pitchFamily="18" charset="0"/>
              </a:rPr>
              <a:t>ф</a:t>
            </a:r>
            <a:endParaRPr lang="ru-RU" sz="25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8682819" y="0"/>
            <a:ext cx="1735820" cy="3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D4D3124-A603-4BD7-AB7F-CB2C266E50E9}" type="slidenum">
              <a:rPr lang="ru-RU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442825"/>
            <a:ext cx="9624060" cy="1172696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222872"/>
            <a:ext cx="9624060" cy="5025090"/>
          </a:xfrm>
          <a:prstGeom prst="rect">
            <a:avLst/>
          </a:prstGeom>
        </p:spPr>
        <p:txBody>
          <a:bodyPr lIns="104306" tIns="52153" rIns="104306" bIns="5215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375" y="1644339"/>
            <a:ext cx="6932613" cy="259301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lnSpc>
                <a:spcPts val="3857"/>
              </a:lnSpc>
            </a:pPr>
            <a:r>
              <a:rPr lang="ru-RU" sz="3200" b="1" cap="all" dirty="0" smtClean="0">
                <a:solidFill>
                  <a:schemeClr val="bg1"/>
                </a:solidFill>
              </a:rPr>
              <a:t>ОБ УТВЕРЖДЕНИИ ПОРЯДКА ОСУЩЕСТВЛЕНИЯ ГЛАВНЫМ КОНТРОЛЬНЫМ УПРАВЛЕНИЕМ ГОРОДА МОСКВЫ КОНТРОЛЯ В ФИНАНСОВО-БЮДЖЕТНОЙ СФЕРЕ</a:t>
            </a:r>
            <a:endParaRPr lang="ru-RU" sz="32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222375" y="6775450"/>
            <a:ext cx="2592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</a:rPr>
              <a:t>Март </a:t>
            </a:r>
            <a:r>
              <a:rPr lang="ru-RU" altLang="ru-RU" sz="1200" dirty="0">
                <a:solidFill>
                  <a:schemeClr val="bg1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609850" y="4779963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800" b="1">
                <a:solidFill>
                  <a:srgbClr val="B12726"/>
                </a:solidFill>
              </a:rPr>
              <a:t>Спасибо за внимание!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74913"/>
            <a:ext cx="1701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258154"/>
            <a:ext cx="9883775" cy="1541809"/>
          </a:xfrm>
          <a:prstGeom prst="rect">
            <a:avLst/>
          </a:prstGeom>
          <a:solidFill>
            <a:srgbClr val="2C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1042688"/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7640" y="6770891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2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187143" y="3276575"/>
            <a:ext cx="9222944" cy="3030350"/>
          </a:xfrm>
          <a:prstGeom prst="rect">
            <a:avLst/>
          </a:prstGeom>
        </p:spPr>
        <p:txBody>
          <a:bodyPr lIns="91408" tIns="45704" rIns="91408" bIns="45704"/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sz="2400" dirty="0">
                <a:solidFill>
                  <a:prstClr val="black"/>
                </a:solidFill>
              </a:rPr>
              <a:t>проводятся </a:t>
            </a:r>
            <a:r>
              <a:rPr lang="ru-RU" sz="2400" b="1" dirty="0">
                <a:solidFill>
                  <a:srgbClr val="B12726"/>
                </a:solidFill>
              </a:rPr>
              <a:t>проверки, ревизии, обследования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направляются </a:t>
            </a:r>
            <a:r>
              <a:rPr lang="ru-RU" sz="2400" dirty="0">
                <a:solidFill>
                  <a:prstClr val="black"/>
                </a:solidFill>
              </a:rPr>
              <a:t>объектам контроля </a:t>
            </a:r>
            <a:r>
              <a:rPr lang="ru-RU" sz="2400" b="1" dirty="0">
                <a:solidFill>
                  <a:srgbClr val="B12726"/>
                </a:solidFill>
              </a:rPr>
              <a:t>акты, заключения, представления и (или) предписания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направляются в Департамент финансов города Москвы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B12726"/>
                </a:solidFill>
              </a:rPr>
              <a:t>уведомления о применении бюджетных мер принуждения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осуществляется </a:t>
            </a:r>
            <a:r>
              <a:rPr lang="ru-RU" sz="2400" b="1" dirty="0">
                <a:solidFill>
                  <a:srgbClr val="B12726"/>
                </a:solidFill>
              </a:rPr>
              <a:t>производство по делам об административных правонарушениях </a:t>
            </a:r>
            <a:r>
              <a:rPr lang="ru-RU" sz="2400" dirty="0">
                <a:solidFill>
                  <a:prstClr val="black"/>
                </a:solidFill>
              </a:rPr>
              <a:t>в порядке, установленном законодательством об административных правонарушениях.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7638" y="1409444"/>
            <a:ext cx="8676138" cy="830964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defTabSz="1042688">
              <a:defRPr/>
            </a:pPr>
            <a:r>
              <a:rPr lang="ru-RU" sz="2400" dirty="0">
                <a:solidFill>
                  <a:prstClr val="white"/>
                </a:solidFill>
              </a:rPr>
              <a:t>При осуществлении полномочий по внутреннему государственному  </a:t>
            </a:r>
            <a:r>
              <a:rPr lang="ru-RU" sz="2400" dirty="0" smtClean="0">
                <a:solidFill>
                  <a:prstClr val="white"/>
                </a:solidFill>
              </a:rPr>
              <a:t>финансовому </a:t>
            </a:r>
            <a:r>
              <a:rPr lang="ru-RU" sz="2400" dirty="0">
                <a:solidFill>
                  <a:prstClr val="white"/>
                </a:solidFill>
              </a:rPr>
              <a:t>контролю </a:t>
            </a:r>
            <a:r>
              <a:rPr lang="ru-RU" sz="2400" dirty="0" err="1" smtClean="0">
                <a:solidFill>
                  <a:prstClr val="white"/>
                </a:solidFill>
              </a:rPr>
              <a:t>Главконтролем</a:t>
            </a:r>
            <a:r>
              <a:rPr lang="ru-RU" sz="2400" dirty="0" smtClean="0">
                <a:solidFill>
                  <a:prstClr val="white"/>
                </a:solidFill>
              </a:rPr>
              <a:t>: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12279"/>
            <a:ext cx="10034638" cy="3680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42688">
              <a:lnSpc>
                <a:spcPts val="2700"/>
              </a:lnSpc>
            </a:pPr>
            <a:r>
              <a:rPr lang="ru-RU" altLang="ru-RU" sz="3200" b="1" dirty="0">
                <a:solidFill>
                  <a:srgbClr val="B12726"/>
                </a:solidFill>
              </a:rPr>
              <a:t>Изменения БК РФ с 04.08.2013</a:t>
            </a:r>
            <a:endParaRPr lang="ru-RU" sz="3200" b="1" dirty="0">
              <a:solidFill>
                <a:srgbClr val="B12726"/>
              </a:solidFill>
            </a:endParaRPr>
          </a:p>
        </p:txBody>
      </p:sp>
      <p:sp>
        <p:nvSpPr>
          <p:cNvPr id="20" name="Freeform 7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29218" y="3338108"/>
            <a:ext cx="360040" cy="331354"/>
          </a:xfrm>
          <a:custGeom>
            <a:avLst/>
            <a:gdLst>
              <a:gd name="T0" fmla="*/ 359 w 644"/>
              <a:gd name="T1" fmla="*/ 231 h 643"/>
              <a:gd name="T2" fmla="*/ 359 w 644"/>
              <a:gd name="T3" fmla="*/ 231 h 643"/>
              <a:gd name="T4" fmla="*/ 420 w 644"/>
              <a:gd name="T5" fmla="*/ 321 h 643"/>
              <a:gd name="T6" fmla="*/ 359 w 644"/>
              <a:gd name="T7" fmla="*/ 411 h 643"/>
              <a:gd name="T8" fmla="*/ 528 w 644"/>
              <a:gd name="T9" fmla="*/ 321 h 643"/>
              <a:gd name="T10" fmla="*/ 359 w 644"/>
              <a:gd name="T11" fmla="*/ 231 h 643"/>
              <a:gd name="T12" fmla="*/ 322 w 644"/>
              <a:gd name="T13" fmla="*/ 359 h 643"/>
              <a:gd name="T14" fmla="*/ 322 w 644"/>
              <a:gd name="T15" fmla="*/ 359 h 643"/>
              <a:gd name="T16" fmla="*/ 284 w 644"/>
              <a:gd name="T17" fmla="*/ 321 h 643"/>
              <a:gd name="T18" fmla="*/ 322 w 644"/>
              <a:gd name="T19" fmla="*/ 283 h 643"/>
              <a:gd name="T20" fmla="*/ 360 w 644"/>
              <a:gd name="T21" fmla="*/ 321 h 643"/>
              <a:gd name="T22" fmla="*/ 322 w 644"/>
              <a:gd name="T23" fmla="*/ 359 h 643"/>
              <a:gd name="T24" fmla="*/ 322 w 644"/>
              <a:gd name="T25" fmla="*/ 249 h 643"/>
              <a:gd name="T26" fmla="*/ 322 w 644"/>
              <a:gd name="T27" fmla="*/ 249 h 643"/>
              <a:gd name="T28" fmla="*/ 250 w 644"/>
              <a:gd name="T29" fmla="*/ 321 h 643"/>
              <a:gd name="T30" fmla="*/ 322 w 644"/>
              <a:gd name="T31" fmla="*/ 393 h 643"/>
              <a:gd name="T32" fmla="*/ 394 w 644"/>
              <a:gd name="T33" fmla="*/ 321 h 643"/>
              <a:gd name="T34" fmla="*/ 322 w 644"/>
              <a:gd name="T35" fmla="*/ 249 h 643"/>
              <a:gd name="T36" fmla="*/ 225 w 644"/>
              <a:gd name="T37" fmla="*/ 321 h 643"/>
              <a:gd name="T38" fmla="*/ 225 w 644"/>
              <a:gd name="T39" fmla="*/ 321 h 643"/>
              <a:gd name="T40" fmla="*/ 285 w 644"/>
              <a:gd name="T41" fmla="*/ 231 h 643"/>
              <a:gd name="T42" fmla="*/ 116 w 644"/>
              <a:gd name="T43" fmla="*/ 321 h 643"/>
              <a:gd name="T44" fmla="*/ 285 w 644"/>
              <a:gd name="T45" fmla="*/ 411 h 643"/>
              <a:gd name="T46" fmla="*/ 225 w 644"/>
              <a:gd name="T47" fmla="*/ 321 h 643"/>
              <a:gd name="T48" fmla="*/ 322 w 644"/>
              <a:gd name="T49" fmla="*/ 442 h 643"/>
              <a:gd name="T50" fmla="*/ 322 w 644"/>
              <a:gd name="T51" fmla="*/ 442 h 643"/>
              <a:gd name="T52" fmla="*/ 79 w 644"/>
              <a:gd name="T53" fmla="*/ 321 h 643"/>
              <a:gd name="T54" fmla="*/ 322 w 644"/>
              <a:gd name="T55" fmla="*/ 200 h 643"/>
              <a:gd name="T56" fmla="*/ 565 w 644"/>
              <a:gd name="T57" fmla="*/ 321 h 643"/>
              <a:gd name="T58" fmla="*/ 322 w 644"/>
              <a:gd name="T59" fmla="*/ 442 h 643"/>
              <a:gd name="T60" fmla="*/ 322 w 644"/>
              <a:gd name="T61" fmla="*/ 29 h 643"/>
              <a:gd name="T62" fmla="*/ 322 w 644"/>
              <a:gd name="T63" fmla="*/ 29 h 643"/>
              <a:gd name="T64" fmla="*/ 31 w 644"/>
              <a:gd name="T65" fmla="*/ 321 h 643"/>
              <a:gd name="T66" fmla="*/ 322 w 644"/>
              <a:gd name="T67" fmla="*/ 613 h 643"/>
              <a:gd name="T68" fmla="*/ 615 w 644"/>
              <a:gd name="T69" fmla="*/ 321 h 643"/>
              <a:gd name="T70" fmla="*/ 322 w 644"/>
              <a:gd name="T71" fmla="*/ 29 h 643"/>
              <a:gd name="T72" fmla="*/ 322 w 644"/>
              <a:gd name="T73" fmla="*/ 643 h 643"/>
              <a:gd name="T74" fmla="*/ 322 w 644"/>
              <a:gd name="T75" fmla="*/ 643 h 643"/>
              <a:gd name="T76" fmla="*/ 0 w 644"/>
              <a:gd name="T77" fmla="*/ 321 h 643"/>
              <a:gd name="T78" fmla="*/ 322 w 644"/>
              <a:gd name="T79" fmla="*/ 0 h 643"/>
              <a:gd name="T80" fmla="*/ 644 w 644"/>
              <a:gd name="T81" fmla="*/ 321 h 643"/>
              <a:gd name="T82" fmla="*/ 322 w 644"/>
              <a:gd name="T83" fmla="*/ 643 h 6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44" h="643">
                <a:moveTo>
                  <a:pt x="359" y="231"/>
                </a:moveTo>
                <a:lnTo>
                  <a:pt x="359" y="231"/>
                </a:lnTo>
                <a:cubicBezTo>
                  <a:pt x="394" y="245"/>
                  <a:pt x="420" y="279"/>
                  <a:pt x="420" y="321"/>
                </a:cubicBezTo>
                <a:cubicBezTo>
                  <a:pt x="420" y="362"/>
                  <a:pt x="394" y="396"/>
                  <a:pt x="359" y="411"/>
                </a:cubicBezTo>
                <a:cubicBezTo>
                  <a:pt x="426" y="400"/>
                  <a:pt x="484" y="367"/>
                  <a:pt x="528" y="321"/>
                </a:cubicBezTo>
                <a:cubicBezTo>
                  <a:pt x="484" y="275"/>
                  <a:pt x="426" y="241"/>
                  <a:pt x="359" y="231"/>
                </a:cubicBezTo>
                <a:close/>
                <a:moveTo>
                  <a:pt x="322" y="359"/>
                </a:moveTo>
                <a:lnTo>
                  <a:pt x="322" y="359"/>
                </a:lnTo>
                <a:cubicBezTo>
                  <a:pt x="301" y="359"/>
                  <a:pt x="284" y="342"/>
                  <a:pt x="284" y="321"/>
                </a:cubicBezTo>
                <a:cubicBezTo>
                  <a:pt x="284" y="300"/>
                  <a:pt x="301" y="283"/>
                  <a:pt x="322" y="283"/>
                </a:cubicBezTo>
                <a:cubicBezTo>
                  <a:pt x="343" y="283"/>
                  <a:pt x="360" y="300"/>
                  <a:pt x="360" y="321"/>
                </a:cubicBezTo>
                <a:cubicBezTo>
                  <a:pt x="360" y="342"/>
                  <a:pt x="344" y="359"/>
                  <a:pt x="322" y="359"/>
                </a:cubicBezTo>
                <a:close/>
                <a:moveTo>
                  <a:pt x="322" y="249"/>
                </a:moveTo>
                <a:lnTo>
                  <a:pt x="322" y="249"/>
                </a:lnTo>
                <a:cubicBezTo>
                  <a:pt x="281" y="249"/>
                  <a:pt x="250" y="281"/>
                  <a:pt x="250" y="321"/>
                </a:cubicBezTo>
                <a:cubicBezTo>
                  <a:pt x="250" y="361"/>
                  <a:pt x="281" y="393"/>
                  <a:pt x="322" y="393"/>
                </a:cubicBezTo>
                <a:cubicBezTo>
                  <a:pt x="362" y="393"/>
                  <a:pt x="394" y="361"/>
                  <a:pt x="394" y="321"/>
                </a:cubicBezTo>
                <a:cubicBezTo>
                  <a:pt x="394" y="281"/>
                  <a:pt x="363" y="249"/>
                  <a:pt x="322" y="249"/>
                </a:cubicBezTo>
                <a:close/>
                <a:moveTo>
                  <a:pt x="225" y="321"/>
                </a:moveTo>
                <a:lnTo>
                  <a:pt x="225" y="321"/>
                </a:lnTo>
                <a:cubicBezTo>
                  <a:pt x="225" y="279"/>
                  <a:pt x="250" y="245"/>
                  <a:pt x="285" y="231"/>
                </a:cubicBezTo>
                <a:cubicBezTo>
                  <a:pt x="217" y="241"/>
                  <a:pt x="160" y="275"/>
                  <a:pt x="116" y="321"/>
                </a:cubicBezTo>
                <a:cubicBezTo>
                  <a:pt x="160" y="367"/>
                  <a:pt x="217" y="400"/>
                  <a:pt x="285" y="411"/>
                </a:cubicBezTo>
                <a:cubicBezTo>
                  <a:pt x="250" y="396"/>
                  <a:pt x="225" y="362"/>
                  <a:pt x="225" y="321"/>
                </a:cubicBezTo>
                <a:close/>
                <a:moveTo>
                  <a:pt x="322" y="442"/>
                </a:moveTo>
                <a:lnTo>
                  <a:pt x="322" y="442"/>
                </a:lnTo>
                <a:cubicBezTo>
                  <a:pt x="225" y="442"/>
                  <a:pt x="137" y="390"/>
                  <a:pt x="79" y="321"/>
                </a:cubicBezTo>
                <a:cubicBezTo>
                  <a:pt x="137" y="252"/>
                  <a:pt x="225" y="200"/>
                  <a:pt x="322" y="200"/>
                </a:cubicBezTo>
                <a:cubicBezTo>
                  <a:pt x="420" y="200"/>
                  <a:pt x="508" y="252"/>
                  <a:pt x="565" y="321"/>
                </a:cubicBezTo>
                <a:cubicBezTo>
                  <a:pt x="508" y="390"/>
                  <a:pt x="420" y="442"/>
                  <a:pt x="322" y="442"/>
                </a:cubicBezTo>
                <a:close/>
                <a:moveTo>
                  <a:pt x="322" y="29"/>
                </a:moveTo>
                <a:lnTo>
                  <a:pt x="322" y="29"/>
                </a:lnTo>
                <a:cubicBezTo>
                  <a:pt x="162" y="29"/>
                  <a:pt x="31" y="160"/>
                  <a:pt x="31" y="321"/>
                </a:cubicBezTo>
                <a:cubicBezTo>
                  <a:pt x="31" y="482"/>
                  <a:pt x="162" y="613"/>
                  <a:pt x="322" y="613"/>
                </a:cubicBezTo>
                <a:cubicBezTo>
                  <a:pt x="483" y="613"/>
                  <a:pt x="615" y="482"/>
                  <a:pt x="615" y="321"/>
                </a:cubicBezTo>
                <a:cubicBezTo>
                  <a:pt x="615" y="160"/>
                  <a:pt x="483" y="29"/>
                  <a:pt x="322" y="29"/>
                </a:cubicBezTo>
                <a:close/>
                <a:moveTo>
                  <a:pt x="322" y="643"/>
                </a:moveTo>
                <a:lnTo>
                  <a:pt x="322" y="643"/>
                </a:lnTo>
                <a:cubicBezTo>
                  <a:pt x="144" y="643"/>
                  <a:pt x="0" y="499"/>
                  <a:pt x="0" y="321"/>
                </a:cubicBezTo>
                <a:cubicBezTo>
                  <a:pt x="0" y="143"/>
                  <a:pt x="144" y="0"/>
                  <a:pt x="322" y="0"/>
                </a:cubicBezTo>
                <a:cubicBezTo>
                  <a:pt x="500" y="0"/>
                  <a:pt x="644" y="143"/>
                  <a:pt x="644" y="321"/>
                </a:cubicBezTo>
                <a:cubicBezTo>
                  <a:pt x="644" y="499"/>
                  <a:pt x="500" y="643"/>
                  <a:pt x="322" y="643"/>
                </a:cubicBezTo>
                <a:close/>
              </a:path>
            </a:pathLst>
          </a:custGeom>
          <a:solidFill>
            <a:srgbClr val="B12726"/>
          </a:solidFill>
          <a:ln w="0">
            <a:noFill/>
            <a:prstDash val="solid"/>
            <a:round/>
            <a:headEnd/>
            <a:tailEnd/>
          </a:ln>
        </p:spPr>
        <p:txBody>
          <a:bodyPr lIns="81600" tIns="40799" rIns="81600" bIns="40799"/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82124" y="3971436"/>
            <a:ext cx="265061" cy="388616"/>
            <a:chOff x="5808683" y="4566449"/>
            <a:chExt cx="1000125" cy="1333500"/>
          </a:xfrm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5808683" y="4566449"/>
              <a:ext cx="1000125" cy="1333500"/>
            </a:xfrm>
            <a:custGeom>
              <a:avLst/>
              <a:gdLst/>
              <a:ahLst/>
              <a:cxnLst>
                <a:cxn ang="0">
                  <a:pos x="1687" y="0"/>
                </a:cxn>
                <a:cxn ang="0">
                  <a:pos x="0" y="0"/>
                </a:cxn>
                <a:cxn ang="0">
                  <a:pos x="0" y="3360"/>
                </a:cxn>
                <a:cxn ang="0">
                  <a:pos x="2519" y="3360"/>
                </a:cxn>
                <a:cxn ang="0">
                  <a:pos x="2519" y="830"/>
                </a:cxn>
                <a:cxn ang="0">
                  <a:pos x="1687" y="0"/>
                </a:cxn>
                <a:cxn ang="0">
                  <a:pos x="1813" y="303"/>
                </a:cxn>
                <a:cxn ang="0">
                  <a:pos x="2215" y="706"/>
                </a:cxn>
                <a:cxn ang="0">
                  <a:pos x="1813" y="706"/>
                </a:cxn>
                <a:cxn ang="0">
                  <a:pos x="1813" y="303"/>
                </a:cxn>
                <a:cxn ang="0">
                  <a:pos x="2393" y="3234"/>
                </a:cxn>
                <a:cxn ang="0">
                  <a:pos x="126" y="3234"/>
                </a:cxn>
                <a:cxn ang="0">
                  <a:pos x="126" y="125"/>
                </a:cxn>
                <a:cxn ang="0">
                  <a:pos x="1687" y="125"/>
                </a:cxn>
                <a:cxn ang="0">
                  <a:pos x="1687" y="830"/>
                </a:cxn>
                <a:cxn ang="0">
                  <a:pos x="2393" y="830"/>
                </a:cxn>
                <a:cxn ang="0">
                  <a:pos x="2393" y="3234"/>
                </a:cxn>
                <a:cxn ang="0">
                  <a:pos x="2393" y="3234"/>
                </a:cxn>
              </a:cxnLst>
              <a:rect l="0" t="0" r="r" b="b"/>
              <a:pathLst>
                <a:path w="2519" h="3360">
                  <a:moveTo>
                    <a:pt x="1687" y="0"/>
                  </a:moveTo>
                  <a:lnTo>
                    <a:pt x="0" y="0"/>
                  </a:lnTo>
                  <a:lnTo>
                    <a:pt x="0" y="3360"/>
                  </a:lnTo>
                  <a:lnTo>
                    <a:pt x="2519" y="3360"/>
                  </a:lnTo>
                  <a:lnTo>
                    <a:pt x="2519" y="830"/>
                  </a:lnTo>
                  <a:lnTo>
                    <a:pt x="1687" y="0"/>
                  </a:lnTo>
                  <a:close/>
                  <a:moveTo>
                    <a:pt x="1813" y="303"/>
                  </a:moveTo>
                  <a:lnTo>
                    <a:pt x="2215" y="706"/>
                  </a:lnTo>
                  <a:lnTo>
                    <a:pt x="1813" y="706"/>
                  </a:lnTo>
                  <a:lnTo>
                    <a:pt x="1813" y="303"/>
                  </a:lnTo>
                  <a:close/>
                  <a:moveTo>
                    <a:pt x="2393" y="3234"/>
                  </a:moveTo>
                  <a:lnTo>
                    <a:pt x="126" y="3234"/>
                  </a:lnTo>
                  <a:lnTo>
                    <a:pt x="126" y="125"/>
                  </a:lnTo>
                  <a:lnTo>
                    <a:pt x="1687" y="125"/>
                  </a:lnTo>
                  <a:lnTo>
                    <a:pt x="1687" y="830"/>
                  </a:lnTo>
                  <a:lnTo>
                    <a:pt x="2393" y="830"/>
                  </a:lnTo>
                  <a:lnTo>
                    <a:pt x="2393" y="3234"/>
                  </a:lnTo>
                  <a:lnTo>
                    <a:pt x="2393" y="3234"/>
                  </a:lnTo>
                  <a:close/>
                </a:path>
              </a:pathLst>
            </a:custGeom>
            <a:solidFill>
              <a:srgbClr val="B127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5951558" y="4736312"/>
              <a:ext cx="34925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5951558" y="4841087"/>
              <a:ext cx="34925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951558" y="5099849"/>
              <a:ext cx="69850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5951558" y="4999837"/>
              <a:ext cx="69850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5951558" y="5199862"/>
              <a:ext cx="69850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5951558" y="5299874"/>
              <a:ext cx="69850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5951558" y="5399887"/>
              <a:ext cx="698500" cy="49213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951558" y="5677699"/>
              <a:ext cx="400050" cy="50800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5951558" y="5488787"/>
              <a:ext cx="200025" cy="50800"/>
            </a:xfrm>
            <a:prstGeom prst="rect">
              <a:avLst/>
            </a:prstGeom>
            <a:solidFill>
              <a:srgbClr val="B1272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42355" y="5951361"/>
            <a:ext cx="451131" cy="377102"/>
            <a:chOff x="8185150" y="1971675"/>
            <a:chExt cx="968375" cy="808037"/>
          </a:xfrm>
          <a:solidFill>
            <a:srgbClr val="B12726"/>
          </a:solidFill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8531225" y="2647950"/>
              <a:ext cx="622300" cy="131762"/>
            </a:xfrm>
            <a:custGeom>
              <a:avLst/>
              <a:gdLst>
                <a:gd name="T0" fmla="*/ 1395 w 1568"/>
                <a:gd name="T1" fmla="*/ 116 h 328"/>
                <a:gd name="T2" fmla="*/ 172 w 1568"/>
                <a:gd name="T3" fmla="*/ 0 h 328"/>
                <a:gd name="T4" fmla="*/ 85 w 1568"/>
                <a:gd name="T5" fmla="*/ 116 h 328"/>
                <a:gd name="T6" fmla="*/ 68 w 1568"/>
                <a:gd name="T7" fmla="*/ 119 h 328"/>
                <a:gd name="T8" fmla="*/ 52 w 1568"/>
                <a:gd name="T9" fmla="*/ 125 h 328"/>
                <a:gd name="T10" fmla="*/ 38 w 1568"/>
                <a:gd name="T11" fmla="*/ 134 h 328"/>
                <a:gd name="T12" fmla="*/ 25 w 1568"/>
                <a:gd name="T13" fmla="*/ 147 h 328"/>
                <a:gd name="T14" fmla="*/ 14 w 1568"/>
                <a:gd name="T15" fmla="*/ 163 h 328"/>
                <a:gd name="T16" fmla="*/ 6 w 1568"/>
                <a:gd name="T17" fmla="*/ 181 h 328"/>
                <a:gd name="T18" fmla="*/ 1 w 1568"/>
                <a:gd name="T19" fmla="*/ 201 h 328"/>
                <a:gd name="T20" fmla="*/ 0 w 1568"/>
                <a:gd name="T21" fmla="*/ 221 h 328"/>
                <a:gd name="T22" fmla="*/ 1 w 1568"/>
                <a:gd name="T23" fmla="*/ 244 h 328"/>
                <a:gd name="T24" fmla="*/ 6 w 1568"/>
                <a:gd name="T25" fmla="*/ 263 h 328"/>
                <a:gd name="T26" fmla="*/ 14 w 1568"/>
                <a:gd name="T27" fmla="*/ 281 h 328"/>
                <a:gd name="T28" fmla="*/ 25 w 1568"/>
                <a:gd name="T29" fmla="*/ 297 h 328"/>
                <a:gd name="T30" fmla="*/ 36 w 1568"/>
                <a:gd name="T31" fmla="*/ 310 h 328"/>
                <a:gd name="T32" fmla="*/ 52 w 1568"/>
                <a:gd name="T33" fmla="*/ 320 h 328"/>
                <a:gd name="T34" fmla="*/ 68 w 1568"/>
                <a:gd name="T35" fmla="*/ 326 h 328"/>
                <a:gd name="T36" fmla="*/ 85 w 1568"/>
                <a:gd name="T37" fmla="*/ 328 h 328"/>
                <a:gd name="T38" fmla="*/ 1492 w 1568"/>
                <a:gd name="T39" fmla="*/ 328 h 328"/>
                <a:gd name="T40" fmla="*/ 1508 w 1568"/>
                <a:gd name="T41" fmla="*/ 323 h 328"/>
                <a:gd name="T42" fmla="*/ 1523 w 1568"/>
                <a:gd name="T43" fmla="*/ 315 h 328"/>
                <a:gd name="T44" fmla="*/ 1537 w 1568"/>
                <a:gd name="T45" fmla="*/ 305 h 328"/>
                <a:gd name="T46" fmla="*/ 1549 w 1568"/>
                <a:gd name="T47" fmla="*/ 290 h 328"/>
                <a:gd name="T48" fmla="*/ 1558 w 1568"/>
                <a:gd name="T49" fmla="*/ 274 h 328"/>
                <a:gd name="T50" fmla="*/ 1564 w 1568"/>
                <a:gd name="T51" fmla="*/ 254 h 328"/>
                <a:gd name="T52" fmla="*/ 1567 w 1568"/>
                <a:gd name="T53" fmla="*/ 233 h 328"/>
                <a:gd name="T54" fmla="*/ 1567 w 1568"/>
                <a:gd name="T55" fmla="*/ 211 h 328"/>
                <a:gd name="T56" fmla="*/ 1564 w 1568"/>
                <a:gd name="T57" fmla="*/ 191 h 328"/>
                <a:gd name="T58" fmla="*/ 1558 w 1568"/>
                <a:gd name="T59" fmla="*/ 172 h 328"/>
                <a:gd name="T60" fmla="*/ 1549 w 1568"/>
                <a:gd name="T61" fmla="*/ 155 h 328"/>
                <a:gd name="T62" fmla="*/ 1537 w 1568"/>
                <a:gd name="T63" fmla="*/ 141 h 328"/>
                <a:gd name="T64" fmla="*/ 1523 w 1568"/>
                <a:gd name="T65" fmla="*/ 129 h 328"/>
                <a:gd name="T66" fmla="*/ 1508 w 1568"/>
                <a:gd name="T67" fmla="*/ 121 h 328"/>
                <a:gd name="T68" fmla="*/ 1492 w 1568"/>
                <a:gd name="T69" fmla="*/ 11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8" h="328">
                  <a:moveTo>
                    <a:pt x="1482" y="116"/>
                  </a:moveTo>
                  <a:lnTo>
                    <a:pt x="1395" y="116"/>
                  </a:lnTo>
                  <a:lnTo>
                    <a:pt x="1395" y="0"/>
                  </a:lnTo>
                  <a:lnTo>
                    <a:pt x="172" y="0"/>
                  </a:lnTo>
                  <a:lnTo>
                    <a:pt x="172" y="116"/>
                  </a:lnTo>
                  <a:lnTo>
                    <a:pt x="85" y="116"/>
                  </a:lnTo>
                  <a:lnTo>
                    <a:pt x="75" y="117"/>
                  </a:lnTo>
                  <a:lnTo>
                    <a:pt x="68" y="119"/>
                  </a:lnTo>
                  <a:lnTo>
                    <a:pt x="60" y="121"/>
                  </a:lnTo>
                  <a:lnTo>
                    <a:pt x="52" y="125"/>
                  </a:lnTo>
                  <a:lnTo>
                    <a:pt x="44" y="129"/>
                  </a:lnTo>
                  <a:lnTo>
                    <a:pt x="38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19" y="155"/>
                  </a:lnTo>
                  <a:lnTo>
                    <a:pt x="14" y="163"/>
                  </a:lnTo>
                  <a:lnTo>
                    <a:pt x="10" y="172"/>
                  </a:lnTo>
                  <a:lnTo>
                    <a:pt x="6" y="181"/>
                  </a:lnTo>
                  <a:lnTo>
                    <a:pt x="4" y="190"/>
                  </a:lnTo>
                  <a:lnTo>
                    <a:pt x="1" y="201"/>
                  </a:lnTo>
                  <a:lnTo>
                    <a:pt x="0" y="211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1" y="244"/>
                  </a:lnTo>
                  <a:lnTo>
                    <a:pt x="4" y="254"/>
                  </a:lnTo>
                  <a:lnTo>
                    <a:pt x="6" y="263"/>
                  </a:lnTo>
                  <a:lnTo>
                    <a:pt x="9" y="274"/>
                  </a:lnTo>
                  <a:lnTo>
                    <a:pt x="14" y="281"/>
                  </a:lnTo>
                  <a:lnTo>
                    <a:pt x="19" y="290"/>
                  </a:lnTo>
                  <a:lnTo>
                    <a:pt x="25" y="297"/>
                  </a:lnTo>
                  <a:lnTo>
                    <a:pt x="30" y="305"/>
                  </a:lnTo>
                  <a:lnTo>
                    <a:pt x="36" y="310"/>
                  </a:lnTo>
                  <a:lnTo>
                    <a:pt x="44" y="315"/>
                  </a:lnTo>
                  <a:lnTo>
                    <a:pt x="52" y="320"/>
                  </a:lnTo>
                  <a:lnTo>
                    <a:pt x="60" y="323"/>
                  </a:lnTo>
                  <a:lnTo>
                    <a:pt x="68" y="326"/>
                  </a:lnTo>
                  <a:lnTo>
                    <a:pt x="75" y="328"/>
                  </a:lnTo>
                  <a:lnTo>
                    <a:pt x="85" y="328"/>
                  </a:lnTo>
                  <a:lnTo>
                    <a:pt x="1482" y="328"/>
                  </a:lnTo>
                  <a:lnTo>
                    <a:pt x="1492" y="328"/>
                  </a:lnTo>
                  <a:lnTo>
                    <a:pt x="1499" y="326"/>
                  </a:lnTo>
                  <a:lnTo>
                    <a:pt x="1508" y="323"/>
                  </a:lnTo>
                  <a:lnTo>
                    <a:pt x="1516" y="320"/>
                  </a:lnTo>
                  <a:lnTo>
                    <a:pt x="1523" y="315"/>
                  </a:lnTo>
                  <a:lnTo>
                    <a:pt x="1531" y="310"/>
                  </a:lnTo>
                  <a:lnTo>
                    <a:pt x="1537" y="305"/>
                  </a:lnTo>
                  <a:lnTo>
                    <a:pt x="1544" y="297"/>
                  </a:lnTo>
                  <a:lnTo>
                    <a:pt x="1549" y="290"/>
                  </a:lnTo>
                  <a:lnTo>
                    <a:pt x="1554" y="281"/>
                  </a:lnTo>
                  <a:lnTo>
                    <a:pt x="1558" y="274"/>
                  </a:lnTo>
                  <a:lnTo>
                    <a:pt x="1562" y="264"/>
                  </a:lnTo>
                  <a:lnTo>
                    <a:pt x="1564" y="254"/>
                  </a:lnTo>
                  <a:lnTo>
                    <a:pt x="1567" y="244"/>
                  </a:lnTo>
                  <a:lnTo>
                    <a:pt x="1567" y="233"/>
                  </a:lnTo>
                  <a:lnTo>
                    <a:pt x="1568" y="223"/>
                  </a:lnTo>
                  <a:lnTo>
                    <a:pt x="1567" y="211"/>
                  </a:lnTo>
                  <a:lnTo>
                    <a:pt x="1566" y="201"/>
                  </a:lnTo>
                  <a:lnTo>
                    <a:pt x="1564" y="191"/>
                  </a:lnTo>
                  <a:lnTo>
                    <a:pt x="1562" y="181"/>
                  </a:lnTo>
                  <a:lnTo>
                    <a:pt x="1558" y="172"/>
                  </a:lnTo>
                  <a:lnTo>
                    <a:pt x="1554" y="163"/>
                  </a:lnTo>
                  <a:lnTo>
                    <a:pt x="1549" y="155"/>
                  </a:lnTo>
                  <a:lnTo>
                    <a:pt x="1544" y="147"/>
                  </a:lnTo>
                  <a:lnTo>
                    <a:pt x="1537" y="141"/>
                  </a:lnTo>
                  <a:lnTo>
                    <a:pt x="1531" y="134"/>
                  </a:lnTo>
                  <a:lnTo>
                    <a:pt x="1523" y="129"/>
                  </a:lnTo>
                  <a:lnTo>
                    <a:pt x="1516" y="125"/>
                  </a:lnTo>
                  <a:lnTo>
                    <a:pt x="1508" y="121"/>
                  </a:lnTo>
                  <a:lnTo>
                    <a:pt x="1499" y="119"/>
                  </a:lnTo>
                  <a:lnTo>
                    <a:pt x="1492" y="117"/>
                  </a:lnTo>
                  <a:lnTo>
                    <a:pt x="148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8737600" y="2303463"/>
              <a:ext cx="246062" cy="246062"/>
            </a:xfrm>
            <a:custGeom>
              <a:avLst/>
              <a:gdLst>
                <a:gd name="T0" fmla="*/ 45 w 619"/>
                <a:gd name="T1" fmla="*/ 591 h 620"/>
                <a:gd name="T2" fmla="*/ 62 w 619"/>
                <a:gd name="T3" fmla="*/ 603 h 620"/>
                <a:gd name="T4" fmla="*/ 80 w 619"/>
                <a:gd name="T5" fmla="*/ 612 h 620"/>
                <a:gd name="T6" fmla="*/ 98 w 619"/>
                <a:gd name="T7" fmla="*/ 617 h 620"/>
                <a:gd name="T8" fmla="*/ 116 w 619"/>
                <a:gd name="T9" fmla="*/ 620 h 620"/>
                <a:gd name="T10" fmla="*/ 135 w 619"/>
                <a:gd name="T11" fmla="*/ 617 h 620"/>
                <a:gd name="T12" fmla="*/ 151 w 619"/>
                <a:gd name="T13" fmla="*/ 612 h 620"/>
                <a:gd name="T14" fmla="*/ 166 w 619"/>
                <a:gd name="T15" fmla="*/ 604 h 620"/>
                <a:gd name="T16" fmla="*/ 598 w 619"/>
                <a:gd name="T17" fmla="*/ 171 h 620"/>
                <a:gd name="T18" fmla="*/ 609 w 619"/>
                <a:gd name="T19" fmla="*/ 157 h 620"/>
                <a:gd name="T20" fmla="*/ 617 w 619"/>
                <a:gd name="T21" fmla="*/ 142 h 620"/>
                <a:gd name="T22" fmla="*/ 619 w 619"/>
                <a:gd name="T23" fmla="*/ 125 h 620"/>
                <a:gd name="T24" fmla="*/ 619 w 619"/>
                <a:gd name="T25" fmla="*/ 106 h 620"/>
                <a:gd name="T26" fmla="*/ 615 w 619"/>
                <a:gd name="T27" fmla="*/ 88 h 620"/>
                <a:gd name="T28" fmla="*/ 609 w 619"/>
                <a:gd name="T29" fmla="*/ 70 h 620"/>
                <a:gd name="T30" fmla="*/ 598 w 619"/>
                <a:gd name="T31" fmla="*/ 52 h 620"/>
                <a:gd name="T32" fmla="*/ 584 w 619"/>
                <a:gd name="T33" fmla="*/ 36 h 620"/>
                <a:gd name="T34" fmla="*/ 567 w 619"/>
                <a:gd name="T35" fmla="*/ 22 h 620"/>
                <a:gd name="T36" fmla="*/ 550 w 619"/>
                <a:gd name="T37" fmla="*/ 11 h 620"/>
                <a:gd name="T38" fmla="*/ 532 w 619"/>
                <a:gd name="T39" fmla="*/ 5 h 620"/>
                <a:gd name="T40" fmla="*/ 512 w 619"/>
                <a:gd name="T41" fmla="*/ 1 h 620"/>
                <a:gd name="T42" fmla="*/ 494 w 619"/>
                <a:gd name="T43" fmla="*/ 0 h 620"/>
                <a:gd name="T44" fmla="*/ 477 w 619"/>
                <a:gd name="T45" fmla="*/ 3 h 620"/>
                <a:gd name="T46" fmla="*/ 462 w 619"/>
                <a:gd name="T47" fmla="*/ 10 h 620"/>
                <a:gd name="T48" fmla="*/ 449 w 619"/>
                <a:gd name="T49" fmla="*/ 22 h 620"/>
                <a:gd name="T50" fmla="*/ 16 w 619"/>
                <a:gd name="T51" fmla="*/ 454 h 620"/>
                <a:gd name="T52" fmla="*/ 8 w 619"/>
                <a:gd name="T53" fmla="*/ 470 h 620"/>
                <a:gd name="T54" fmla="*/ 3 w 619"/>
                <a:gd name="T55" fmla="*/ 485 h 620"/>
                <a:gd name="T56" fmla="*/ 0 w 619"/>
                <a:gd name="T57" fmla="*/ 504 h 620"/>
                <a:gd name="T58" fmla="*/ 3 w 619"/>
                <a:gd name="T59" fmla="*/ 522 h 620"/>
                <a:gd name="T60" fmla="*/ 8 w 619"/>
                <a:gd name="T61" fmla="*/ 540 h 620"/>
                <a:gd name="T62" fmla="*/ 17 w 619"/>
                <a:gd name="T63" fmla="*/ 558 h 620"/>
                <a:gd name="T64" fmla="*/ 30 w 619"/>
                <a:gd name="T65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9" h="620">
                  <a:moveTo>
                    <a:pt x="37" y="583"/>
                  </a:moveTo>
                  <a:lnTo>
                    <a:pt x="45" y="591"/>
                  </a:lnTo>
                  <a:lnTo>
                    <a:pt x="54" y="597"/>
                  </a:lnTo>
                  <a:lnTo>
                    <a:pt x="62" y="603"/>
                  </a:lnTo>
                  <a:lnTo>
                    <a:pt x="71" y="608"/>
                  </a:lnTo>
                  <a:lnTo>
                    <a:pt x="80" y="612"/>
                  </a:lnTo>
                  <a:lnTo>
                    <a:pt x="89" y="614"/>
                  </a:lnTo>
                  <a:lnTo>
                    <a:pt x="98" y="617"/>
                  </a:lnTo>
                  <a:lnTo>
                    <a:pt x="108" y="618"/>
                  </a:lnTo>
                  <a:lnTo>
                    <a:pt x="116" y="620"/>
                  </a:lnTo>
                  <a:lnTo>
                    <a:pt x="125" y="618"/>
                  </a:lnTo>
                  <a:lnTo>
                    <a:pt x="135" y="617"/>
                  </a:lnTo>
                  <a:lnTo>
                    <a:pt x="142" y="616"/>
                  </a:lnTo>
                  <a:lnTo>
                    <a:pt x="151" y="612"/>
                  </a:lnTo>
                  <a:lnTo>
                    <a:pt x="159" y="608"/>
                  </a:lnTo>
                  <a:lnTo>
                    <a:pt x="166" y="604"/>
                  </a:lnTo>
                  <a:lnTo>
                    <a:pt x="172" y="597"/>
                  </a:lnTo>
                  <a:lnTo>
                    <a:pt x="598" y="171"/>
                  </a:lnTo>
                  <a:lnTo>
                    <a:pt x="604" y="165"/>
                  </a:lnTo>
                  <a:lnTo>
                    <a:pt x="609" y="157"/>
                  </a:lnTo>
                  <a:lnTo>
                    <a:pt x="613" y="149"/>
                  </a:lnTo>
                  <a:lnTo>
                    <a:pt x="617" y="142"/>
                  </a:lnTo>
                  <a:lnTo>
                    <a:pt x="618" y="134"/>
                  </a:lnTo>
                  <a:lnTo>
                    <a:pt x="619" y="125"/>
                  </a:lnTo>
                  <a:lnTo>
                    <a:pt x="619" y="115"/>
                  </a:lnTo>
                  <a:lnTo>
                    <a:pt x="619" y="106"/>
                  </a:lnTo>
                  <a:lnTo>
                    <a:pt x="618" y="97"/>
                  </a:lnTo>
                  <a:lnTo>
                    <a:pt x="615" y="88"/>
                  </a:lnTo>
                  <a:lnTo>
                    <a:pt x="613" y="79"/>
                  </a:lnTo>
                  <a:lnTo>
                    <a:pt x="609" y="70"/>
                  </a:lnTo>
                  <a:lnTo>
                    <a:pt x="604" y="61"/>
                  </a:lnTo>
                  <a:lnTo>
                    <a:pt x="598" y="52"/>
                  </a:lnTo>
                  <a:lnTo>
                    <a:pt x="591" y="44"/>
                  </a:lnTo>
                  <a:lnTo>
                    <a:pt x="584" y="36"/>
                  </a:lnTo>
                  <a:lnTo>
                    <a:pt x="576" y="28"/>
                  </a:lnTo>
                  <a:lnTo>
                    <a:pt x="567" y="22"/>
                  </a:lnTo>
                  <a:lnTo>
                    <a:pt x="559" y="16"/>
                  </a:lnTo>
                  <a:lnTo>
                    <a:pt x="550" y="11"/>
                  </a:lnTo>
                  <a:lnTo>
                    <a:pt x="541" y="7"/>
                  </a:lnTo>
                  <a:lnTo>
                    <a:pt x="532" y="5"/>
                  </a:lnTo>
                  <a:lnTo>
                    <a:pt x="521" y="2"/>
                  </a:lnTo>
                  <a:lnTo>
                    <a:pt x="512" y="1"/>
                  </a:lnTo>
                  <a:lnTo>
                    <a:pt x="503" y="0"/>
                  </a:lnTo>
                  <a:lnTo>
                    <a:pt x="494" y="0"/>
                  </a:lnTo>
                  <a:lnTo>
                    <a:pt x="486" y="1"/>
                  </a:lnTo>
                  <a:lnTo>
                    <a:pt x="477" y="3"/>
                  </a:lnTo>
                  <a:lnTo>
                    <a:pt x="469" y="6"/>
                  </a:lnTo>
                  <a:lnTo>
                    <a:pt x="462" y="10"/>
                  </a:lnTo>
                  <a:lnTo>
                    <a:pt x="455" y="15"/>
                  </a:lnTo>
                  <a:lnTo>
                    <a:pt x="449" y="22"/>
                  </a:lnTo>
                  <a:lnTo>
                    <a:pt x="23" y="448"/>
                  </a:lnTo>
                  <a:lnTo>
                    <a:pt x="16" y="454"/>
                  </a:lnTo>
                  <a:lnTo>
                    <a:pt x="12" y="462"/>
                  </a:lnTo>
                  <a:lnTo>
                    <a:pt x="8" y="470"/>
                  </a:lnTo>
                  <a:lnTo>
                    <a:pt x="4" y="478"/>
                  </a:lnTo>
                  <a:lnTo>
                    <a:pt x="3" y="485"/>
                  </a:lnTo>
                  <a:lnTo>
                    <a:pt x="2" y="495"/>
                  </a:lnTo>
                  <a:lnTo>
                    <a:pt x="0" y="504"/>
                  </a:lnTo>
                  <a:lnTo>
                    <a:pt x="2" y="513"/>
                  </a:lnTo>
                  <a:lnTo>
                    <a:pt x="3" y="522"/>
                  </a:lnTo>
                  <a:lnTo>
                    <a:pt x="6" y="531"/>
                  </a:lnTo>
                  <a:lnTo>
                    <a:pt x="8" y="540"/>
                  </a:lnTo>
                  <a:lnTo>
                    <a:pt x="12" y="549"/>
                  </a:lnTo>
                  <a:lnTo>
                    <a:pt x="17" y="558"/>
                  </a:lnTo>
                  <a:lnTo>
                    <a:pt x="24" y="567"/>
                  </a:lnTo>
                  <a:lnTo>
                    <a:pt x="30" y="575"/>
                  </a:lnTo>
                  <a:lnTo>
                    <a:pt x="37" y="5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8405813" y="1971675"/>
              <a:ext cx="246062" cy="246062"/>
            </a:xfrm>
            <a:custGeom>
              <a:avLst/>
              <a:gdLst>
                <a:gd name="T0" fmla="*/ 44 w 618"/>
                <a:gd name="T1" fmla="*/ 590 h 619"/>
                <a:gd name="T2" fmla="*/ 61 w 618"/>
                <a:gd name="T3" fmla="*/ 603 h 619"/>
                <a:gd name="T4" fmla="*/ 79 w 618"/>
                <a:gd name="T5" fmla="*/ 611 h 619"/>
                <a:gd name="T6" fmla="*/ 97 w 618"/>
                <a:gd name="T7" fmla="*/ 617 h 619"/>
                <a:gd name="T8" fmla="*/ 116 w 618"/>
                <a:gd name="T9" fmla="*/ 619 h 619"/>
                <a:gd name="T10" fmla="*/ 132 w 618"/>
                <a:gd name="T11" fmla="*/ 617 h 619"/>
                <a:gd name="T12" fmla="*/ 149 w 618"/>
                <a:gd name="T13" fmla="*/ 612 h 619"/>
                <a:gd name="T14" fmla="*/ 164 w 618"/>
                <a:gd name="T15" fmla="*/ 603 h 619"/>
                <a:gd name="T16" fmla="*/ 596 w 618"/>
                <a:gd name="T17" fmla="*/ 171 h 619"/>
                <a:gd name="T18" fmla="*/ 608 w 618"/>
                <a:gd name="T19" fmla="*/ 157 h 619"/>
                <a:gd name="T20" fmla="*/ 614 w 618"/>
                <a:gd name="T21" fmla="*/ 142 h 619"/>
                <a:gd name="T22" fmla="*/ 618 w 618"/>
                <a:gd name="T23" fmla="*/ 124 h 619"/>
                <a:gd name="T24" fmla="*/ 617 w 618"/>
                <a:gd name="T25" fmla="*/ 105 h 619"/>
                <a:gd name="T26" fmla="*/ 614 w 618"/>
                <a:gd name="T27" fmla="*/ 87 h 619"/>
                <a:gd name="T28" fmla="*/ 607 w 618"/>
                <a:gd name="T29" fmla="*/ 69 h 619"/>
                <a:gd name="T30" fmla="*/ 596 w 618"/>
                <a:gd name="T31" fmla="*/ 52 h 619"/>
                <a:gd name="T32" fmla="*/ 582 w 618"/>
                <a:gd name="T33" fmla="*/ 35 h 619"/>
                <a:gd name="T34" fmla="*/ 566 w 618"/>
                <a:gd name="T35" fmla="*/ 22 h 619"/>
                <a:gd name="T36" fmla="*/ 548 w 618"/>
                <a:gd name="T37" fmla="*/ 10 h 619"/>
                <a:gd name="T38" fmla="*/ 530 w 618"/>
                <a:gd name="T39" fmla="*/ 4 h 619"/>
                <a:gd name="T40" fmla="*/ 512 w 618"/>
                <a:gd name="T41" fmla="*/ 0 h 619"/>
                <a:gd name="T42" fmla="*/ 493 w 618"/>
                <a:gd name="T43" fmla="*/ 0 h 619"/>
                <a:gd name="T44" fmla="*/ 476 w 618"/>
                <a:gd name="T45" fmla="*/ 4 h 619"/>
                <a:gd name="T46" fmla="*/ 461 w 618"/>
                <a:gd name="T47" fmla="*/ 10 h 619"/>
                <a:gd name="T48" fmla="*/ 446 w 618"/>
                <a:gd name="T49" fmla="*/ 21 h 619"/>
                <a:gd name="T50" fmla="*/ 15 w 618"/>
                <a:gd name="T51" fmla="*/ 454 h 619"/>
                <a:gd name="T52" fmla="*/ 6 w 618"/>
                <a:gd name="T53" fmla="*/ 469 h 619"/>
                <a:gd name="T54" fmla="*/ 1 w 618"/>
                <a:gd name="T55" fmla="*/ 486 h 619"/>
                <a:gd name="T56" fmla="*/ 0 w 618"/>
                <a:gd name="T57" fmla="*/ 503 h 619"/>
                <a:gd name="T58" fmla="*/ 1 w 618"/>
                <a:gd name="T59" fmla="*/ 521 h 619"/>
                <a:gd name="T60" fmla="*/ 7 w 618"/>
                <a:gd name="T61" fmla="*/ 539 h 619"/>
                <a:gd name="T62" fmla="*/ 17 w 618"/>
                <a:gd name="T63" fmla="*/ 557 h 619"/>
                <a:gd name="T64" fmla="*/ 28 w 618"/>
                <a:gd name="T65" fmla="*/ 57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619">
                  <a:moveTo>
                    <a:pt x="36" y="582"/>
                  </a:moveTo>
                  <a:lnTo>
                    <a:pt x="44" y="590"/>
                  </a:lnTo>
                  <a:lnTo>
                    <a:pt x="52" y="596"/>
                  </a:lnTo>
                  <a:lnTo>
                    <a:pt x="61" y="603"/>
                  </a:lnTo>
                  <a:lnTo>
                    <a:pt x="70" y="607"/>
                  </a:lnTo>
                  <a:lnTo>
                    <a:pt x="79" y="611"/>
                  </a:lnTo>
                  <a:lnTo>
                    <a:pt x="88" y="615"/>
                  </a:lnTo>
                  <a:lnTo>
                    <a:pt x="97" y="617"/>
                  </a:lnTo>
                  <a:lnTo>
                    <a:pt x="106" y="619"/>
                  </a:lnTo>
                  <a:lnTo>
                    <a:pt x="116" y="619"/>
                  </a:lnTo>
                  <a:lnTo>
                    <a:pt x="125" y="619"/>
                  </a:lnTo>
                  <a:lnTo>
                    <a:pt x="132" y="617"/>
                  </a:lnTo>
                  <a:lnTo>
                    <a:pt x="142" y="615"/>
                  </a:lnTo>
                  <a:lnTo>
                    <a:pt x="149" y="612"/>
                  </a:lnTo>
                  <a:lnTo>
                    <a:pt x="157" y="608"/>
                  </a:lnTo>
                  <a:lnTo>
                    <a:pt x="164" y="603"/>
                  </a:lnTo>
                  <a:lnTo>
                    <a:pt x="170" y="598"/>
                  </a:lnTo>
                  <a:lnTo>
                    <a:pt x="596" y="171"/>
                  </a:lnTo>
                  <a:lnTo>
                    <a:pt x="603" y="164"/>
                  </a:lnTo>
                  <a:lnTo>
                    <a:pt x="608" y="157"/>
                  </a:lnTo>
                  <a:lnTo>
                    <a:pt x="612" y="150"/>
                  </a:lnTo>
                  <a:lnTo>
                    <a:pt x="614" y="142"/>
                  </a:lnTo>
                  <a:lnTo>
                    <a:pt x="617" y="133"/>
                  </a:lnTo>
                  <a:lnTo>
                    <a:pt x="618" y="124"/>
                  </a:lnTo>
                  <a:lnTo>
                    <a:pt x="618" y="114"/>
                  </a:lnTo>
                  <a:lnTo>
                    <a:pt x="617" y="105"/>
                  </a:lnTo>
                  <a:lnTo>
                    <a:pt x="616" y="96"/>
                  </a:lnTo>
                  <a:lnTo>
                    <a:pt x="614" y="87"/>
                  </a:lnTo>
                  <a:lnTo>
                    <a:pt x="611" y="78"/>
                  </a:lnTo>
                  <a:lnTo>
                    <a:pt x="607" y="69"/>
                  </a:lnTo>
                  <a:lnTo>
                    <a:pt x="601" y="60"/>
                  </a:lnTo>
                  <a:lnTo>
                    <a:pt x="596" y="52"/>
                  </a:lnTo>
                  <a:lnTo>
                    <a:pt x="590" y="43"/>
                  </a:lnTo>
                  <a:lnTo>
                    <a:pt x="582" y="35"/>
                  </a:lnTo>
                  <a:lnTo>
                    <a:pt x="574" y="29"/>
                  </a:lnTo>
                  <a:lnTo>
                    <a:pt x="566" y="22"/>
                  </a:lnTo>
                  <a:lnTo>
                    <a:pt x="557" y="15"/>
                  </a:lnTo>
                  <a:lnTo>
                    <a:pt x="548" y="10"/>
                  </a:lnTo>
                  <a:lnTo>
                    <a:pt x="539" y="6"/>
                  </a:lnTo>
                  <a:lnTo>
                    <a:pt x="530" y="4"/>
                  </a:lnTo>
                  <a:lnTo>
                    <a:pt x="521" y="1"/>
                  </a:lnTo>
                  <a:lnTo>
                    <a:pt x="512" y="0"/>
                  </a:lnTo>
                  <a:lnTo>
                    <a:pt x="502" y="0"/>
                  </a:lnTo>
                  <a:lnTo>
                    <a:pt x="493" y="0"/>
                  </a:lnTo>
                  <a:lnTo>
                    <a:pt x="484" y="1"/>
                  </a:lnTo>
                  <a:lnTo>
                    <a:pt x="476" y="4"/>
                  </a:lnTo>
                  <a:lnTo>
                    <a:pt x="469" y="6"/>
                  </a:lnTo>
                  <a:lnTo>
                    <a:pt x="461" y="10"/>
                  </a:lnTo>
                  <a:lnTo>
                    <a:pt x="453" y="15"/>
                  </a:lnTo>
                  <a:lnTo>
                    <a:pt x="446" y="21"/>
                  </a:lnTo>
                  <a:lnTo>
                    <a:pt x="20" y="448"/>
                  </a:lnTo>
                  <a:lnTo>
                    <a:pt x="15" y="454"/>
                  </a:lnTo>
                  <a:lnTo>
                    <a:pt x="10" y="461"/>
                  </a:lnTo>
                  <a:lnTo>
                    <a:pt x="6" y="469"/>
                  </a:lnTo>
                  <a:lnTo>
                    <a:pt x="4" y="477"/>
                  </a:lnTo>
                  <a:lnTo>
                    <a:pt x="1" y="486"/>
                  </a:lnTo>
                  <a:lnTo>
                    <a:pt x="0" y="494"/>
                  </a:lnTo>
                  <a:lnTo>
                    <a:pt x="0" y="503"/>
                  </a:lnTo>
                  <a:lnTo>
                    <a:pt x="0" y="512"/>
                  </a:lnTo>
                  <a:lnTo>
                    <a:pt x="1" y="521"/>
                  </a:lnTo>
                  <a:lnTo>
                    <a:pt x="4" y="530"/>
                  </a:lnTo>
                  <a:lnTo>
                    <a:pt x="7" y="539"/>
                  </a:lnTo>
                  <a:lnTo>
                    <a:pt x="11" y="548"/>
                  </a:lnTo>
                  <a:lnTo>
                    <a:pt x="17" y="557"/>
                  </a:lnTo>
                  <a:lnTo>
                    <a:pt x="22" y="566"/>
                  </a:lnTo>
                  <a:lnTo>
                    <a:pt x="28" y="574"/>
                  </a:lnTo>
                  <a:lnTo>
                    <a:pt x="36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8185150" y="2063750"/>
              <a:ext cx="706437" cy="700087"/>
            </a:xfrm>
            <a:custGeom>
              <a:avLst/>
              <a:gdLst>
                <a:gd name="T0" fmla="*/ 1216 w 1779"/>
                <a:gd name="T1" fmla="*/ 0 h 1763"/>
                <a:gd name="T2" fmla="*/ 787 w 1779"/>
                <a:gd name="T3" fmla="*/ 430 h 1763"/>
                <a:gd name="T4" fmla="*/ 983 w 1779"/>
                <a:gd name="T5" fmla="*/ 626 h 1763"/>
                <a:gd name="T6" fmla="*/ 30 w 1779"/>
                <a:gd name="T7" fmla="*/ 1580 h 1763"/>
                <a:gd name="T8" fmla="*/ 23 w 1779"/>
                <a:gd name="T9" fmla="*/ 1588 h 1763"/>
                <a:gd name="T10" fmla="*/ 17 w 1779"/>
                <a:gd name="T11" fmla="*/ 1595 h 1763"/>
                <a:gd name="T12" fmla="*/ 11 w 1779"/>
                <a:gd name="T13" fmla="*/ 1605 h 1763"/>
                <a:gd name="T14" fmla="*/ 8 w 1779"/>
                <a:gd name="T15" fmla="*/ 1614 h 1763"/>
                <a:gd name="T16" fmla="*/ 4 w 1779"/>
                <a:gd name="T17" fmla="*/ 1624 h 1763"/>
                <a:gd name="T18" fmla="*/ 1 w 1779"/>
                <a:gd name="T19" fmla="*/ 1634 h 1763"/>
                <a:gd name="T20" fmla="*/ 0 w 1779"/>
                <a:gd name="T21" fmla="*/ 1645 h 1763"/>
                <a:gd name="T22" fmla="*/ 0 w 1779"/>
                <a:gd name="T23" fmla="*/ 1655 h 1763"/>
                <a:gd name="T24" fmla="*/ 0 w 1779"/>
                <a:gd name="T25" fmla="*/ 1664 h 1763"/>
                <a:gd name="T26" fmla="*/ 1 w 1779"/>
                <a:gd name="T27" fmla="*/ 1675 h 1763"/>
                <a:gd name="T28" fmla="*/ 4 w 1779"/>
                <a:gd name="T29" fmla="*/ 1684 h 1763"/>
                <a:gd name="T30" fmla="*/ 6 w 1779"/>
                <a:gd name="T31" fmla="*/ 1693 h 1763"/>
                <a:gd name="T32" fmla="*/ 11 w 1779"/>
                <a:gd name="T33" fmla="*/ 1704 h 1763"/>
                <a:gd name="T34" fmla="*/ 17 w 1779"/>
                <a:gd name="T35" fmla="*/ 1714 h 1763"/>
                <a:gd name="T36" fmla="*/ 23 w 1779"/>
                <a:gd name="T37" fmla="*/ 1723 h 1763"/>
                <a:gd name="T38" fmla="*/ 31 w 1779"/>
                <a:gd name="T39" fmla="*/ 1732 h 1763"/>
                <a:gd name="T40" fmla="*/ 40 w 1779"/>
                <a:gd name="T41" fmla="*/ 1740 h 1763"/>
                <a:gd name="T42" fmla="*/ 49 w 1779"/>
                <a:gd name="T43" fmla="*/ 1747 h 1763"/>
                <a:gd name="T44" fmla="*/ 60 w 1779"/>
                <a:gd name="T45" fmla="*/ 1752 h 1763"/>
                <a:gd name="T46" fmla="*/ 70 w 1779"/>
                <a:gd name="T47" fmla="*/ 1757 h 1763"/>
                <a:gd name="T48" fmla="*/ 79 w 1779"/>
                <a:gd name="T49" fmla="*/ 1760 h 1763"/>
                <a:gd name="T50" fmla="*/ 88 w 1779"/>
                <a:gd name="T51" fmla="*/ 1762 h 1763"/>
                <a:gd name="T52" fmla="*/ 97 w 1779"/>
                <a:gd name="T53" fmla="*/ 1763 h 1763"/>
                <a:gd name="T54" fmla="*/ 108 w 1779"/>
                <a:gd name="T55" fmla="*/ 1763 h 1763"/>
                <a:gd name="T56" fmla="*/ 118 w 1779"/>
                <a:gd name="T57" fmla="*/ 1763 h 1763"/>
                <a:gd name="T58" fmla="*/ 129 w 1779"/>
                <a:gd name="T59" fmla="*/ 1762 h 1763"/>
                <a:gd name="T60" fmla="*/ 138 w 1779"/>
                <a:gd name="T61" fmla="*/ 1760 h 1763"/>
                <a:gd name="T62" fmla="*/ 147 w 1779"/>
                <a:gd name="T63" fmla="*/ 1756 h 1763"/>
                <a:gd name="T64" fmla="*/ 156 w 1779"/>
                <a:gd name="T65" fmla="*/ 1752 h 1763"/>
                <a:gd name="T66" fmla="*/ 165 w 1779"/>
                <a:gd name="T67" fmla="*/ 1747 h 1763"/>
                <a:gd name="T68" fmla="*/ 173 w 1779"/>
                <a:gd name="T69" fmla="*/ 1741 h 1763"/>
                <a:gd name="T70" fmla="*/ 181 w 1779"/>
                <a:gd name="T71" fmla="*/ 1735 h 1763"/>
                <a:gd name="T72" fmla="*/ 1136 w 1779"/>
                <a:gd name="T73" fmla="*/ 779 h 1763"/>
                <a:gd name="T74" fmla="*/ 1137 w 1779"/>
                <a:gd name="T75" fmla="*/ 779 h 1763"/>
                <a:gd name="T76" fmla="*/ 1349 w 1779"/>
                <a:gd name="T77" fmla="*/ 992 h 1763"/>
                <a:gd name="T78" fmla="*/ 1779 w 1779"/>
                <a:gd name="T79" fmla="*/ 562 h 1763"/>
                <a:gd name="T80" fmla="*/ 1216 w 1779"/>
                <a:gd name="T81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9" h="1763">
                  <a:moveTo>
                    <a:pt x="1216" y="0"/>
                  </a:moveTo>
                  <a:lnTo>
                    <a:pt x="787" y="430"/>
                  </a:lnTo>
                  <a:lnTo>
                    <a:pt x="983" y="626"/>
                  </a:lnTo>
                  <a:lnTo>
                    <a:pt x="30" y="1580"/>
                  </a:lnTo>
                  <a:lnTo>
                    <a:pt x="23" y="1588"/>
                  </a:lnTo>
                  <a:lnTo>
                    <a:pt x="17" y="1595"/>
                  </a:lnTo>
                  <a:lnTo>
                    <a:pt x="11" y="1605"/>
                  </a:lnTo>
                  <a:lnTo>
                    <a:pt x="8" y="1614"/>
                  </a:lnTo>
                  <a:lnTo>
                    <a:pt x="4" y="1624"/>
                  </a:lnTo>
                  <a:lnTo>
                    <a:pt x="1" y="1634"/>
                  </a:lnTo>
                  <a:lnTo>
                    <a:pt x="0" y="1645"/>
                  </a:lnTo>
                  <a:lnTo>
                    <a:pt x="0" y="1655"/>
                  </a:lnTo>
                  <a:lnTo>
                    <a:pt x="0" y="1664"/>
                  </a:lnTo>
                  <a:lnTo>
                    <a:pt x="1" y="1675"/>
                  </a:lnTo>
                  <a:lnTo>
                    <a:pt x="4" y="1684"/>
                  </a:lnTo>
                  <a:lnTo>
                    <a:pt x="6" y="1693"/>
                  </a:lnTo>
                  <a:lnTo>
                    <a:pt x="11" y="1704"/>
                  </a:lnTo>
                  <a:lnTo>
                    <a:pt x="17" y="1714"/>
                  </a:lnTo>
                  <a:lnTo>
                    <a:pt x="23" y="1723"/>
                  </a:lnTo>
                  <a:lnTo>
                    <a:pt x="31" y="1732"/>
                  </a:lnTo>
                  <a:lnTo>
                    <a:pt x="40" y="1740"/>
                  </a:lnTo>
                  <a:lnTo>
                    <a:pt x="49" y="1747"/>
                  </a:lnTo>
                  <a:lnTo>
                    <a:pt x="60" y="1752"/>
                  </a:lnTo>
                  <a:lnTo>
                    <a:pt x="70" y="1757"/>
                  </a:lnTo>
                  <a:lnTo>
                    <a:pt x="79" y="1760"/>
                  </a:lnTo>
                  <a:lnTo>
                    <a:pt x="88" y="1762"/>
                  </a:lnTo>
                  <a:lnTo>
                    <a:pt x="97" y="1763"/>
                  </a:lnTo>
                  <a:lnTo>
                    <a:pt x="108" y="1763"/>
                  </a:lnTo>
                  <a:lnTo>
                    <a:pt x="118" y="1763"/>
                  </a:lnTo>
                  <a:lnTo>
                    <a:pt x="129" y="1762"/>
                  </a:lnTo>
                  <a:lnTo>
                    <a:pt x="138" y="1760"/>
                  </a:lnTo>
                  <a:lnTo>
                    <a:pt x="147" y="1756"/>
                  </a:lnTo>
                  <a:lnTo>
                    <a:pt x="156" y="1752"/>
                  </a:lnTo>
                  <a:lnTo>
                    <a:pt x="165" y="1747"/>
                  </a:lnTo>
                  <a:lnTo>
                    <a:pt x="173" y="1741"/>
                  </a:lnTo>
                  <a:lnTo>
                    <a:pt x="181" y="1735"/>
                  </a:lnTo>
                  <a:lnTo>
                    <a:pt x="1136" y="779"/>
                  </a:lnTo>
                  <a:lnTo>
                    <a:pt x="1137" y="779"/>
                  </a:lnTo>
                  <a:lnTo>
                    <a:pt x="1349" y="992"/>
                  </a:lnTo>
                  <a:lnTo>
                    <a:pt x="1779" y="562"/>
                  </a:lnTo>
                  <a:lnTo>
                    <a:pt x="1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770311" y="4932759"/>
            <a:ext cx="295127" cy="445895"/>
            <a:chOff x="5006975" y="1935163"/>
            <a:chExt cx="623887" cy="881062"/>
          </a:xfrm>
          <a:solidFill>
            <a:srgbClr val="B12726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006975" y="1935163"/>
              <a:ext cx="623887" cy="881062"/>
            </a:xfrm>
            <a:custGeom>
              <a:avLst/>
              <a:gdLst>
                <a:gd name="T0" fmla="*/ 1256 w 1575"/>
                <a:gd name="T1" fmla="*/ 133 h 2219"/>
                <a:gd name="T2" fmla="*/ 1252 w 1575"/>
                <a:gd name="T3" fmla="*/ 120 h 2219"/>
                <a:gd name="T4" fmla="*/ 1243 w 1575"/>
                <a:gd name="T5" fmla="*/ 112 h 2219"/>
                <a:gd name="T6" fmla="*/ 964 w 1575"/>
                <a:gd name="T7" fmla="*/ 110 h 2219"/>
                <a:gd name="T8" fmla="*/ 960 w 1575"/>
                <a:gd name="T9" fmla="*/ 28 h 2219"/>
                <a:gd name="T10" fmla="*/ 944 w 1575"/>
                <a:gd name="T11" fmla="*/ 8 h 2219"/>
                <a:gd name="T12" fmla="*/ 919 w 1575"/>
                <a:gd name="T13" fmla="*/ 0 h 2219"/>
                <a:gd name="T14" fmla="*/ 638 w 1575"/>
                <a:gd name="T15" fmla="*/ 4 h 2219"/>
                <a:gd name="T16" fmla="*/ 619 w 1575"/>
                <a:gd name="T17" fmla="*/ 20 h 2219"/>
                <a:gd name="T18" fmla="*/ 611 w 1575"/>
                <a:gd name="T19" fmla="*/ 45 h 2219"/>
                <a:gd name="T20" fmla="*/ 336 w 1575"/>
                <a:gd name="T21" fmla="*/ 111 h 2219"/>
                <a:gd name="T22" fmla="*/ 325 w 1575"/>
                <a:gd name="T23" fmla="*/ 116 h 2219"/>
                <a:gd name="T24" fmla="*/ 319 w 1575"/>
                <a:gd name="T25" fmla="*/ 128 h 2219"/>
                <a:gd name="T26" fmla="*/ 22 w 1575"/>
                <a:gd name="T27" fmla="*/ 168 h 2219"/>
                <a:gd name="T28" fmla="*/ 10 w 1575"/>
                <a:gd name="T29" fmla="*/ 172 h 2219"/>
                <a:gd name="T30" fmla="*/ 1 w 1575"/>
                <a:gd name="T31" fmla="*/ 183 h 2219"/>
                <a:gd name="T32" fmla="*/ 0 w 1575"/>
                <a:gd name="T33" fmla="*/ 2197 h 2219"/>
                <a:gd name="T34" fmla="*/ 4 w 1575"/>
                <a:gd name="T35" fmla="*/ 2208 h 2219"/>
                <a:gd name="T36" fmla="*/ 13 w 1575"/>
                <a:gd name="T37" fmla="*/ 2216 h 2219"/>
                <a:gd name="T38" fmla="*/ 1553 w 1575"/>
                <a:gd name="T39" fmla="*/ 2219 h 2219"/>
                <a:gd name="T40" fmla="*/ 1564 w 1575"/>
                <a:gd name="T41" fmla="*/ 2215 h 2219"/>
                <a:gd name="T42" fmla="*/ 1572 w 1575"/>
                <a:gd name="T43" fmla="*/ 2204 h 2219"/>
                <a:gd name="T44" fmla="*/ 1575 w 1575"/>
                <a:gd name="T45" fmla="*/ 191 h 2219"/>
                <a:gd name="T46" fmla="*/ 1571 w 1575"/>
                <a:gd name="T47" fmla="*/ 179 h 2219"/>
                <a:gd name="T48" fmla="*/ 1560 w 1575"/>
                <a:gd name="T49" fmla="*/ 170 h 2219"/>
                <a:gd name="T50" fmla="*/ 787 w 1575"/>
                <a:gd name="T51" fmla="*/ 51 h 2219"/>
                <a:gd name="T52" fmla="*/ 811 w 1575"/>
                <a:gd name="T53" fmla="*/ 59 h 2219"/>
                <a:gd name="T54" fmla="*/ 828 w 1575"/>
                <a:gd name="T55" fmla="*/ 79 h 2219"/>
                <a:gd name="T56" fmla="*/ 830 w 1575"/>
                <a:gd name="T57" fmla="*/ 105 h 2219"/>
                <a:gd name="T58" fmla="*/ 818 w 1575"/>
                <a:gd name="T59" fmla="*/ 127 h 2219"/>
                <a:gd name="T60" fmla="*/ 796 w 1575"/>
                <a:gd name="T61" fmla="*/ 138 h 2219"/>
                <a:gd name="T62" fmla="*/ 770 w 1575"/>
                <a:gd name="T63" fmla="*/ 136 h 2219"/>
                <a:gd name="T64" fmla="*/ 750 w 1575"/>
                <a:gd name="T65" fmla="*/ 120 h 2219"/>
                <a:gd name="T66" fmla="*/ 744 w 1575"/>
                <a:gd name="T67" fmla="*/ 95 h 2219"/>
                <a:gd name="T68" fmla="*/ 750 w 1575"/>
                <a:gd name="T69" fmla="*/ 71 h 2219"/>
                <a:gd name="T70" fmla="*/ 770 w 1575"/>
                <a:gd name="T71" fmla="*/ 55 h 2219"/>
                <a:gd name="T72" fmla="*/ 1408 w 1575"/>
                <a:gd name="T73" fmla="*/ 2049 h 2219"/>
                <a:gd name="T74" fmla="*/ 1404 w 1575"/>
                <a:gd name="T75" fmla="*/ 2062 h 2219"/>
                <a:gd name="T76" fmla="*/ 1395 w 1575"/>
                <a:gd name="T77" fmla="*/ 2070 h 2219"/>
                <a:gd name="T78" fmla="*/ 189 w 1575"/>
                <a:gd name="T79" fmla="*/ 2072 h 2219"/>
                <a:gd name="T80" fmla="*/ 176 w 1575"/>
                <a:gd name="T81" fmla="*/ 2068 h 2219"/>
                <a:gd name="T82" fmla="*/ 168 w 1575"/>
                <a:gd name="T83" fmla="*/ 2058 h 2219"/>
                <a:gd name="T84" fmla="*/ 166 w 1575"/>
                <a:gd name="T85" fmla="*/ 338 h 2219"/>
                <a:gd name="T86" fmla="*/ 170 w 1575"/>
                <a:gd name="T87" fmla="*/ 325 h 2219"/>
                <a:gd name="T88" fmla="*/ 179 w 1575"/>
                <a:gd name="T89" fmla="*/ 317 h 2219"/>
                <a:gd name="T90" fmla="*/ 319 w 1575"/>
                <a:gd name="T91" fmla="*/ 316 h 2219"/>
                <a:gd name="T92" fmla="*/ 320 w 1575"/>
                <a:gd name="T93" fmla="*/ 361 h 2219"/>
                <a:gd name="T94" fmla="*/ 328 w 1575"/>
                <a:gd name="T95" fmla="*/ 370 h 2219"/>
                <a:gd name="T96" fmla="*/ 341 w 1575"/>
                <a:gd name="T97" fmla="*/ 374 h 2219"/>
                <a:gd name="T98" fmla="*/ 1243 w 1575"/>
                <a:gd name="T99" fmla="*/ 373 h 2219"/>
                <a:gd name="T100" fmla="*/ 1252 w 1575"/>
                <a:gd name="T101" fmla="*/ 364 h 2219"/>
                <a:gd name="T102" fmla="*/ 1256 w 1575"/>
                <a:gd name="T103" fmla="*/ 352 h 2219"/>
                <a:gd name="T104" fmla="*/ 1390 w 1575"/>
                <a:gd name="T105" fmla="*/ 316 h 2219"/>
                <a:gd name="T106" fmla="*/ 1401 w 1575"/>
                <a:gd name="T107" fmla="*/ 322 h 2219"/>
                <a:gd name="T108" fmla="*/ 1408 w 1575"/>
                <a:gd name="T109" fmla="*/ 333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75" h="2219">
                  <a:moveTo>
                    <a:pt x="1553" y="168"/>
                  </a:moveTo>
                  <a:lnTo>
                    <a:pt x="1256" y="168"/>
                  </a:lnTo>
                  <a:lnTo>
                    <a:pt x="1256" y="133"/>
                  </a:lnTo>
                  <a:lnTo>
                    <a:pt x="1256" y="128"/>
                  </a:lnTo>
                  <a:lnTo>
                    <a:pt x="1254" y="124"/>
                  </a:lnTo>
                  <a:lnTo>
                    <a:pt x="1252" y="120"/>
                  </a:lnTo>
                  <a:lnTo>
                    <a:pt x="1249" y="116"/>
                  </a:lnTo>
                  <a:lnTo>
                    <a:pt x="1246" y="114"/>
                  </a:lnTo>
                  <a:lnTo>
                    <a:pt x="1243" y="112"/>
                  </a:lnTo>
                  <a:lnTo>
                    <a:pt x="1237" y="111"/>
                  </a:lnTo>
                  <a:lnTo>
                    <a:pt x="1233" y="110"/>
                  </a:lnTo>
                  <a:lnTo>
                    <a:pt x="964" y="110"/>
                  </a:lnTo>
                  <a:lnTo>
                    <a:pt x="964" y="45"/>
                  </a:lnTo>
                  <a:lnTo>
                    <a:pt x="962" y="36"/>
                  </a:lnTo>
                  <a:lnTo>
                    <a:pt x="960" y="28"/>
                  </a:lnTo>
                  <a:lnTo>
                    <a:pt x="956" y="20"/>
                  </a:lnTo>
                  <a:lnTo>
                    <a:pt x="951" y="13"/>
                  </a:lnTo>
                  <a:lnTo>
                    <a:pt x="944" y="8"/>
                  </a:lnTo>
                  <a:lnTo>
                    <a:pt x="936" y="4"/>
                  </a:lnTo>
                  <a:lnTo>
                    <a:pt x="927" y="2"/>
                  </a:lnTo>
                  <a:lnTo>
                    <a:pt x="919" y="0"/>
                  </a:lnTo>
                  <a:lnTo>
                    <a:pt x="655" y="0"/>
                  </a:lnTo>
                  <a:lnTo>
                    <a:pt x="646" y="2"/>
                  </a:lnTo>
                  <a:lnTo>
                    <a:pt x="638" y="4"/>
                  </a:lnTo>
                  <a:lnTo>
                    <a:pt x="630" y="8"/>
                  </a:lnTo>
                  <a:lnTo>
                    <a:pt x="624" y="13"/>
                  </a:lnTo>
                  <a:lnTo>
                    <a:pt x="619" y="20"/>
                  </a:lnTo>
                  <a:lnTo>
                    <a:pt x="615" y="28"/>
                  </a:lnTo>
                  <a:lnTo>
                    <a:pt x="612" y="36"/>
                  </a:lnTo>
                  <a:lnTo>
                    <a:pt x="611" y="45"/>
                  </a:lnTo>
                  <a:lnTo>
                    <a:pt x="611" y="110"/>
                  </a:lnTo>
                  <a:lnTo>
                    <a:pt x="341" y="110"/>
                  </a:lnTo>
                  <a:lnTo>
                    <a:pt x="336" y="111"/>
                  </a:lnTo>
                  <a:lnTo>
                    <a:pt x="332" y="112"/>
                  </a:lnTo>
                  <a:lnTo>
                    <a:pt x="328" y="114"/>
                  </a:lnTo>
                  <a:lnTo>
                    <a:pt x="325" y="116"/>
                  </a:lnTo>
                  <a:lnTo>
                    <a:pt x="323" y="120"/>
                  </a:lnTo>
                  <a:lnTo>
                    <a:pt x="320" y="124"/>
                  </a:lnTo>
                  <a:lnTo>
                    <a:pt x="319" y="128"/>
                  </a:lnTo>
                  <a:lnTo>
                    <a:pt x="319" y="133"/>
                  </a:lnTo>
                  <a:lnTo>
                    <a:pt x="319" y="168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3" y="170"/>
                  </a:lnTo>
                  <a:lnTo>
                    <a:pt x="10" y="172"/>
                  </a:lnTo>
                  <a:lnTo>
                    <a:pt x="6" y="175"/>
                  </a:lnTo>
                  <a:lnTo>
                    <a:pt x="4" y="179"/>
                  </a:lnTo>
                  <a:lnTo>
                    <a:pt x="1" y="183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0" y="2197"/>
                  </a:lnTo>
                  <a:lnTo>
                    <a:pt x="0" y="2200"/>
                  </a:lnTo>
                  <a:lnTo>
                    <a:pt x="1" y="2204"/>
                  </a:lnTo>
                  <a:lnTo>
                    <a:pt x="4" y="2208"/>
                  </a:lnTo>
                  <a:lnTo>
                    <a:pt x="6" y="2212"/>
                  </a:lnTo>
                  <a:lnTo>
                    <a:pt x="10" y="2215"/>
                  </a:lnTo>
                  <a:lnTo>
                    <a:pt x="13" y="2216"/>
                  </a:lnTo>
                  <a:lnTo>
                    <a:pt x="18" y="2217"/>
                  </a:lnTo>
                  <a:lnTo>
                    <a:pt x="22" y="2219"/>
                  </a:lnTo>
                  <a:lnTo>
                    <a:pt x="1553" y="2219"/>
                  </a:lnTo>
                  <a:lnTo>
                    <a:pt x="1557" y="2217"/>
                  </a:lnTo>
                  <a:lnTo>
                    <a:pt x="1560" y="2216"/>
                  </a:lnTo>
                  <a:lnTo>
                    <a:pt x="1564" y="2215"/>
                  </a:lnTo>
                  <a:lnTo>
                    <a:pt x="1568" y="2212"/>
                  </a:lnTo>
                  <a:lnTo>
                    <a:pt x="1571" y="2208"/>
                  </a:lnTo>
                  <a:lnTo>
                    <a:pt x="1572" y="2204"/>
                  </a:lnTo>
                  <a:lnTo>
                    <a:pt x="1573" y="2200"/>
                  </a:lnTo>
                  <a:lnTo>
                    <a:pt x="1575" y="2197"/>
                  </a:lnTo>
                  <a:lnTo>
                    <a:pt x="1575" y="191"/>
                  </a:lnTo>
                  <a:lnTo>
                    <a:pt x="1573" y="187"/>
                  </a:lnTo>
                  <a:lnTo>
                    <a:pt x="1572" y="183"/>
                  </a:lnTo>
                  <a:lnTo>
                    <a:pt x="1571" y="179"/>
                  </a:lnTo>
                  <a:lnTo>
                    <a:pt x="1568" y="175"/>
                  </a:lnTo>
                  <a:lnTo>
                    <a:pt x="1564" y="172"/>
                  </a:lnTo>
                  <a:lnTo>
                    <a:pt x="1560" y="170"/>
                  </a:lnTo>
                  <a:lnTo>
                    <a:pt x="1557" y="168"/>
                  </a:lnTo>
                  <a:lnTo>
                    <a:pt x="1553" y="168"/>
                  </a:lnTo>
                  <a:close/>
                  <a:moveTo>
                    <a:pt x="787" y="51"/>
                  </a:moveTo>
                  <a:lnTo>
                    <a:pt x="796" y="52"/>
                  </a:lnTo>
                  <a:lnTo>
                    <a:pt x="805" y="55"/>
                  </a:lnTo>
                  <a:lnTo>
                    <a:pt x="811" y="59"/>
                  </a:lnTo>
                  <a:lnTo>
                    <a:pt x="818" y="64"/>
                  </a:lnTo>
                  <a:lnTo>
                    <a:pt x="823" y="71"/>
                  </a:lnTo>
                  <a:lnTo>
                    <a:pt x="828" y="79"/>
                  </a:lnTo>
                  <a:lnTo>
                    <a:pt x="830" y="86"/>
                  </a:lnTo>
                  <a:lnTo>
                    <a:pt x="831" y="95"/>
                  </a:lnTo>
                  <a:lnTo>
                    <a:pt x="830" y="105"/>
                  </a:lnTo>
                  <a:lnTo>
                    <a:pt x="828" y="112"/>
                  </a:lnTo>
                  <a:lnTo>
                    <a:pt x="823" y="120"/>
                  </a:lnTo>
                  <a:lnTo>
                    <a:pt x="818" y="127"/>
                  </a:lnTo>
                  <a:lnTo>
                    <a:pt x="811" y="132"/>
                  </a:lnTo>
                  <a:lnTo>
                    <a:pt x="805" y="136"/>
                  </a:lnTo>
                  <a:lnTo>
                    <a:pt x="796" y="138"/>
                  </a:lnTo>
                  <a:lnTo>
                    <a:pt x="787" y="140"/>
                  </a:lnTo>
                  <a:lnTo>
                    <a:pt x="779" y="138"/>
                  </a:lnTo>
                  <a:lnTo>
                    <a:pt x="770" y="136"/>
                  </a:lnTo>
                  <a:lnTo>
                    <a:pt x="763" y="132"/>
                  </a:lnTo>
                  <a:lnTo>
                    <a:pt x="757" y="127"/>
                  </a:lnTo>
                  <a:lnTo>
                    <a:pt x="750" y="120"/>
                  </a:lnTo>
                  <a:lnTo>
                    <a:pt x="746" y="112"/>
                  </a:lnTo>
                  <a:lnTo>
                    <a:pt x="744" y="105"/>
                  </a:lnTo>
                  <a:lnTo>
                    <a:pt x="744" y="95"/>
                  </a:lnTo>
                  <a:lnTo>
                    <a:pt x="744" y="86"/>
                  </a:lnTo>
                  <a:lnTo>
                    <a:pt x="746" y="79"/>
                  </a:lnTo>
                  <a:lnTo>
                    <a:pt x="750" y="71"/>
                  </a:lnTo>
                  <a:lnTo>
                    <a:pt x="757" y="64"/>
                  </a:lnTo>
                  <a:lnTo>
                    <a:pt x="763" y="59"/>
                  </a:lnTo>
                  <a:lnTo>
                    <a:pt x="770" y="55"/>
                  </a:lnTo>
                  <a:lnTo>
                    <a:pt x="779" y="52"/>
                  </a:lnTo>
                  <a:lnTo>
                    <a:pt x="787" y="51"/>
                  </a:lnTo>
                  <a:close/>
                  <a:moveTo>
                    <a:pt x="1408" y="2049"/>
                  </a:moveTo>
                  <a:lnTo>
                    <a:pt x="1408" y="2053"/>
                  </a:lnTo>
                  <a:lnTo>
                    <a:pt x="1407" y="2058"/>
                  </a:lnTo>
                  <a:lnTo>
                    <a:pt x="1404" y="2062"/>
                  </a:lnTo>
                  <a:lnTo>
                    <a:pt x="1401" y="2065"/>
                  </a:lnTo>
                  <a:lnTo>
                    <a:pt x="1399" y="2068"/>
                  </a:lnTo>
                  <a:lnTo>
                    <a:pt x="1395" y="2070"/>
                  </a:lnTo>
                  <a:lnTo>
                    <a:pt x="1390" y="2072"/>
                  </a:lnTo>
                  <a:lnTo>
                    <a:pt x="1386" y="2072"/>
                  </a:lnTo>
                  <a:lnTo>
                    <a:pt x="189" y="2072"/>
                  </a:lnTo>
                  <a:lnTo>
                    <a:pt x="183" y="2072"/>
                  </a:lnTo>
                  <a:lnTo>
                    <a:pt x="179" y="2070"/>
                  </a:lnTo>
                  <a:lnTo>
                    <a:pt x="176" y="2068"/>
                  </a:lnTo>
                  <a:lnTo>
                    <a:pt x="173" y="2065"/>
                  </a:lnTo>
                  <a:lnTo>
                    <a:pt x="170" y="2062"/>
                  </a:lnTo>
                  <a:lnTo>
                    <a:pt x="168" y="2058"/>
                  </a:lnTo>
                  <a:lnTo>
                    <a:pt x="166" y="2053"/>
                  </a:lnTo>
                  <a:lnTo>
                    <a:pt x="166" y="204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8" y="329"/>
                  </a:lnTo>
                  <a:lnTo>
                    <a:pt x="170" y="325"/>
                  </a:lnTo>
                  <a:lnTo>
                    <a:pt x="173" y="322"/>
                  </a:lnTo>
                  <a:lnTo>
                    <a:pt x="176" y="318"/>
                  </a:lnTo>
                  <a:lnTo>
                    <a:pt x="179" y="317"/>
                  </a:lnTo>
                  <a:lnTo>
                    <a:pt x="183" y="316"/>
                  </a:lnTo>
                  <a:lnTo>
                    <a:pt x="189" y="316"/>
                  </a:lnTo>
                  <a:lnTo>
                    <a:pt x="319" y="316"/>
                  </a:lnTo>
                  <a:lnTo>
                    <a:pt x="319" y="352"/>
                  </a:lnTo>
                  <a:lnTo>
                    <a:pt x="319" y="356"/>
                  </a:lnTo>
                  <a:lnTo>
                    <a:pt x="320" y="361"/>
                  </a:lnTo>
                  <a:lnTo>
                    <a:pt x="323" y="364"/>
                  </a:lnTo>
                  <a:lnTo>
                    <a:pt x="325" y="368"/>
                  </a:lnTo>
                  <a:lnTo>
                    <a:pt x="328" y="370"/>
                  </a:lnTo>
                  <a:lnTo>
                    <a:pt x="332" y="373"/>
                  </a:lnTo>
                  <a:lnTo>
                    <a:pt x="336" y="374"/>
                  </a:lnTo>
                  <a:lnTo>
                    <a:pt x="341" y="374"/>
                  </a:lnTo>
                  <a:lnTo>
                    <a:pt x="1233" y="374"/>
                  </a:lnTo>
                  <a:lnTo>
                    <a:pt x="1237" y="374"/>
                  </a:lnTo>
                  <a:lnTo>
                    <a:pt x="1243" y="373"/>
                  </a:lnTo>
                  <a:lnTo>
                    <a:pt x="1246" y="370"/>
                  </a:lnTo>
                  <a:lnTo>
                    <a:pt x="1249" y="368"/>
                  </a:lnTo>
                  <a:lnTo>
                    <a:pt x="1252" y="364"/>
                  </a:lnTo>
                  <a:lnTo>
                    <a:pt x="1254" y="361"/>
                  </a:lnTo>
                  <a:lnTo>
                    <a:pt x="1256" y="356"/>
                  </a:lnTo>
                  <a:lnTo>
                    <a:pt x="1256" y="352"/>
                  </a:lnTo>
                  <a:lnTo>
                    <a:pt x="1256" y="316"/>
                  </a:lnTo>
                  <a:lnTo>
                    <a:pt x="1386" y="316"/>
                  </a:lnTo>
                  <a:lnTo>
                    <a:pt x="1390" y="316"/>
                  </a:lnTo>
                  <a:lnTo>
                    <a:pt x="1395" y="317"/>
                  </a:lnTo>
                  <a:lnTo>
                    <a:pt x="1399" y="318"/>
                  </a:lnTo>
                  <a:lnTo>
                    <a:pt x="1401" y="322"/>
                  </a:lnTo>
                  <a:lnTo>
                    <a:pt x="1404" y="325"/>
                  </a:lnTo>
                  <a:lnTo>
                    <a:pt x="1407" y="329"/>
                  </a:lnTo>
                  <a:lnTo>
                    <a:pt x="1408" y="333"/>
                  </a:lnTo>
                  <a:lnTo>
                    <a:pt x="1408" y="338"/>
                  </a:lnTo>
                  <a:lnTo>
                    <a:pt x="1408" y="20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5132388" y="2159000"/>
              <a:ext cx="3365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5132388" y="2212975"/>
              <a:ext cx="3365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5132388" y="2266950"/>
              <a:ext cx="2571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5132388" y="2374900"/>
              <a:ext cx="3365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5132388" y="2428875"/>
              <a:ext cx="336550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5132388" y="2482850"/>
              <a:ext cx="257175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5205413" y="2503488"/>
              <a:ext cx="300037" cy="182562"/>
            </a:xfrm>
            <a:custGeom>
              <a:avLst/>
              <a:gdLst>
                <a:gd name="T0" fmla="*/ 94 w 755"/>
                <a:gd name="T1" fmla="*/ 457 h 457"/>
                <a:gd name="T2" fmla="*/ 0 w 755"/>
                <a:gd name="T3" fmla="*/ 457 h 457"/>
                <a:gd name="T4" fmla="*/ 47 w 755"/>
                <a:gd name="T5" fmla="*/ 375 h 457"/>
                <a:gd name="T6" fmla="*/ 708 w 755"/>
                <a:gd name="T7" fmla="*/ 0 h 457"/>
                <a:gd name="T8" fmla="*/ 755 w 755"/>
                <a:gd name="T9" fmla="*/ 81 h 457"/>
                <a:gd name="T10" fmla="*/ 94 w 755"/>
                <a:gd name="T1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5" h="457">
                  <a:moveTo>
                    <a:pt x="94" y="457"/>
                  </a:moveTo>
                  <a:lnTo>
                    <a:pt x="0" y="457"/>
                  </a:lnTo>
                  <a:lnTo>
                    <a:pt x="47" y="375"/>
                  </a:lnTo>
                  <a:lnTo>
                    <a:pt x="708" y="0"/>
                  </a:lnTo>
                  <a:lnTo>
                    <a:pt x="755" y="81"/>
                  </a:lnTo>
                  <a:lnTo>
                    <a:pt x="94" y="4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5491163" y="2492375"/>
              <a:ext cx="33337" cy="41275"/>
            </a:xfrm>
            <a:custGeom>
              <a:avLst/>
              <a:gdLst>
                <a:gd name="T0" fmla="*/ 0 w 82"/>
                <a:gd name="T1" fmla="*/ 20 h 101"/>
                <a:gd name="T2" fmla="*/ 47 w 82"/>
                <a:gd name="T3" fmla="*/ 101 h 101"/>
                <a:gd name="T4" fmla="*/ 82 w 82"/>
                <a:gd name="T5" fmla="*/ 82 h 101"/>
                <a:gd name="T6" fmla="*/ 35 w 82"/>
                <a:gd name="T7" fmla="*/ 0 h 101"/>
                <a:gd name="T8" fmla="*/ 0 w 82"/>
                <a:gd name="T9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1">
                  <a:moveTo>
                    <a:pt x="0" y="20"/>
                  </a:moveTo>
                  <a:lnTo>
                    <a:pt x="47" y="101"/>
                  </a:lnTo>
                  <a:lnTo>
                    <a:pt x="82" y="82"/>
                  </a:lnTo>
                  <a:lnTo>
                    <a:pt x="35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03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68388" y="482600"/>
            <a:ext cx="9625012" cy="60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dirty="0">
                <a:solidFill>
                  <a:srgbClr val="B12726"/>
                </a:solidFill>
              </a:rPr>
              <a:t>Задачи госфинконтроля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719348"/>
              </p:ext>
            </p:extLst>
          </p:nvPr>
        </p:nvGraphicFramePr>
        <p:xfrm>
          <a:off x="779092" y="1116334"/>
          <a:ext cx="9680176" cy="396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705036"/>
              </p:ext>
            </p:extLst>
          </p:nvPr>
        </p:nvGraphicFramePr>
        <p:xfrm>
          <a:off x="3767555" y="5449070"/>
          <a:ext cx="6459465" cy="181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1781637" y="6437760"/>
            <a:ext cx="1985917" cy="777730"/>
          </a:xfrm>
          <a:prstGeom prst="homePlate">
            <a:avLst/>
          </a:prstGeom>
          <a:solidFill>
            <a:srgbClr val="2C41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</a:rPr>
              <a:t>Внутренний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81638" y="5504804"/>
            <a:ext cx="1985917" cy="777730"/>
          </a:xfrm>
          <a:prstGeom prst="homePlate">
            <a:avLst/>
          </a:prstGeom>
          <a:solidFill>
            <a:srgbClr val="B1272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Внешний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786" y="1332359"/>
            <a:ext cx="53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93569" y="2065873"/>
            <a:ext cx="6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09888" y="2832103"/>
            <a:ext cx="81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97626" y="3566864"/>
            <a:ext cx="6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6604" y="4356695"/>
            <a:ext cx="63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227640" y="6770891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3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6140" y="5220791"/>
            <a:ext cx="10101520" cy="0"/>
          </a:xfrm>
          <a:prstGeom prst="line">
            <a:avLst/>
          </a:prstGeom>
          <a:ln w="28575">
            <a:solidFill>
              <a:srgbClr val="2E8F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6255"/>
            <a:ext cx="10693400" cy="800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ctr"/>
            <a:r>
              <a:rPr lang="ru-RU" sz="2700" b="1" dirty="0" smtClean="0">
                <a:solidFill>
                  <a:srgbClr val="2C4155"/>
                </a:solidFill>
              </a:rPr>
              <a:t>Область </a:t>
            </a:r>
            <a:r>
              <a:rPr lang="ru-RU" sz="2700" b="1" dirty="0">
                <a:solidFill>
                  <a:srgbClr val="2C4155"/>
                </a:solidFill>
              </a:rPr>
              <a:t>внутреннего </a:t>
            </a:r>
            <a:r>
              <a:rPr lang="ru-RU" sz="2700" b="1" dirty="0" err="1">
                <a:solidFill>
                  <a:srgbClr val="2C4155"/>
                </a:solidFill>
              </a:rPr>
              <a:t>госфинконтроля</a:t>
            </a:r>
            <a:endParaRPr lang="ru-RU" sz="2700" b="1" dirty="0">
              <a:solidFill>
                <a:srgbClr val="2C415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29675" y="1588"/>
            <a:ext cx="1863725" cy="341312"/>
          </a:xfrm>
          <a:prstGeom prst="rect">
            <a:avLst/>
          </a:prstGeom>
        </p:spPr>
        <p:txBody>
          <a:bodyPr lIns="104306" tIns="52153" rIns="104306" bIns="52153"/>
          <a:lstStyle/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4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495683" y="4715287"/>
            <a:ext cx="9735450" cy="206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algn="just" eaLnBrk="0" hangingPunct="0">
              <a:spcBef>
                <a:spcPts val="1369"/>
              </a:spcBef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78250" y="1954096"/>
            <a:ext cx="4706916" cy="14492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B12726"/>
                </a:solidFill>
                <a:latin typeface="+mn-lt"/>
              </a:rPr>
              <a:t>соблюдение </a:t>
            </a:r>
            <a:r>
              <a:rPr lang="ru-RU" sz="2000" b="1" dirty="0">
                <a:solidFill>
                  <a:srgbClr val="B12726"/>
                </a:solidFill>
                <a:latin typeface="+mn-lt"/>
              </a:rPr>
              <a:t>бюджетного законодательства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и иных нормативных правовых актов в сфере бюджетных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правоотношений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B12726"/>
                </a:solidFill>
                <a:latin typeface="+mn-lt"/>
              </a:rPr>
              <a:t>полнота и достоверность отчетности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о реализации </a:t>
            </a:r>
            <a:r>
              <a:rPr lang="ru-RU" sz="1800" dirty="0" err="1" smtClean="0">
                <a:solidFill>
                  <a:prstClr val="black"/>
                </a:solidFill>
                <a:latin typeface="+mn-lt"/>
              </a:rPr>
              <a:t>гопрограмм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и </a:t>
            </a:r>
            <a:r>
              <a:rPr lang="ru-RU" sz="1800" dirty="0" err="1" smtClean="0">
                <a:solidFill>
                  <a:prstClr val="black"/>
                </a:solidFill>
                <a:latin typeface="+mn-lt"/>
              </a:rPr>
              <a:t>госзаданий</a:t>
            </a:r>
            <a:endParaRPr lang="ru-RU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859422" y="1811770"/>
            <a:ext cx="4993747" cy="273045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104306" tIns="52153" rIns="104306" bIns="52153"/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2C4155"/>
                </a:solidFill>
                <a:latin typeface="+mn-lt"/>
              </a:rPr>
              <a:t>соблюдение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требований к обоснованию закупок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в планах закупок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2C4155"/>
                </a:solidFill>
                <a:latin typeface="+mn-lt"/>
              </a:rPr>
              <a:t>нормирование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в сфере закупок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при планировании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закупок</a:t>
            </a:r>
            <a:endParaRPr lang="ru-RU" sz="1800" dirty="0">
              <a:solidFill>
                <a:prstClr val="black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определение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и </a:t>
            </a:r>
            <a:r>
              <a:rPr lang="ru-RU" sz="1800" dirty="0"/>
              <a:t>обоснование</a:t>
            </a:r>
            <a:r>
              <a:rPr lang="ru-RU" sz="2000" b="1" dirty="0" smtClean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начальной (максимальной) цены контракта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2C4155"/>
                </a:solidFill>
                <a:latin typeface="+mn-lt"/>
              </a:rPr>
              <a:t>применение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заказчиком мер ответственности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к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недобросовестным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исполнителям контракта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2C4155"/>
                </a:solidFill>
                <a:latin typeface="+mn-lt"/>
              </a:rPr>
              <a:t>соответствие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принятых товаров</a:t>
            </a:r>
            <a:r>
              <a:rPr lang="ru-RU" sz="2000" dirty="0">
                <a:solidFill>
                  <a:srgbClr val="2C4155"/>
                </a:solidFill>
                <a:latin typeface="+mn-lt"/>
              </a:rPr>
              <a:t>,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выполненных работ (их результатов) и оказанных услуг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условиям </a:t>
            </a:r>
            <a:r>
              <a:rPr lang="ru-RU" sz="2000" b="1" dirty="0" smtClean="0">
                <a:solidFill>
                  <a:srgbClr val="2C4155"/>
                </a:solidFill>
                <a:latin typeface="+mn-lt"/>
              </a:rPr>
              <a:t>контракта</a:t>
            </a:r>
            <a:endParaRPr lang="ru-RU" sz="2000" dirty="0">
              <a:solidFill>
                <a:srgbClr val="2C4155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2C4155"/>
                </a:solidFill>
                <a:latin typeface="+mn-lt"/>
              </a:rPr>
              <a:t>соответствие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принятых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по контракту </a:t>
            </a:r>
            <a:r>
              <a:rPr lang="ru-RU" sz="2000" b="1" dirty="0">
                <a:solidFill>
                  <a:srgbClr val="2C4155"/>
                </a:solidFill>
                <a:latin typeface="+mn-lt"/>
              </a:rPr>
              <a:t>результатов целям закупки 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78250" y="4298980"/>
            <a:ext cx="4706916" cy="14492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B12726"/>
                </a:solidFill>
                <a:latin typeface="+mn-lt"/>
              </a:rPr>
              <a:t>финансово-хозяйственная деятельность 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бюджетных и автономных </a:t>
            </a:r>
            <a:r>
              <a:rPr lang="ru-RU" sz="1800" dirty="0" smtClean="0">
                <a:solidFill>
                  <a:prstClr val="black"/>
                </a:solidFill>
                <a:latin typeface="+mn-lt"/>
              </a:rPr>
              <a:t>учреждений</a:t>
            </a:r>
            <a:endParaRPr lang="en-GB" sz="1800" dirty="0">
              <a:solidFill>
                <a:prstClr val="black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B12726"/>
                </a:solidFill>
                <a:latin typeface="+mn-lt"/>
              </a:rPr>
              <a:t>использование </a:t>
            </a:r>
            <a:r>
              <a:rPr lang="ru-RU" sz="2000" b="1" dirty="0">
                <a:solidFill>
                  <a:srgbClr val="B12726"/>
                </a:solidFill>
                <a:latin typeface="+mn-lt"/>
              </a:rPr>
              <a:t>государственного имущества</a:t>
            </a:r>
            <a:r>
              <a:rPr lang="ru-RU" sz="1800" dirty="0">
                <a:solidFill>
                  <a:prstClr val="black"/>
                </a:solidFill>
                <a:latin typeface="+mn-lt"/>
              </a:rPr>
              <a:t>, находящегося в оперативном управления органов государственной власти и казенных учреждений 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7640" y="6770891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813" y="951826"/>
            <a:ext cx="5202684" cy="1008112"/>
          </a:xfrm>
          <a:prstGeom prst="roundRect">
            <a:avLst/>
          </a:prstGeom>
          <a:solidFill>
            <a:srgbClr val="B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3263"/>
            <a:r>
              <a:rPr lang="ru-RU" sz="3200" b="1" dirty="0" smtClean="0">
                <a:solidFill>
                  <a:schemeClr val="bg1"/>
                </a:solidFill>
              </a:rPr>
              <a:t>Бюджетное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1973263"/>
            <a:r>
              <a:rPr lang="ru-RU" sz="2400" b="1" dirty="0" smtClean="0">
                <a:solidFill>
                  <a:schemeClr val="bg1"/>
                </a:solidFill>
              </a:rPr>
              <a:t>законодательство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02260" y="946741"/>
            <a:ext cx="5202684" cy="1008112"/>
          </a:xfrm>
          <a:prstGeom prst="roundRect">
            <a:avLst/>
          </a:prstGeom>
          <a:solidFill>
            <a:srgbClr val="2C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3263"/>
            <a:r>
              <a:rPr lang="ru-RU" sz="2400" b="1" dirty="0" smtClean="0">
                <a:solidFill>
                  <a:schemeClr val="bg1"/>
                </a:solidFill>
              </a:rPr>
              <a:t>Законодательство </a:t>
            </a:r>
          </a:p>
          <a:p>
            <a:pPr marL="1973263"/>
            <a:r>
              <a:rPr lang="ru-RU" sz="3200" b="1" dirty="0" smtClean="0">
                <a:solidFill>
                  <a:schemeClr val="bg1"/>
                </a:solidFill>
              </a:rPr>
              <a:t>в сфере закупок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4147" y="1139770"/>
            <a:ext cx="1215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44-ФЗ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581" y="117620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БК РФ</a:t>
            </a: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>
            <a:off x="192696" y="6188134"/>
            <a:ext cx="250020" cy="1078102"/>
          </a:xfrm>
          <a:custGeom>
            <a:avLst/>
            <a:gdLst/>
            <a:ahLst/>
            <a:cxnLst>
              <a:cxn ang="0">
                <a:pos x="338" y="0"/>
              </a:cxn>
              <a:cxn ang="0">
                <a:pos x="296" y="3"/>
              </a:cxn>
              <a:cxn ang="0">
                <a:pos x="256" y="8"/>
              </a:cxn>
              <a:cxn ang="0">
                <a:pos x="219" y="18"/>
              </a:cxn>
              <a:cxn ang="0">
                <a:pos x="186" y="33"/>
              </a:cxn>
              <a:cxn ang="0">
                <a:pos x="156" y="50"/>
              </a:cxn>
              <a:cxn ang="0">
                <a:pos x="128" y="71"/>
              </a:cxn>
              <a:cxn ang="0">
                <a:pos x="103" y="96"/>
              </a:cxn>
              <a:cxn ang="0">
                <a:pos x="82" y="123"/>
              </a:cxn>
              <a:cxn ang="0">
                <a:pos x="62" y="153"/>
              </a:cxn>
              <a:cxn ang="0">
                <a:pos x="45" y="186"/>
              </a:cxn>
              <a:cxn ang="0">
                <a:pos x="32" y="220"/>
              </a:cxn>
              <a:cxn ang="0">
                <a:pos x="20" y="257"/>
              </a:cxn>
              <a:cxn ang="0">
                <a:pos x="11" y="295"/>
              </a:cxn>
              <a:cxn ang="0">
                <a:pos x="5" y="336"/>
              </a:cxn>
              <a:cxn ang="0">
                <a:pos x="0" y="422"/>
              </a:cxn>
              <a:cxn ang="0">
                <a:pos x="2086" y="6071"/>
              </a:cxn>
              <a:cxn ang="0">
                <a:pos x="4171" y="422"/>
              </a:cxn>
              <a:cxn ang="0">
                <a:pos x="4169" y="379"/>
              </a:cxn>
              <a:cxn ang="0">
                <a:pos x="4162" y="336"/>
              </a:cxn>
              <a:cxn ang="0">
                <a:pos x="4151" y="295"/>
              </a:cxn>
              <a:cxn ang="0">
                <a:pos x="4138" y="257"/>
              </a:cxn>
              <a:cxn ang="0">
                <a:pos x="4120" y="220"/>
              </a:cxn>
              <a:cxn ang="0">
                <a:pos x="4099" y="186"/>
              </a:cxn>
              <a:cxn ang="0">
                <a:pos x="4075" y="153"/>
              </a:cxn>
              <a:cxn ang="0">
                <a:pos x="4047" y="123"/>
              </a:cxn>
              <a:cxn ang="0">
                <a:pos x="4018" y="96"/>
              </a:cxn>
              <a:cxn ang="0">
                <a:pos x="3985" y="71"/>
              </a:cxn>
              <a:cxn ang="0">
                <a:pos x="3951" y="50"/>
              </a:cxn>
              <a:cxn ang="0">
                <a:pos x="3914" y="33"/>
              </a:cxn>
              <a:cxn ang="0">
                <a:pos x="3874" y="18"/>
              </a:cxn>
              <a:cxn ang="0">
                <a:pos x="3835" y="8"/>
              </a:cxn>
              <a:cxn ang="0">
                <a:pos x="3792" y="3"/>
              </a:cxn>
              <a:cxn ang="0">
                <a:pos x="3749" y="0"/>
              </a:cxn>
            </a:cxnLst>
            <a:rect l="0" t="0" r="r" b="b"/>
            <a:pathLst>
              <a:path w="4171" h="7588">
                <a:moveTo>
                  <a:pt x="3749" y="0"/>
                </a:moveTo>
                <a:lnTo>
                  <a:pt x="338" y="0"/>
                </a:lnTo>
                <a:lnTo>
                  <a:pt x="315" y="0"/>
                </a:lnTo>
                <a:lnTo>
                  <a:pt x="296" y="3"/>
                </a:lnTo>
                <a:lnTo>
                  <a:pt x="276" y="5"/>
                </a:lnTo>
                <a:lnTo>
                  <a:pt x="256" y="8"/>
                </a:lnTo>
                <a:lnTo>
                  <a:pt x="238" y="13"/>
                </a:lnTo>
                <a:lnTo>
                  <a:pt x="219" y="18"/>
                </a:lnTo>
                <a:lnTo>
                  <a:pt x="203" y="25"/>
                </a:lnTo>
                <a:lnTo>
                  <a:pt x="186" y="33"/>
                </a:lnTo>
                <a:lnTo>
                  <a:pt x="170" y="41"/>
                </a:lnTo>
                <a:lnTo>
                  <a:pt x="156" y="50"/>
                </a:lnTo>
                <a:lnTo>
                  <a:pt x="141" y="61"/>
                </a:lnTo>
                <a:lnTo>
                  <a:pt x="128" y="71"/>
                </a:lnTo>
                <a:lnTo>
                  <a:pt x="116" y="83"/>
                </a:lnTo>
                <a:lnTo>
                  <a:pt x="103" y="96"/>
                </a:lnTo>
                <a:lnTo>
                  <a:pt x="92" y="109"/>
                </a:lnTo>
                <a:lnTo>
                  <a:pt x="82" y="123"/>
                </a:lnTo>
                <a:lnTo>
                  <a:pt x="71" y="137"/>
                </a:lnTo>
                <a:lnTo>
                  <a:pt x="62" y="153"/>
                </a:lnTo>
                <a:lnTo>
                  <a:pt x="53" y="169"/>
                </a:lnTo>
                <a:lnTo>
                  <a:pt x="45" y="186"/>
                </a:lnTo>
                <a:lnTo>
                  <a:pt x="38" y="203"/>
                </a:lnTo>
                <a:lnTo>
                  <a:pt x="32" y="220"/>
                </a:lnTo>
                <a:lnTo>
                  <a:pt x="25" y="239"/>
                </a:lnTo>
                <a:lnTo>
                  <a:pt x="20" y="257"/>
                </a:lnTo>
                <a:lnTo>
                  <a:pt x="16" y="276"/>
                </a:lnTo>
                <a:lnTo>
                  <a:pt x="11" y="295"/>
                </a:lnTo>
                <a:lnTo>
                  <a:pt x="8" y="315"/>
                </a:lnTo>
                <a:lnTo>
                  <a:pt x="5" y="336"/>
                </a:lnTo>
                <a:lnTo>
                  <a:pt x="1" y="379"/>
                </a:lnTo>
                <a:lnTo>
                  <a:pt x="0" y="422"/>
                </a:lnTo>
                <a:lnTo>
                  <a:pt x="0" y="7588"/>
                </a:lnTo>
                <a:lnTo>
                  <a:pt x="2086" y="6071"/>
                </a:lnTo>
                <a:lnTo>
                  <a:pt x="4171" y="7588"/>
                </a:lnTo>
                <a:lnTo>
                  <a:pt x="4171" y="422"/>
                </a:lnTo>
                <a:lnTo>
                  <a:pt x="4170" y="400"/>
                </a:lnTo>
                <a:lnTo>
                  <a:pt x="4169" y="379"/>
                </a:lnTo>
                <a:lnTo>
                  <a:pt x="4166" y="358"/>
                </a:lnTo>
                <a:lnTo>
                  <a:pt x="4162" y="336"/>
                </a:lnTo>
                <a:lnTo>
                  <a:pt x="4158" y="315"/>
                </a:lnTo>
                <a:lnTo>
                  <a:pt x="4151" y="295"/>
                </a:lnTo>
                <a:lnTo>
                  <a:pt x="4145" y="276"/>
                </a:lnTo>
                <a:lnTo>
                  <a:pt x="4138" y="257"/>
                </a:lnTo>
                <a:lnTo>
                  <a:pt x="4129" y="239"/>
                </a:lnTo>
                <a:lnTo>
                  <a:pt x="4120" y="220"/>
                </a:lnTo>
                <a:lnTo>
                  <a:pt x="4110" y="203"/>
                </a:lnTo>
                <a:lnTo>
                  <a:pt x="4099" y="186"/>
                </a:lnTo>
                <a:lnTo>
                  <a:pt x="4087" y="169"/>
                </a:lnTo>
                <a:lnTo>
                  <a:pt x="4075" y="153"/>
                </a:lnTo>
                <a:lnTo>
                  <a:pt x="4062" y="137"/>
                </a:lnTo>
                <a:lnTo>
                  <a:pt x="4047" y="123"/>
                </a:lnTo>
                <a:lnTo>
                  <a:pt x="4033" y="109"/>
                </a:lnTo>
                <a:lnTo>
                  <a:pt x="4018" y="96"/>
                </a:lnTo>
                <a:lnTo>
                  <a:pt x="4002" y="83"/>
                </a:lnTo>
                <a:lnTo>
                  <a:pt x="3985" y="71"/>
                </a:lnTo>
                <a:lnTo>
                  <a:pt x="3968" y="61"/>
                </a:lnTo>
                <a:lnTo>
                  <a:pt x="3951" y="50"/>
                </a:lnTo>
                <a:lnTo>
                  <a:pt x="3932" y="41"/>
                </a:lnTo>
                <a:lnTo>
                  <a:pt x="3914" y="33"/>
                </a:lnTo>
                <a:lnTo>
                  <a:pt x="3894" y="25"/>
                </a:lnTo>
                <a:lnTo>
                  <a:pt x="3874" y="18"/>
                </a:lnTo>
                <a:lnTo>
                  <a:pt x="3854" y="13"/>
                </a:lnTo>
                <a:lnTo>
                  <a:pt x="3835" y="8"/>
                </a:lnTo>
                <a:lnTo>
                  <a:pt x="3813" y="5"/>
                </a:lnTo>
                <a:lnTo>
                  <a:pt x="3792" y="3"/>
                </a:lnTo>
                <a:lnTo>
                  <a:pt x="3771" y="0"/>
                </a:lnTo>
                <a:lnTo>
                  <a:pt x="3749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696" y="1739531"/>
            <a:ext cx="250020" cy="4795439"/>
          </a:xfrm>
          <a:prstGeom prst="rect">
            <a:avLst/>
          </a:prstGeom>
          <a:solidFill>
            <a:srgbClr val="B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>
            <a:off x="5403358" y="6129891"/>
            <a:ext cx="250020" cy="1078102"/>
          </a:xfrm>
          <a:custGeom>
            <a:avLst/>
            <a:gdLst/>
            <a:ahLst/>
            <a:cxnLst>
              <a:cxn ang="0">
                <a:pos x="338" y="0"/>
              </a:cxn>
              <a:cxn ang="0">
                <a:pos x="296" y="3"/>
              </a:cxn>
              <a:cxn ang="0">
                <a:pos x="256" y="8"/>
              </a:cxn>
              <a:cxn ang="0">
                <a:pos x="219" y="18"/>
              </a:cxn>
              <a:cxn ang="0">
                <a:pos x="186" y="33"/>
              </a:cxn>
              <a:cxn ang="0">
                <a:pos x="156" y="50"/>
              </a:cxn>
              <a:cxn ang="0">
                <a:pos x="128" y="71"/>
              </a:cxn>
              <a:cxn ang="0">
                <a:pos x="103" y="96"/>
              </a:cxn>
              <a:cxn ang="0">
                <a:pos x="82" y="123"/>
              </a:cxn>
              <a:cxn ang="0">
                <a:pos x="62" y="153"/>
              </a:cxn>
              <a:cxn ang="0">
                <a:pos x="45" y="186"/>
              </a:cxn>
              <a:cxn ang="0">
                <a:pos x="32" y="220"/>
              </a:cxn>
              <a:cxn ang="0">
                <a:pos x="20" y="257"/>
              </a:cxn>
              <a:cxn ang="0">
                <a:pos x="11" y="295"/>
              </a:cxn>
              <a:cxn ang="0">
                <a:pos x="5" y="336"/>
              </a:cxn>
              <a:cxn ang="0">
                <a:pos x="0" y="422"/>
              </a:cxn>
              <a:cxn ang="0">
                <a:pos x="2086" y="6071"/>
              </a:cxn>
              <a:cxn ang="0">
                <a:pos x="4171" y="422"/>
              </a:cxn>
              <a:cxn ang="0">
                <a:pos x="4169" y="379"/>
              </a:cxn>
              <a:cxn ang="0">
                <a:pos x="4162" y="336"/>
              </a:cxn>
              <a:cxn ang="0">
                <a:pos x="4151" y="295"/>
              </a:cxn>
              <a:cxn ang="0">
                <a:pos x="4138" y="257"/>
              </a:cxn>
              <a:cxn ang="0">
                <a:pos x="4120" y="220"/>
              </a:cxn>
              <a:cxn ang="0">
                <a:pos x="4099" y="186"/>
              </a:cxn>
              <a:cxn ang="0">
                <a:pos x="4075" y="153"/>
              </a:cxn>
              <a:cxn ang="0">
                <a:pos x="4047" y="123"/>
              </a:cxn>
              <a:cxn ang="0">
                <a:pos x="4018" y="96"/>
              </a:cxn>
              <a:cxn ang="0">
                <a:pos x="3985" y="71"/>
              </a:cxn>
              <a:cxn ang="0">
                <a:pos x="3951" y="50"/>
              </a:cxn>
              <a:cxn ang="0">
                <a:pos x="3914" y="33"/>
              </a:cxn>
              <a:cxn ang="0">
                <a:pos x="3874" y="18"/>
              </a:cxn>
              <a:cxn ang="0">
                <a:pos x="3835" y="8"/>
              </a:cxn>
              <a:cxn ang="0">
                <a:pos x="3792" y="3"/>
              </a:cxn>
              <a:cxn ang="0">
                <a:pos x="3749" y="0"/>
              </a:cxn>
            </a:cxnLst>
            <a:rect l="0" t="0" r="r" b="b"/>
            <a:pathLst>
              <a:path w="4171" h="7588">
                <a:moveTo>
                  <a:pt x="3749" y="0"/>
                </a:moveTo>
                <a:lnTo>
                  <a:pt x="338" y="0"/>
                </a:lnTo>
                <a:lnTo>
                  <a:pt x="315" y="0"/>
                </a:lnTo>
                <a:lnTo>
                  <a:pt x="296" y="3"/>
                </a:lnTo>
                <a:lnTo>
                  <a:pt x="276" y="5"/>
                </a:lnTo>
                <a:lnTo>
                  <a:pt x="256" y="8"/>
                </a:lnTo>
                <a:lnTo>
                  <a:pt x="238" y="13"/>
                </a:lnTo>
                <a:lnTo>
                  <a:pt x="219" y="18"/>
                </a:lnTo>
                <a:lnTo>
                  <a:pt x="203" y="25"/>
                </a:lnTo>
                <a:lnTo>
                  <a:pt x="186" y="33"/>
                </a:lnTo>
                <a:lnTo>
                  <a:pt x="170" y="41"/>
                </a:lnTo>
                <a:lnTo>
                  <a:pt x="156" y="50"/>
                </a:lnTo>
                <a:lnTo>
                  <a:pt x="141" y="61"/>
                </a:lnTo>
                <a:lnTo>
                  <a:pt x="128" y="71"/>
                </a:lnTo>
                <a:lnTo>
                  <a:pt x="116" y="83"/>
                </a:lnTo>
                <a:lnTo>
                  <a:pt x="103" y="96"/>
                </a:lnTo>
                <a:lnTo>
                  <a:pt x="92" y="109"/>
                </a:lnTo>
                <a:lnTo>
                  <a:pt x="82" y="123"/>
                </a:lnTo>
                <a:lnTo>
                  <a:pt x="71" y="137"/>
                </a:lnTo>
                <a:lnTo>
                  <a:pt x="62" y="153"/>
                </a:lnTo>
                <a:lnTo>
                  <a:pt x="53" y="169"/>
                </a:lnTo>
                <a:lnTo>
                  <a:pt x="45" y="186"/>
                </a:lnTo>
                <a:lnTo>
                  <a:pt x="38" y="203"/>
                </a:lnTo>
                <a:lnTo>
                  <a:pt x="32" y="220"/>
                </a:lnTo>
                <a:lnTo>
                  <a:pt x="25" y="239"/>
                </a:lnTo>
                <a:lnTo>
                  <a:pt x="20" y="257"/>
                </a:lnTo>
                <a:lnTo>
                  <a:pt x="16" y="276"/>
                </a:lnTo>
                <a:lnTo>
                  <a:pt x="11" y="295"/>
                </a:lnTo>
                <a:lnTo>
                  <a:pt x="8" y="315"/>
                </a:lnTo>
                <a:lnTo>
                  <a:pt x="5" y="336"/>
                </a:lnTo>
                <a:lnTo>
                  <a:pt x="1" y="379"/>
                </a:lnTo>
                <a:lnTo>
                  <a:pt x="0" y="422"/>
                </a:lnTo>
                <a:lnTo>
                  <a:pt x="0" y="7588"/>
                </a:lnTo>
                <a:lnTo>
                  <a:pt x="2086" y="6071"/>
                </a:lnTo>
                <a:lnTo>
                  <a:pt x="4171" y="7588"/>
                </a:lnTo>
                <a:lnTo>
                  <a:pt x="4171" y="422"/>
                </a:lnTo>
                <a:lnTo>
                  <a:pt x="4170" y="400"/>
                </a:lnTo>
                <a:lnTo>
                  <a:pt x="4169" y="379"/>
                </a:lnTo>
                <a:lnTo>
                  <a:pt x="4166" y="358"/>
                </a:lnTo>
                <a:lnTo>
                  <a:pt x="4162" y="336"/>
                </a:lnTo>
                <a:lnTo>
                  <a:pt x="4158" y="315"/>
                </a:lnTo>
                <a:lnTo>
                  <a:pt x="4151" y="295"/>
                </a:lnTo>
                <a:lnTo>
                  <a:pt x="4145" y="276"/>
                </a:lnTo>
                <a:lnTo>
                  <a:pt x="4138" y="257"/>
                </a:lnTo>
                <a:lnTo>
                  <a:pt x="4129" y="239"/>
                </a:lnTo>
                <a:lnTo>
                  <a:pt x="4120" y="220"/>
                </a:lnTo>
                <a:lnTo>
                  <a:pt x="4110" y="203"/>
                </a:lnTo>
                <a:lnTo>
                  <a:pt x="4099" y="186"/>
                </a:lnTo>
                <a:lnTo>
                  <a:pt x="4087" y="169"/>
                </a:lnTo>
                <a:lnTo>
                  <a:pt x="4075" y="153"/>
                </a:lnTo>
                <a:lnTo>
                  <a:pt x="4062" y="137"/>
                </a:lnTo>
                <a:lnTo>
                  <a:pt x="4047" y="123"/>
                </a:lnTo>
                <a:lnTo>
                  <a:pt x="4033" y="109"/>
                </a:lnTo>
                <a:lnTo>
                  <a:pt x="4018" y="96"/>
                </a:lnTo>
                <a:lnTo>
                  <a:pt x="4002" y="83"/>
                </a:lnTo>
                <a:lnTo>
                  <a:pt x="3985" y="71"/>
                </a:lnTo>
                <a:lnTo>
                  <a:pt x="3968" y="61"/>
                </a:lnTo>
                <a:lnTo>
                  <a:pt x="3951" y="50"/>
                </a:lnTo>
                <a:lnTo>
                  <a:pt x="3932" y="41"/>
                </a:lnTo>
                <a:lnTo>
                  <a:pt x="3914" y="33"/>
                </a:lnTo>
                <a:lnTo>
                  <a:pt x="3894" y="25"/>
                </a:lnTo>
                <a:lnTo>
                  <a:pt x="3874" y="18"/>
                </a:lnTo>
                <a:lnTo>
                  <a:pt x="3854" y="13"/>
                </a:lnTo>
                <a:lnTo>
                  <a:pt x="3835" y="8"/>
                </a:lnTo>
                <a:lnTo>
                  <a:pt x="3813" y="5"/>
                </a:lnTo>
                <a:lnTo>
                  <a:pt x="3792" y="3"/>
                </a:lnTo>
                <a:lnTo>
                  <a:pt x="3771" y="0"/>
                </a:lnTo>
                <a:lnTo>
                  <a:pt x="3749" y="0"/>
                </a:lnTo>
                <a:close/>
              </a:path>
            </a:pathLst>
          </a:custGeom>
          <a:solidFill>
            <a:srgbClr val="2C415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403358" y="1681288"/>
            <a:ext cx="250020" cy="4795439"/>
          </a:xfrm>
          <a:prstGeom prst="rect">
            <a:avLst/>
          </a:prstGeom>
          <a:solidFill>
            <a:srgbClr val="2C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696" y="2124447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8254" y="3403338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83813" y="4507538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2862" y="5540473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02260" y="1972309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03358" y="2761500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86497" y="3598195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86496" y="4285453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94475" y="5332724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03358" y="6573409"/>
            <a:ext cx="258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2165" y="692309"/>
            <a:ext cx="9577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smtClean="0">
                <a:solidFill>
                  <a:srgbClr val="2C4155"/>
                </a:solidFill>
                <a:latin typeface="+mn-lt"/>
              </a:rPr>
              <a:t>11 марта 2014 го</a:t>
            </a:r>
            <a:r>
              <a:rPr lang="ru-RU" sz="2700" b="1" kern="0" dirty="0" smtClean="0">
                <a:solidFill>
                  <a:srgbClr val="2C4155"/>
                </a:solidFill>
                <a:latin typeface="+mn-lt"/>
              </a:rPr>
              <a:t>да</a:t>
            </a: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kern="0" dirty="0" smtClean="0">
                <a:solidFill>
                  <a:srgbClr val="2C4155"/>
                </a:solidFill>
                <a:latin typeface="+mn-lt"/>
              </a:rPr>
              <a:t> принято</a:t>
            </a: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kern="0" dirty="0" smtClean="0">
                <a:solidFill>
                  <a:srgbClr val="2C4155"/>
                </a:solidFill>
                <a:latin typeface="+mn-lt"/>
              </a:rPr>
              <a:t>Постановление Правительства Москвы №112-ПП</a:t>
            </a: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B12726"/>
                </a:solidFill>
                <a:latin typeface="+mn-lt"/>
              </a:rPr>
              <a:t>«Об </a:t>
            </a:r>
            <a:r>
              <a:rPr lang="ru-RU" sz="2400" b="1" dirty="0">
                <a:solidFill>
                  <a:srgbClr val="B12726"/>
                </a:solidFill>
                <a:latin typeface="+mn-lt"/>
              </a:rPr>
              <a:t>утверждении Порядка </a:t>
            </a:r>
            <a:r>
              <a:rPr lang="ru-RU" sz="2400" b="1" dirty="0" smtClean="0">
                <a:solidFill>
                  <a:srgbClr val="B12726"/>
                </a:solidFill>
                <a:latin typeface="+mn-lt"/>
              </a:rPr>
              <a:t>осуществления </a:t>
            </a: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B12726"/>
                </a:solidFill>
                <a:latin typeface="+mn-lt"/>
              </a:rPr>
              <a:t>Главным</a:t>
            </a:r>
            <a:r>
              <a:rPr lang="ru-RU" sz="2400" dirty="0" smtClean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B12726"/>
                </a:solidFill>
                <a:latin typeface="+mn-lt"/>
              </a:rPr>
              <a:t>контрольным</a:t>
            </a:r>
            <a:r>
              <a:rPr lang="ru-RU" sz="2400" dirty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B12726"/>
                </a:solidFill>
                <a:latin typeface="+mn-lt"/>
              </a:rPr>
              <a:t>управлением</a:t>
            </a:r>
            <a:r>
              <a:rPr lang="ru-RU" sz="2400" dirty="0" smtClean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B12726"/>
                </a:solidFill>
                <a:latin typeface="+mn-lt"/>
              </a:rPr>
              <a:t>города</a:t>
            </a:r>
            <a:r>
              <a:rPr lang="ru-RU" sz="2400" dirty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B12726"/>
                </a:solidFill>
                <a:latin typeface="+mn-lt"/>
              </a:rPr>
              <a:t>Москвы</a:t>
            </a:r>
            <a:r>
              <a:rPr lang="ru-RU" sz="2400" dirty="0">
                <a:solidFill>
                  <a:srgbClr val="B12726"/>
                </a:solidFill>
                <a:latin typeface="+mn-lt"/>
              </a:rPr>
              <a:t> </a:t>
            </a:r>
            <a:endParaRPr lang="ru-RU" sz="2400" dirty="0" smtClean="0">
              <a:solidFill>
                <a:srgbClr val="B12726"/>
              </a:solidFill>
              <a:latin typeface="+mn-lt"/>
            </a:endParaRPr>
          </a:p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B12726"/>
                </a:solidFill>
                <a:latin typeface="+mn-lt"/>
              </a:rPr>
              <a:t>контроля</a:t>
            </a:r>
            <a:r>
              <a:rPr lang="ru-RU" sz="2400" dirty="0" smtClean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B12726"/>
                </a:solidFill>
                <a:latin typeface="+mn-lt"/>
              </a:rPr>
              <a:t>в финансово-бюджетной</a:t>
            </a:r>
            <a:r>
              <a:rPr lang="ru-RU" sz="2400" dirty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B12726"/>
                </a:solidFill>
                <a:latin typeface="+mn-lt"/>
              </a:rPr>
              <a:t>сфере»</a:t>
            </a:r>
            <a:r>
              <a:rPr lang="ru-RU" sz="2400" dirty="0" smtClean="0">
                <a:solidFill>
                  <a:srgbClr val="B12726"/>
                </a:solidFill>
                <a:latin typeface="+mn-lt"/>
              </a:rPr>
              <a:t> </a:t>
            </a:r>
            <a:r>
              <a:rPr lang="ru-RU" sz="2000" b="1" kern="0" dirty="0" smtClean="0">
                <a:solidFill>
                  <a:srgbClr val="B12726"/>
                </a:solidFill>
                <a:latin typeface="+mn-lt"/>
              </a:rPr>
              <a:t> </a:t>
            </a:r>
            <a:endParaRPr lang="ru-RU" sz="2000" b="1" kern="0" dirty="0">
              <a:solidFill>
                <a:srgbClr val="B12726"/>
              </a:solidFill>
              <a:latin typeface="+mn-lt"/>
            </a:endParaRPr>
          </a:p>
        </p:txBody>
      </p:sp>
      <p:pic>
        <p:nvPicPr>
          <p:cNvPr id="8" name="Picture 3" descr="F:\Photoshop instrumenti\Downloads\0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80" y="695721"/>
            <a:ext cx="864096" cy="9984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84680" y="3349208"/>
            <a:ext cx="8967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all" dirty="0" smtClean="0">
                <a:solidFill>
                  <a:srgbClr val="2C4155"/>
                </a:solidFill>
              </a:rPr>
              <a:t>ОПРЕДЕЛЯЕТ порядок действий</a:t>
            </a:r>
            <a:r>
              <a:rPr lang="ru-RU" dirty="0">
                <a:solidFill>
                  <a:srgbClr val="2C4155"/>
                </a:solidFill>
              </a:rPr>
              <a:t>, </a:t>
            </a:r>
            <a:endParaRPr lang="ru-RU" dirty="0" smtClean="0">
              <a:solidFill>
                <a:srgbClr val="2C4155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ru-RU" dirty="0" smtClean="0">
                <a:solidFill>
                  <a:srgbClr val="2C4155"/>
                </a:solidFill>
              </a:rPr>
              <a:t>направленных </a:t>
            </a:r>
            <a:r>
              <a:rPr lang="ru-RU" dirty="0">
                <a:solidFill>
                  <a:srgbClr val="2C4155"/>
                </a:solidFill>
              </a:rPr>
              <a:t>на реализацию полномочий Главного контрольного управления города Москвы </a:t>
            </a:r>
            <a:r>
              <a:rPr lang="ru-RU" dirty="0" smtClean="0">
                <a:solidFill>
                  <a:srgbClr val="2C4155"/>
                </a:solidFill>
              </a:rPr>
              <a:t>по:</a:t>
            </a:r>
          </a:p>
          <a:p>
            <a:pPr marL="360363">
              <a:spcAft>
                <a:spcPts val="1800"/>
              </a:spcAft>
            </a:pPr>
            <a:r>
              <a:rPr lang="ru-RU" b="1" dirty="0" smtClean="0">
                <a:solidFill>
                  <a:srgbClr val="B12726"/>
                </a:solidFill>
              </a:rPr>
              <a:t>внутреннему </a:t>
            </a:r>
            <a:r>
              <a:rPr lang="ru-RU" b="1" dirty="0">
                <a:solidFill>
                  <a:srgbClr val="B12726"/>
                </a:solidFill>
              </a:rPr>
              <a:t>государственному </a:t>
            </a:r>
            <a:r>
              <a:rPr lang="ru-RU" b="1" dirty="0" smtClean="0">
                <a:solidFill>
                  <a:srgbClr val="B12726"/>
                </a:solidFill>
              </a:rPr>
              <a:t>финансовому </a:t>
            </a:r>
            <a:r>
              <a:rPr lang="ru-RU" b="1" dirty="0">
                <a:solidFill>
                  <a:srgbClr val="B12726"/>
                </a:solidFill>
              </a:rPr>
              <a:t>контролю</a:t>
            </a:r>
            <a:r>
              <a:rPr lang="ru-RU" b="1" dirty="0">
                <a:solidFill>
                  <a:srgbClr val="2C4155"/>
                </a:solidFill>
              </a:rPr>
              <a:t> </a:t>
            </a:r>
            <a:r>
              <a:rPr lang="ru-RU" dirty="0">
                <a:solidFill>
                  <a:srgbClr val="2C4155"/>
                </a:solidFill>
              </a:rPr>
              <a:t>в сфере бюджетных </a:t>
            </a:r>
            <a:r>
              <a:rPr lang="ru-RU" dirty="0" smtClean="0">
                <a:solidFill>
                  <a:srgbClr val="2C4155"/>
                </a:solidFill>
              </a:rPr>
              <a:t>правоотношений</a:t>
            </a:r>
          </a:p>
          <a:p>
            <a:pPr marL="360363">
              <a:spcAft>
                <a:spcPts val="1800"/>
              </a:spcAft>
            </a:pPr>
            <a:r>
              <a:rPr lang="ru-RU" dirty="0" smtClean="0">
                <a:solidFill>
                  <a:srgbClr val="2C4155"/>
                </a:solidFill>
              </a:rPr>
              <a:t>контролю </a:t>
            </a:r>
            <a:r>
              <a:rPr lang="ru-RU" dirty="0">
                <a:solidFill>
                  <a:srgbClr val="2C4155"/>
                </a:solidFill>
              </a:rPr>
              <a:t>за соблюдением </a:t>
            </a:r>
            <a:r>
              <a:rPr lang="ru-RU" dirty="0" smtClean="0">
                <a:solidFill>
                  <a:srgbClr val="2C4155"/>
                </a:solidFill>
              </a:rPr>
              <a:t>законодательства </a:t>
            </a:r>
            <a:r>
              <a:rPr lang="ru-RU" dirty="0">
                <a:solidFill>
                  <a:srgbClr val="2C4155"/>
                </a:solidFill>
              </a:rPr>
              <a:t>Российской Федерации и иных нормативных правовых актов Российской </a:t>
            </a:r>
            <a:r>
              <a:rPr lang="ru-RU" dirty="0" smtClean="0">
                <a:solidFill>
                  <a:srgbClr val="2C4155"/>
                </a:solidFill>
              </a:rPr>
              <a:t>Федерации, правовых </a:t>
            </a:r>
            <a:r>
              <a:rPr lang="ru-RU" dirty="0">
                <a:solidFill>
                  <a:srgbClr val="2C4155"/>
                </a:solidFill>
              </a:rPr>
              <a:t>актов города Москвы </a:t>
            </a:r>
            <a:r>
              <a:rPr lang="ru-RU" b="1" dirty="0">
                <a:solidFill>
                  <a:srgbClr val="B12726"/>
                </a:solidFill>
              </a:rPr>
              <a:t>о контрактной системе в сфере закупок </a:t>
            </a:r>
            <a:r>
              <a:rPr lang="ru-RU" dirty="0">
                <a:solidFill>
                  <a:srgbClr val="2C4155"/>
                </a:solidFill>
              </a:rPr>
              <a:t>товаров, работ, услуг для обеспечения </a:t>
            </a:r>
            <a:r>
              <a:rPr lang="ru-RU" dirty="0" smtClean="0">
                <a:solidFill>
                  <a:srgbClr val="2C4155"/>
                </a:solidFill>
              </a:rPr>
              <a:t>государственных </a:t>
            </a:r>
            <a:r>
              <a:rPr lang="ru-RU" dirty="0">
                <a:solidFill>
                  <a:srgbClr val="2C4155"/>
                </a:solidFill>
              </a:rPr>
              <a:t>и муниципальных нужд как органа внутреннего </a:t>
            </a:r>
            <a:r>
              <a:rPr lang="ru-RU" dirty="0" smtClean="0">
                <a:solidFill>
                  <a:srgbClr val="2C4155"/>
                </a:solidFill>
              </a:rPr>
              <a:t>государственного </a:t>
            </a:r>
            <a:r>
              <a:rPr lang="ru-RU" dirty="0">
                <a:solidFill>
                  <a:srgbClr val="2C4155"/>
                </a:solidFill>
              </a:rPr>
              <a:t>финансового </a:t>
            </a:r>
            <a:r>
              <a:rPr lang="ru-RU" dirty="0" smtClean="0">
                <a:solidFill>
                  <a:srgbClr val="2C4155"/>
                </a:solidFill>
              </a:rPr>
              <a:t>контроля</a:t>
            </a:r>
            <a:endParaRPr lang="ru-RU" dirty="0">
              <a:solidFill>
                <a:srgbClr val="2C415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98227" y="3204133"/>
            <a:ext cx="8784977" cy="0"/>
          </a:xfrm>
          <a:prstGeom prst="line">
            <a:avLst/>
          </a:prstGeom>
          <a:ln w="19050">
            <a:solidFill>
              <a:srgbClr val="AC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768921" y="4656164"/>
            <a:ext cx="504055" cy="576063"/>
          </a:xfrm>
          <a:custGeom>
            <a:avLst/>
            <a:gdLst/>
            <a:ahLst/>
            <a:cxnLst>
              <a:cxn ang="0">
                <a:pos x="1" y="3528"/>
              </a:cxn>
              <a:cxn ang="0">
                <a:pos x="17" y="3629"/>
              </a:cxn>
              <a:cxn ang="0">
                <a:pos x="50" y="3722"/>
              </a:cxn>
              <a:cxn ang="0">
                <a:pos x="102" y="3807"/>
              </a:cxn>
              <a:cxn ang="0">
                <a:pos x="168" y="3879"/>
              </a:cxn>
              <a:cxn ang="0">
                <a:pos x="247" y="3938"/>
              </a:cxn>
              <a:cxn ang="0">
                <a:pos x="336" y="3981"/>
              </a:cxn>
              <a:cxn ang="0">
                <a:pos x="435" y="4008"/>
              </a:cxn>
              <a:cxn ang="0">
                <a:pos x="1291" y="4014"/>
              </a:cxn>
              <a:cxn ang="0">
                <a:pos x="1433" y="4023"/>
              </a:cxn>
              <a:cxn ang="0">
                <a:pos x="1519" y="4041"/>
              </a:cxn>
              <a:cxn ang="0">
                <a:pos x="1594" y="4067"/>
              </a:cxn>
              <a:cxn ang="0">
                <a:pos x="1663" y="4101"/>
              </a:cxn>
              <a:cxn ang="0">
                <a:pos x="1752" y="4165"/>
              </a:cxn>
              <a:cxn ang="0">
                <a:pos x="1849" y="4272"/>
              </a:cxn>
              <a:cxn ang="0">
                <a:pos x="1946" y="4165"/>
              </a:cxn>
              <a:cxn ang="0">
                <a:pos x="2035" y="4101"/>
              </a:cxn>
              <a:cxn ang="0">
                <a:pos x="2103" y="4067"/>
              </a:cxn>
              <a:cxn ang="0">
                <a:pos x="2180" y="4041"/>
              </a:cxn>
              <a:cxn ang="0">
                <a:pos x="2264" y="4023"/>
              </a:cxn>
              <a:cxn ang="0">
                <a:pos x="2407" y="4014"/>
              </a:cxn>
              <a:cxn ang="0">
                <a:pos x="3263" y="4008"/>
              </a:cxn>
              <a:cxn ang="0">
                <a:pos x="3361" y="3981"/>
              </a:cxn>
              <a:cxn ang="0">
                <a:pos x="3450" y="3938"/>
              </a:cxn>
              <a:cxn ang="0">
                <a:pos x="3529" y="3879"/>
              </a:cxn>
              <a:cxn ang="0">
                <a:pos x="3595" y="3807"/>
              </a:cxn>
              <a:cxn ang="0">
                <a:pos x="3647" y="3722"/>
              </a:cxn>
              <a:cxn ang="0">
                <a:pos x="3682" y="3629"/>
              </a:cxn>
              <a:cxn ang="0">
                <a:pos x="3698" y="3528"/>
              </a:cxn>
              <a:cxn ang="0">
                <a:pos x="2008" y="3209"/>
              </a:cxn>
              <a:cxn ang="0">
                <a:pos x="2001" y="3302"/>
              </a:cxn>
              <a:cxn ang="0">
                <a:pos x="1982" y="3350"/>
              </a:cxn>
              <a:cxn ang="0">
                <a:pos x="1960" y="3374"/>
              </a:cxn>
              <a:cxn ang="0">
                <a:pos x="1916" y="3396"/>
              </a:cxn>
              <a:cxn ang="0">
                <a:pos x="1827" y="3405"/>
              </a:cxn>
              <a:cxn ang="0">
                <a:pos x="1737" y="3396"/>
              </a:cxn>
              <a:cxn ang="0">
                <a:pos x="1692" y="3374"/>
              </a:cxn>
              <a:cxn ang="0">
                <a:pos x="1661" y="3336"/>
              </a:cxn>
              <a:cxn ang="0">
                <a:pos x="1645" y="3260"/>
              </a:cxn>
              <a:cxn ang="0">
                <a:pos x="1645" y="3156"/>
              </a:cxn>
              <a:cxn ang="0">
                <a:pos x="1661" y="3078"/>
              </a:cxn>
              <a:cxn ang="0">
                <a:pos x="1679" y="3051"/>
              </a:cxn>
              <a:cxn ang="0">
                <a:pos x="1737" y="3020"/>
              </a:cxn>
              <a:cxn ang="0">
                <a:pos x="1827" y="3011"/>
              </a:cxn>
              <a:cxn ang="0">
                <a:pos x="1916" y="3020"/>
              </a:cxn>
              <a:cxn ang="0">
                <a:pos x="1960" y="3042"/>
              </a:cxn>
              <a:cxn ang="0">
                <a:pos x="1982" y="3063"/>
              </a:cxn>
              <a:cxn ang="0">
                <a:pos x="2001" y="3113"/>
              </a:cxn>
              <a:cxn ang="0">
                <a:pos x="2008" y="3209"/>
              </a:cxn>
              <a:cxn ang="0">
                <a:pos x="2198" y="1696"/>
              </a:cxn>
              <a:cxn ang="0">
                <a:pos x="1526" y="673"/>
              </a:cxn>
            </a:cxnLst>
            <a:rect l="0" t="0" r="r" b="b"/>
            <a:pathLst>
              <a:path w="3698" h="4272">
                <a:moveTo>
                  <a:pt x="1849" y="0"/>
                </a:moveTo>
                <a:lnTo>
                  <a:pt x="0" y="0"/>
                </a:lnTo>
                <a:lnTo>
                  <a:pt x="0" y="3501"/>
                </a:lnTo>
                <a:lnTo>
                  <a:pt x="1" y="3528"/>
                </a:lnTo>
                <a:lnTo>
                  <a:pt x="2" y="3553"/>
                </a:lnTo>
                <a:lnTo>
                  <a:pt x="6" y="3578"/>
                </a:lnTo>
                <a:lnTo>
                  <a:pt x="11" y="3603"/>
                </a:lnTo>
                <a:lnTo>
                  <a:pt x="17" y="3629"/>
                </a:lnTo>
                <a:lnTo>
                  <a:pt x="23" y="3653"/>
                </a:lnTo>
                <a:lnTo>
                  <a:pt x="31" y="3677"/>
                </a:lnTo>
                <a:lnTo>
                  <a:pt x="41" y="3699"/>
                </a:lnTo>
                <a:lnTo>
                  <a:pt x="50" y="3722"/>
                </a:lnTo>
                <a:lnTo>
                  <a:pt x="62" y="3745"/>
                </a:lnTo>
                <a:lnTo>
                  <a:pt x="74" y="3767"/>
                </a:lnTo>
                <a:lnTo>
                  <a:pt x="88" y="3787"/>
                </a:lnTo>
                <a:lnTo>
                  <a:pt x="102" y="3807"/>
                </a:lnTo>
                <a:lnTo>
                  <a:pt x="118" y="3827"/>
                </a:lnTo>
                <a:lnTo>
                  <a:pt x="133" y="3845"/>
                </a:lnTo>
                <a:lnTo>
                  <a:pt x="150" y="3863"/>
                </a:lnTo>
                <a:lnTo>
                  <a:pt x="168" y="3879"/>
                </a:lnTo>
                <a:lnTo>
                  <a:pt x="187" y="3896"/>
                </a:lnTo>
                <a:lnTo>
                  <a:pt x="206" y="3911"/>
                </a:lnTo>
                <a:lnTo>
                  <a:pt x="227" y="3925"/>
                </a:lnTo>
                <a:lnTo>
                  <a:pt x="247" y="3938"/>
                </a:lnTo>
                <a:lnTo>
                  <a:pt x="269" y="3951"/>
                </a:lnTo>
                <a:lnTo>
                  <a:pt x="291" y="3962"/>
                </a:lnTo>
                <a:lnTo>
                  <a:pt x="313" y="3973"/>
                </a:lnTo>
                <a:lnTo>
                  <a:pt x="336" y="3981"/>
                </a:lnTo>
                <a:lnTo>
                  <a:pt x="360" y="3990"/>
                </a:lnTo>
                <a:lnTo>
                  <a:pt x="385" y="3997"/>
                </a:lnTo>
                <a:lnTo>
                  <a:pt x="409" y="4003"/>
                </a:lnTo>
                <a:lnTo>
                  <a:pt x="435" y="4008"/>
                </a:lnTo>
                <a:lnTo>
                  <a:pt x="460" y="4010"/>
                </a:lnTo>
                <a:lnTo>
                  <a:pt x="486" y="4013"/>
                </a:lnTo>
                <a:lnTo>
                  <a:pt x="513" y="4014"/>
                </a:lnTo>
                <a:lnTo>
                  <a:pt x="1291" y="4014"/>
                </a:lnTo>
                <a:lnTo>
                  <a:pt x="1341" y="4014"/>
                </a:lnTo>
                <a:lnTo>
                  <a:pt x="1389" y="4017"/>
                </a:lnTo>
                <a:lnTo>
                  <a:pt x="1412" y="4020"/>
                </a:lnTo>
                <a:lnTo>
                  <a:pt x="1433" y="4023"/>
                </a:lnTo>
                <a:lnTo>
                  <a:pt x="1456" y="4027"/>
                </a:lnTo>
                <a:lnTo>
                  <a:pt x="1477" y="4032"/>
                </a:lnTo>
                <a:lnTo>
                  <a:pt x="1498" y="4037"/>
                </a:lnTo>
                <a:lnTo>
                  <a:pt x="1519" y="4041"/>
                </a:lnTo>
                <a:lnTo>
                  <a:pt x="1538" y="4047"/>
                </a:lnTo>
                <a:lnTo>
                  <a:pt x="1557" y="4053"/>
                </a:lnTo>
                <a:lnTo>
                  <a:pt x="1576" y="4059"/>
                </a:lnTo>
                <a:lnTo>
                  <a:pt x="1594" y="4067"/>
                </a:lnTo>
                <a:lnTo>
                  <a:pt x="1612" y="4075"/>
                </a:lnTo>
                <a:lnTo>
                  <a:pt x="1629" y="4083"/>
                </a:lnTo>
                <a:lnTo>
                  <a:pt x="1646" y="4092"/>
                </a:lnTo>
                <a:lnTo>
                  <a:pt x="1663" y="4101"/>
                </a:lnTo>
                <a:lnTo>
                  <a:pt x="1678" y="4111"/>
                </a:lnTo>
                <a:lnTo>
                  <a:pt x="1694" y="4121"/>
                </a:lnTo>
                <a:lnTo>
                  <a:pt x="1724" y="4142"/>
                </a:lnTo>
                <a:lnTo>
                  <a:pt x="1752" y="4165"/>
                </a:lnTo>
                <a:lnTo>
                  <a:pt x="1778" y="4189"/>
                </a:lnTo>
                <a:lnTo>
                  <a:pt x="1803" y="4215"/>
                </a:lnTo>
                <a:lnTo>
                  <a:pt x="1827" y="4243"/>
                </a:lnTo>
                <a:lnTo>
                  <a:pt x="1849" y="4272"/>
                </a:lnTo>
                <a:lnTo>
                  <a:pt x="1872" y="4243"/>
                </a:lnTo>
                <a:lnTo>
                  <a:pt x="1894" y="4215"/>
                </a:lnTo>
                <a:lnTo>
                  <a:pt x="1920" y="4189"/>
                </a:lnTo>
                <a:lnTo>
                  <a:pt x="1946" y="4165"/>
                </a:lnTo>
                <a:lnTo>
                  <a:pt x="1974" y="4142"/>
                </a:lnTo>
                <a:lnTo>
                  <a:pt x="2004" y="4121"/>
                </a:lnTo>
                <a:lnTo>
                  <a:pt x="2019" y="4111"/>
                </a:lnTo>
                <a:lnTo>
                  <a:pt x="2035" y="4101"/>
                </a:lnTo>
                <a:lnTo>
                  <a:pt x="2052" y="4092"/>
                </a:lnTo>
                <a:lnTo>
                  <a:pt x="2068" y="4083"/>
                </a:lnTo>
                <a:lnTo>
                  <a:pt x="2085" y="4075"/>
                </a:lnTo>
                <a:lnTo>
                  <a:pt x="2103" y="4067"/>
                </a:lnTo>
                <a:lnTo>
                  <a:pt x="2121" y="4059"/>
                </a:lnTo>
                <a:lnTo>
                  <a:pt x="2140" y="4053"/>
                </a:lnTo>
                <a:lnTo>
                  <a:pt x="2160" y="4047"/>
                </a:lnTo>
                <a:lnTo>
                  <a:pt x="2180" y="4041"/>
                </a:lnTo>
                <a:lnTo>
                  <a:pt x="2201" y="4037"/>
                </a:lnTo>
                <a:lnTo>
                  <a:pt x="2221" y="4032"/>
                </a:lnTo>
                <a:lnTo>
                  <a:pt x="2243" y="4027"/>
                </a:lnTo>
                <a:lnTo>
                  <a:pt x="2264" y="4023"/>
                </a:lnTo>
                <a:lnTo>
                  <a:pt x="2287" y="4020"/>
                </a:lnTo>
                <a:lnTo>
                  <a:pt x="2310" y="4017"/>
                </a:lnTo>
                <a:lnTo>
                  <a:pt x="2357" y="4014"/>
                </a:lnTo>
                <a:lnTo>
                  <a:pt x="2407" y="4014"/>
                </a:lnTo>
                <a:lnTo>
                  <a:pt x="3185" y="4014"/>
                </a:lnTo>
                <a:lnTo>
                  <a:pt x="3211" y="4013"/>
                </a:lnTo>
                <a:lnTo>
                  <a:pt x="3238" y="4010"/>
                </a:lnTo>
                <a:lnTo>
                  <a:pt x="3263" y="4008"/>
                </a:lnTo>
                <a:lnTo>
                  <a:pt x="3288" y="4003"/>
                </a:lnTo>
                <a:lnTo>
                  <a:pt x="3313" y="3997"/>
                </a:lnTo>
                <a:lnTo>
                  <a:pt x="3337" y="3990"/>
                </a:lnTo>
                <a:lnTo>
                  <a:pt x="3361" y="3981"/>
                </a:lnTo>
                <a:lnTo>
                  <a:pt x="3384" y="3973"/>
                </a:lnTo>
                <a:lnTo>
                  <a:pt x="3407" y="3962"/>
                </a:lnTo>
                <a:lnTo>
                  <a:pt x="3429" y="3951"/>
                </a:lnTo>
                <a:lnTo>
                  <a:pt x="3450" y="3938"/>
                </a:lnTo>
                <a:lnTo>
                  <a:pt x="3472" y="3925"/>
                </a:lnTo>
                <a:lnTo>
                  <a:pt x="3491" y="3911"/>
                </a:lnTo>
                <a:lnTo>
                  <a:pt x="3511" y="3896"/>
                </a:lnTo>
                <a:lnTo>
                  <a:pt x="3529" y="3879"/>
                </a:lnTo>
                <a:lnTo>
                  <a:pt x="3547" y="3863"/>
                </a:lnTo>
                <a:lnTo>
                  <a:pt x="3564" y="3845"/>
                </a:lnTo>
                <a:lnTo>
                  <a:pt x="3581" y="3827"/>
                </a:lnTo>
                <a:lnTo>
                  <a:pt x="3595" y="3807"/>
                </a:lnTo>
                <a:lnTo>
                  <a:pt x="3610" y="3787"/>
                </a:lnTo>
                <a:lnTo>
                  <a:pt x="3623" y="3767"/>
                </a:lnTo>
                <a:lnTo>
                  <a:pt x="3636" y="3745"/>
                </a:lnTo>
                <a:lnTo>
                  <a:pt x="3647" y="3722"/>
                </a:lnTo>
                <a:lnTo>
                  <a:pt x="3658" y="3699"/>
                </a:lnTo>
                <a:lnTo>
                  <a:pt x="3666" y="3677"/>
                </a:lnTo>
                <a:lnTo>
                  <a:pt x="3675" y="3653"/>
                </a:lnTo>
                <a:lnTo>
                  <a:pt x="3682" y="3629"/>
                </a:lnTo>
                <a:lnTo>
                  <a:pt x="3688" y="3603"/>
                </a:lnTo>
                <a:lnTo>
                  <a:pt x="3692" y="3578"/>
                </a:lnTo>
                <a:lnTo>
                  <a:pt x="3695" y="3553"/>
                </a:lnTo>
                <a:lnTo>
                  <a:pt x="3698" y="3528"/>
                </a:lnTo>
                <a:lnTo>
                  <a:pt x="3698" y="3501"/>
                </a:lnTo>
                <a:lnTo>
                  <a:pt x="3698" y="0"/>
                </a:lnTo>
                <a:lnTo>
                  <a:pt x="1849" y="0"/>
                </a:lnTo>
                <a:close/>
                <a:moveTo>
                  <a:pt x="2008" y="3209"/>
                </a:moveTo>
                <a:lnTo>
                  <a:pt x="2008" y="3235"/>
                </a:lnTo>
                <a:lnTo>
                  <a:pt x="2007" y="3260"/>
                </a:lnTo>
                <a:lnTo>
                  <a:pt x="2005" y="3282"/>
                </a:lnTo>
                <a:lnTo>
                  <a:pt x="2001" y="3302"/>
                </a:lnTo>
                <a:lnTo>
                  <a:pt x="1996" y="3320"/>
                </a:lnTo>
                <a:lnTo>
                  <a:pt x="1989" y="3336"/>
                </a:lnTo>
                <a:lnTo>
                  <a:pt x="1986" y="3343"/>
                </a:lnTo>
                <a:lnTo>
                  <a:pt x="1982" y="3350"/>
                </a:lnTo>
                <a:lnTo>
                  <a:pt x="1977" y="3356"/>
                </a:lnTo>
                <a:lnTo>
                  <a:pt x="1971" y="3362"/>
                </a:lnTo>
                <a:lnTo>
                  <a:pt x="1966" y="3368"/>
                </a:lnTo>
                <a:lnTo>
                  <a:pt x="1960" y="3374"/>
                </a:lnTo>
                <a:lnTo>
                  <a:pt x="1954" y="3379"/>
                </a:lnTo>
                <a:lnTo>
                  <a:pt x="1947" y="3383"/>
                </a:lnTo>
                <a:lnTo>
                  <a:pt x="1933" y="3390"/>
                </a:lnTo>
                <a:lnTo>
                  <a:pt x="1916" y="3396"/>
                </a:lnTo>
                <a:lnTo>
                  <a:pt x="1897" y="3401"/>
                </a:lnTo>
                <a:lnTo>
                  <a:pt x="1875" y="3403"/>
                </a:lnTo>
                <a:lnTo>
                  <a:pt x="1852" y="3404"/>
                </a:lnTo>
                <a:lnTo>
                  <a:pt x="1827" y="3405"/>
                </a:lnTo>
                <a:lnTo>
                  <a:pt x="1801" y="3404"/>
                </a:lnTo>
                <a:lnTo>
                  <a:pt x="1777" y="3403"/>
                </a:lnTo>
                <a:lnTo>
                  <a:pt x="1755" y="3401"/>
                </a:lnTo>
                <a:lnTo>
                  <a:pt x="1737" y="3396"/>
                </a:lnTo>
                <a:lnTo>
                  <a:pt x="1720" y="3390"/>
                </a:lnTo>
                <a:lnTo>
                  <a:pt x="1705" y="3383"/>
                </a:lnTo>
                <a:lnTo>
                  <a:pt x="1698" y="3379"/>
                </a:lnTo>
                <a:lnTo>
                  <a:pt x="1692" y="3374"/>
                </a:lnTo>
                <a:lnTo>
                  <a:pt x="1686" y="3368"/>
                </a:lnTo>
                <a:lnTo>
                  <a:pt x="1679" y="3362"/>
                </a:lnTo>
                <a:lnTo>
                  <a:pt x="1670" y="3350"/>
                </a:lnTo>
                <a:lnTo>
                  <a:pt x="1661" y="3336"/>
                </a:lnTo>
                <a:lnTo>
                  <a:pt x="1655" y="3320"/>
                </a:lnTo>
                <a:lnTo>
                  <a:pt x="1649" y="3302"/>
                </a:lnTo>
                <a:lnTo>
                  <a:pt x="1647" y="3282"/>
                </a:lnTo>
                <a:lnTo>
                  <a:pt x="1645" y="3260"/>
                </a:lnTo>
                <a:lnTo>
                  <a:pt x="1642" y="3235"/>
                </a:lnTo>
                <a:lnTo>
                  <a:pt x="1642" y="3209"/>
                </a:lnTo>
                <a:lnTo>
                  <a:pt x="1642" y="3181"/>
                </a:lnTo>
                <a:lnTo>
                  <a:pt x="1645" y="3156"/>
                </a:lnTo>
                <a:lnTo>
                  <a:pt x="1647" y="3133"/>
                </a:lnTo>
                <a:lnTo>
                  <a:pt x="1649" y="3113"/>
                </a:lnTo>
                <a:lnTo>
                  <a:pt x="1655" y="3093"/>
                </a:lnTo>
                <a:lnTo>
                  <a:pt x="1661" y="3078"/>
                </a:lnTo>
                <a:lnTo>
                  <a:pt x="1665" y="3071"/>
                </a:lnTo>
                <a:lnTo>
                  <a:pt x="1670" y="3063"/>
                </a:lnTo>
                <a:lnTo>
                  <a:pt x="1675" y="3057"/>
                </a:lnTo>
                <a:lnTo>
                  <a:pt x="1679" y="3051"/>
                </a:lnTo>
                <a:lnTo>
                  <a:pt x="1692" y="3042"/>
                </a:lnTo>
                <a:lnTo>
                  <a:pt x="1705" y="3033"/>
                </a:lnTo>
                <a:lnTo>
                  <a:pt x="1720" y="3026"/>
                </a:lnTo>
                <a:lnTo>
                  <a:pt x="1737" y="3020"/>
                </a:lnTo>
                <a:lnTo>
                  <a:pt x="1755" y="3017"/>
                </a:lnTo>
                <a:lnTo>
                  <a:pt x="1777" y="3013"/>
                </a:lnTo>
                <a:lnTo>
                  <a:pt x="1801" y="3012"/>
                </a:lnTo>
                <a:lnTo>
                  <a:pt x="1827" y="3011"/>
                </a:lnTo>
                <a:lnTo>
                  <a:pt x="1852" y="3012"/>
                </a:lnTo>
                <a:lnTo>
                  <a:pt x="1875" y="3013"/>
                </a:lnTo>
                <a:lnTo>
                  <a:pt x="1897" y="3017"/>
                </a:lnTo>
                <a:lnTo>
                  <a:pt x="1916" y="3020"/>
                </a:lnTo>
                <a:lnTo>
                  <a:pt x="1933" y="3026"/>
                </a:lnTo>
                <a:lnTo>
                  <a:pt x="1947" y="3033"/>
                </a:lnTo>
                <a:lnTo>
                  <a:pt x="1954" y="3037"/>
                </a:lnTo>
                <a:lnTo>
                  <a:pt x="1960" y="3042"/>
                </a:lnTo>
                <a:lnTo>
                  <a:pt x="1966" y="3047"/>
                </a:lnTo>
                <a:lnTo>
                  <a:pt x="1971" y="3051"/>
                </a:lnTo>
                <a:lnTo>
                  <a:pt x="1977" y="3057"/>
                </a:lnTo>
                <a:lnTo>
                  <a:pt x="1982" y="3063"/>
                </a:lnTo>
                <a:lnTo>
                  <a:pt x="1986" y="3071"/>
                </a:lnTo>
                <a:lnTo>
                  <a:pt x="1989" y="3078"/>
                </a:lnTo>
                <a:lnTo>
                  <a:pt x="1996" y="3093"/>
                </a:lnTo>
                <a:lnTo>
                  <a:pt x="2001" y="3113"/>
                </a:lnTo>
                <a:lnTo>
                  <a:pt x="2005" y="3133"/>
                </a:lnTo>
                <a:lnTo>
                  <a:pt x="2007" y="3156"/>
                </a:lnTo>
                <a:lnTo>
                  <a:pt x="2008" y="3181"/>
                </a:lnTo>
                <a:lnTo>
                  <a:pt x="2008" y="3209"/>
                </a:lnTo>
                <a:close/>
                <a:moveTo>
                  <a:pt x="1526" y="673"/>
                </a:moveTo>
                <a:lnTo>
                  <a:pt x="2251" y="673"/>
                </a:lnTo>
                <a:lnTo>
                  <a:pt x="1957" y="1692"/>
                </a:lnTo>
                <a:lnTo>
                  <a:pt x="2198" y="1696"/>
                </a:lnTo>
                <a:lnTo>
                  <a:pt x="1750" y="2838"/>
                </a:lnTo>
                <a:lnTo>
                  <a:pt x="1837" y="2060"/>
                </a:lnTo>
                <a:lnTo>
                  <a:pt x="1692" y="2062"/>
                </a:lnTo>
                <a:lnTo>
                  <a:pt x="1526" y="673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768169" y="5580831"/>
            <a:ext cx="504055" cy="576063"/>
          </a:xfrm>
          <a:custGeom>
            <a:avLst/>
            <a:gdLst/>
            <a:ahLst/>
            <a:cxnLst>
              <a:cxn ang="0">
                <a:pos x="1" y="3528"/>
              </a:cxn>
              <a:cxn ang="0">
                <a:pos x="17" y="3629"/>
              </a:cxn>
              <a:cxn ang="0">
                <a:pos x="50" y="3722"/>
              </a:cxn>
              <a:cxn ang="0">
                <a:pos x="102" y="3807"/>
              </a:cxn>
              <a:cxn ang="0">
                <a:pos x="168" y="3879"/>
              </a:cxn>
              <a:cxn ang="0">
                <a:pos x="247" y="3938"/>
              </a:cxn>
              <a:cxn ang="0">
                <a:pos x="336" y="3981"/>
              </a:cxn>
              <a:cxn ang="0">
                <a:pos x="435" y="4008"/>
              </a:cxn>
              <a:cxn ang="0">
                <a:pos x="1291" y="4014"/>
              </a:cxn>
              <a:cxn ang="0">
                <a:pos x="1433" y="4023"/>
              </a:cxn>
              <a:cxn ang="0">
                <a:pos x="1519" y="4041"/>
              </a:cxn>
              <a:cxn ang="0">
                <a:pos x="1594" y="4067"/>
              </a:cxn>
              <a:cxn ang="0">
                <a:pos x="1663" y="4101"/>
              </a:cxn>
              <a:cxn ang="0">
                <a:pos x="1752" y="4165"/>
              </a:cxn>
              <a:cxn ang="0">
                <a:pos x="1849" y="4272"/>
              </a:cxn>
              <a:cxn ang="0">
                <a:pos x="1946" y="4165"/>
              </a:cxn>
              <a:cxn ang="0">
                <a:pos x="2035" y="4101"/>
              </a:cxn>
              <a:cxn ang="0">
                <a:pos x="2103" y="4067"/>
              </a:cxn>
              <a:cxn ang="0">
                <a:pos x="2180" y="4041"/>
              </a:cxn>
              <a:cxn ang="0">
                <a:pos x="2264" y="4023"/>
              </a:cxn>
              <a:cxn ang="0">
                <a:pos x="2407" y="4014"/>
              </a:cxn>
              <a:cxn ang="0">
                <a:pos x="3263" y="4008"/>
              </a:cxn>
              <a:cxn ang="0">
                <a:pos x="3361" y="3981"/>
              </a:cxn>
              <a:cxn ang="0">
                <a:pos x="3450" y="3938"/>
              </a:cxn>
              <a:cxn ang="0">
                <a:pos x="3529" y="3879"/>
              </a:cxn>
              <a:cxn ang="0">
                <a:pos x="3595" y="3807"/>
              </a:cxn>
              <a:cxn ang="0">
                <a:pos x="3647" y="3722"/>
              </a:cxn>
              <a:cxn ang="0">
                <a:pos x="3682" y="3629"/>
              </a:cxn>
              <a:cxn ang="0">
                <a:pos x="3698" y="3528"/>
              </a:cxn>
              <a:cxn ang="0">
                <a:pos x="2008" y="3209"/>
              </a:cxn>
              <a:cxn ang="0">
                <a:pos x="2001" y="3302"/>
              </a:cxn>
              <a:cxn ang="0">
                <a:pos x="1982" y="3350"/>
              </a:cxn>
              <a:cxn ang="0">
                <a:pos x="1960" y="3374"/>
              </a:cxn>
              <a:cxn ang="0">
                <a:pos x="1916" y="3396"/>
              </a:cxn>
              <a:cxn ang="0">
                <a:pos x="1827" y="3405"/>
              </a:cxn>
              <a:cxn ang="0">
                <a:pos x="1737" y="3396"/>
              </a:cxn>
              <a:cxn ang="0">
                <a:pos x="1692" y="3374"/>
              </a:cxn>
              <a:cxn ang="0">
                <a:pos x="1661" y="3336"/>
              </a:cxn>
              <a:cxn ang="0">
                <a:pos x="1645" y="3260"/>
              </a:cxn>
              <a:cxn ang="0">
                <a:pos x="1645" y="3156"/>
              </a:cxn>
              <a:cxn ang="0">
                <a:pos x="1661" y="3078"/>
              </a:cxn>
              <a:cxn ang="0">
                <a:pos x="1679" y="3051"/>
              </a:cxn>
              <a:cxn ang="0">
                <a:pos x="1737" y="3020"/>
              </a:cxn>
              <a:cxn ang="0">
                <a:pos x="1827" y="3011"/>
              </a:cxn>
              <a:cxn ang="0">
                <a:pos x="1916" y="3020"/>
              </a:cxn>
              <a:cxn ang="0">
                <a:pos x="1960" y="3042"/>
              </a:cxn>
              <a:cxn ang="0">
                <a:pos x="1982" y="3063"/>
              </a:cxn>
              <a:cxn ang="0">
                <a:pos x="2001" y="3113"/>
              </a:cxn>
              <a:cxn ang="0">
                <a:pos x="2008" y="3209"/>
              </a:cxn>
              <a:cxn ang="0">
                <a:pos x="2198" y="1696"/>
              </a:cxn>
              <a:cxn ang="0">
                <a:pos x="1526" y="673"/>
              </a:cxn>
            </a:cxnLst>
            <a:rect l="0" t="0" r="r" b="b"/>
            <a:pathLst>
              <a:path w="3698" h="4272">
                <a:moveTo>
                  <a:pt x="1849" y="0"/>
                </a:moveTo>
                <a:lnTo>
                  <a:pt x="0" y="0"/>
                </a:lnTo>
                <a:lnTo>
                  <a:pt x="0" y="3501"/>
                </a:lnTo>
                <a:lnTo>
                  <a:pt x="1" y="3528"/>
                </a:lnTo>
                <a:lnTo>
                  <a:pt x="2" y="3553"/>
                </a:lnTo>
                <a:lnTo>
                  <a:pt x="6" y="3578"/>
                </a:lnTo>
                <a:lnTo>
                  <a:pt x="11" y="3603"/>
                </a:lnTo>
                <a:lnTo>
                  <a:pt x="17" y="3629"/>
                </a:lnTo>
                <a:lnTo>
                  <a:pt x="23" y="3653"/>
                </a:lnTo>
                <a:lnTo>
                  <a:pt x="31" y="3677"/>
                </a:lnTo>
                <a:lnTo>
                  <a:pt x="41" y="3699"/>
                </a:lnTo>
                <a:lnTo>
                  <a:pt x="50" y="3722"/>
                </a:lnTo>
                <a:lnTo>
                  <a:pt x="62" y="3745"/>
                </a:lnTo>
                <a:lnTo>
                  <a:pt x="74" y="3767"/>
                </a:lnTo>
                <a:lnTo>
                  <a:pt x="88" y="3787"/>
                </a:lnTo>
                <a:lnTo>
                  <a:pt x="102" y="3807"/>
                </a:lnTo>
                <a:lnTo>
                  <a:pt x="118" y="3827"/>
                </a:lnTo>
                <a:lnTo>
                  <a:pt x="133" y="3845"/>
                </a:lnTo>
                <a:lnTo>
                  <a:pt x="150" y="3863"/>
                </a:lnTo>
                <a:lnTo>
                  <a:pt x="168" y="3879"/>
                </a:lnTo>
                <a:lnTo>
                  <a:pt x="187" y="3896"/>
                </a:lnTo>
                <a:lnTo>
                  <a:pt x="206" y="3911"/>
                </a:lnTo>
                <a:lnTo>
                  <a:pt x="227" y="3925"/>
                </a:lnTo>
                <a:lnTo>
                  <a:pt x="247" y="3938"/>
                </a:lnTo>
                <a:lnTo>
                  <a:pt x="269" y="3951"/>
                </a:lnTo>
                <a:lnTo>
                  <a:pt x="291" y="3962"/>
                </a:lnTo>
                <a:lnTo>
                  <a:pt x="313" y="3973"/>
                </a:lnTo>
                <a:lnTo>
                  <a:pt x="336" y="3981"/>
                </a:lnTo>
                <a:lnTo>
                  <a:pt x="360" y="3990"/>
                </a:lnTo>
                <a:lnTo>
                  <a:pt x="385" y="3997"/>
                </a:lnTo>
                <a:lnTo>
                  <a:pt x="409" y="4003"/>
                </a:lnTo>
                <a:lnTo>
                  <a:pt x="435" y="4008"/>
                </a:lnTo>
                <a:lnTo>
                  <a:pt x="460" y="4010"/>
                </a:lnTo>
                <a:lnTo>
                  <a:pt x="486" y="4013"/>
                </a:lnTo>
                <a:lnTo>
                  <a:pt x="513" y="4014"/>
                </a:lnTo>
                <a:lnTo>
                  <a:pt x="1291" y="4014"/>
                </a:lnTo>
                <a:lnTo>
                  <a:pt x="1341" y="4014"/>
                </a:lnTo>
                <a:lnTo>
                  <a:pt x="1389" y="4017"/>
                </a:lnTo>
                <a:lnTo>
                  <a:pt x="1412" y="4020"/>
                </a:lnTo>
                <a:lnTo>
                  <a:pt x="1433" y="4023"/>
                </a:lnTo>
                <a:lnTo>
                  <a:pt x="1456" y="4027"/>
                </a:lnTo>
                <a:lnTo>
                  <a:pt x="1477" y="4032"/>
                </a:lnTo>
                <a:lnTo>
                  <a:pt x="1498" y="4037"/>
                </a:lnTo>
                <a:lnTo>
                  <a:pt x="1519" y="4041"/>
                </a:lnTo>
                <a:lnTo>
                  <a:pt x="1538" y="4047"/>
                </a:lnTo>
                <a:lnTo>
                  <a:pt x="1557" y="4053"/>
                </a:lnTo>
                <a:lnTo>
                  <a:pt x="1576" y="4059"/>
                </a:lnTo>
                <a:lnTo>
                  <a:pt x="1594" y="4067"/>
                </a:lnTo>
                <a:lnTo>
                  <a:pt x="1612" y="4075"/>
                </a:lnTo>
                <a:lnTo>
                  <a:pt x="1629" y="4083"/>
                </a:lnTo>
                <a:lnTo>
                  <a:pt x="1646" y="4092"/>
                </a:lnTo>
                <a:lnTo>
                  <a:pt x="1663" y="4101"/>
                </a:lnTo>
                <a:lnTo>
                  <a:pt x="1678" y="4111"/>
                </a:lnTo>
                <a:lnTo>
                  <a:pt x="1694" y="4121"/>
                </a:lnTo>
                <a:lnTo>
                  <a:pt x="1724" y="4142"/>
                </a:lnTo>
                <a:lnTo>
                  <a:pt x="1752" y="4165"/>
                </a:lnTo>
                <a:lnTo>
                  <a:pt x="1778" y="4189"/>
                </a:lnTo>
                <a:lnTo>
                  <a:pt x="1803" y="4215"/>
                </a:lnTo>
                <a:lnTo>
                  <a:pt x="1827" y="4243"/>
                </a:lnTo>
                <a:lnTo>
                  <a:pt x="1849" y="4272"/>
                </a:lnTo>
                <a:lnTo>
                  <a:pt x="1872" y="4243"/>
                </a:lnTo>
                <a:lnTo>
                  <a:pt x="1894" y="4215"/>
                </a:lnTo>
                <a:lnTo>
                  <a:pt x="1920" y="4189"/>
                </a:lnTo>
                <a:lnTo>
                  <a:pt x="1946" y="4165"/>
                </a:lnTo>
                <a:lnTo>
                  <a:pt x="1974" y="4142"/>
                </a:lnTo>
                <a:lnTo>
                  <a:pt x="2004" y="4121"/>
                </a:lnTo>
                <a:lnTo>
                  <a:pt x="2019" y="4111"/>
                </a:lnTo>
                <a:lnTo>
                  <a:pt x="2035" y="4101"/>
                </a:lnTo>
                <a:lnTo>
                  <a:pt x="2052" y="4092"/>
                </a:lnTo>
                <a:lnTo>
                  <a:pt x="2068" y="4083"/>
                </a:lnTo>
                <a:lnTo>
                  <a:pt x="2085" y="4075"/>
                </a:lnTo>
                <a:lnTo>
                  <a:pt x="2103" y="4067"/>
                </a:lnTo>
                <a:lnTo>
                  <a:pt x="2121" y="4059"/>
                </a:lnTo>
                <a:lnTo>
                  <a:pt x="2140" y="4053"/>
                </a:lnTo>
                <a:lnTo>
                  <a:pt x="2160" y="4047"/>
                </a:lnTo>
                <a:lnTo>
                  <a:pt x="2180" y="4041"/>
                </a:lnTo>
                <a:lnTo>
                  <a:pt x="2201" y="4037"/>
                </a:lnTo>
                <a:lnTo>
                  <a:pt x="2221" y="4032"/>
                </a:lnTo>
                <a:lnTo>
                  <a:pt x="2243" y="4027"/>
                </a:lnTo>
                <a:lnTo>
                  <a:pt x="2264" y="4023"/>
                </a:lnTo>
                <a:lnTo>
                  <a:pt x="2287" y="4020"/>
                </a:lnTo>
                <a:lnTo>
                  <a:pt x="2310" y="4017"/>
                </a:lnTo>
                <a:lnTo>
                  <a:pt x="2357" y="4014"/>
                </a:lnTo>
                <a:lnTo>
                  <a:pt x="2407" y="4014"/>
                </a:lnTo>
                <a:lnTo>
                  <a:pt x="3185" y="4014"/>
                </a:lnTo>
                <a:lnTo>
                  <a:pt x="3211" y="4013"/>
                </a:lnTo>
                <a:lnTo>
                  <a:pt x="3238" y="4010"/>
                </a:lnTo>
                <a:lnTo>
                  <a:pt x="3263" y="4008"/>
                </a:lnTo>
                <a:lnTo>
                  <a:pt x="3288" y="4003"/>
                </a:lnTo>
                <a:lnTo>
                  <a:pt x="3313" y="3997"/>
                </a:lnTo>
                <a:lnTo>
                  <a:pt x="3337" y="3990"/>
                </a:lnTo>
                <a:lnTo>
                  <a:pt x="3361" y="3981"/>
                </a:lnTo>
                <a:lnTo>
                  <a:pt x="3384" y="3973"/>
                </a:lnTo>
                <a:lnTo>
                  <a:pt x="3407" y="3962"/>
                </a:lnTo>
                <a:lnTo>
                  <a:pt x="3429" y="3951"/>
                </a:lnTo>
                <a:lnTo>
                  <a:pt x="3450" y="3938"/>
                </a:lnTo>
                <a:lnTo>
                  <a:pt x="3472" y="3925"/>
                </a:lnTo>
                <a:lnTo>
                  <a:pt x="3491" y="3911"/>
                </a:lnTo>
                <a:lnTo>
                  <a:pt x="3511" y="3896"/>
                </a:lnTo>
                <a:lnTo>
                  <a:pt x="3529" y="3879"/>
                </a:lnTo>
                <a:lnTo>
                  <a:pt x="3547" y="3863"/>
                </a:lnTo>
                <a:lnTo>
                  <a:pt x="3564" y="3845"/>
                </a:lnTo>
                <a:lnTo>
                  <a:pt x="3581" y="3827"/>
                </a:lnTo>
                <a:lnTo>
                  <a:pt x="3595" y="3807"/>
                </a:lnTo>
                <a:lnTo>
                  <a:pt x="3610" y="3787"/>
                </a:lnTo>
                <a:lnTo>
                  <a:pt x="3623" y="3767"/>
                </a:lnTo>
                <a:lnTo>
                  <a:pt x="3636" y="3745"/>
                </a:lnTo>
                <a:lnTo>
                  <a:pt x="3647" y="3722"/>
                </a:lnTo>
                <a:lnTo>
                  <a:pt x="3658" y="3699"/>
                </a:lnTo>
                <a:lnTo>
                  <a:pt x="3666" y="3677"/>
                </a:lnTo>
                <a:lnTo>
                  <a:pt x="3675" y="3653"/>
                </a:lnTo>
                <a:lnTo>
                  <a:pt x="3682" y="3629"/>
                </a:lnTo>
                <a:lnTo>
                  <a:pt x="3688" y="3603"/>
                </a:lnTo>
                <a:lnTo>
                  <a:pt x="3692" y="3578"/>
                </a:lnTo>
                <a:lnTo>
                  <a:pt x="3695" y="3553"/>
                </a:lnTo>
                <a:lnTo>
                  <a:pt x="3698" y="3528"/>
                </a:lnTo>
                <a:lnTo>
                  <a:pt x="3698" y="3501"/>
                </a:lnTo>
                <a:lnTo>
                  <a:pt x="3698" y="0"/>
                </a:lnTo>
                <a:lnTo>
                  <a:pt x="1849" y="0"/>
                </a:lnTo>
                <a:close/>
                <a:moveTo>
                  <a:pt x="2008" y="3209"/>
                </a:moveTo>
                <a:lnTo>
                  <a:pt x="2008" y="3235"/>
                </a:lnTo>
                <a:lnTo>
                  <a:pt x="2007" y="3260"/>
                </a:lnTo>
                <a:lnTo>
                  <a:pt x="2005" y="3282"/>
                </a:lnTo>
                <a:lnTo>
                  <a:pt x="2001" y="3302"/>
                </a:lnTo>
                <a:lnTo>
                  <a:pt x="1996" y="3320"/>
                </a:lnTo>
                <a:lnTo>
                  <a:pt x="1989" y="3336"/>
                </a:lnTo>
                <a:lnTo>
                  <a:pt x="1986" y="3343"/>
                </a:lnTo>
                <a:lnTo>
                  <a:pt x="1982" y="3350"/>
                </a:lnTo>
                <a:lnTo>
                  <a:pt x="1977" y="3356"/>
                </a:lnTo>
                <a:lnTo>
                  <a:pt x="1971" y="3362"/>
                </a:lnTo>
                <a:lnTo>
                  <a:pt x="1966" y="3368"/>
                </a:lnTo>
                <a:lnTo>
                  <a:pt x="1960" y="3374"/>
                </a:lnTo>
                <a:lnTo>
                  <a:pt x="1954" y="3379"/>
                </a:lnTo>
                <a:lnTo>
                  <a:pt x="1947" y="3383"/>
                </a:lnTo>
                <a:lnTo>
                  <a:pt x="1933" y="3390"/>
                </a:lnTo>
                <a:lnTo>
                  <a:pt x="1916" y="3396"/>
                </a:lnTo>
                <a:lnTo>
                  <a:pt x="1897" y="3401"/>
                </a:lnTo>
                <a:lnTo>
                  <a:pt x="1875" y="3403"/>
                </a:lnTo>
                <a:lnTo>
                  <a:pt x="1852" y="3404"/>
                </a:lnTo>
                <a:lnTo>
                  <a:pt x="1827" y="3405"/>
                </a:lnTo>
                <a:lnTo>
                  <a:pt x="1801" y="3404"/>
                </a:lnTo>
                <a:lnTo>
                  <a:pt x="1777" y="3403"/>
                </a:lnTo>
                <a:lnTo>
                  <a:pt x="1755" y="3401"/>
                </a:lnTo>
                <a:lnTo>
                  <a:pt x="1737" y="3396"/>
                </a:lnTo>
                <a:lnTo>
                  <a:pt x="1720" y="3390"/>
                </a:lnTo>
                <a:lnTo>
                  <a:pt x="1705" y="3383"/>
                </a:lnTo>
                <a:lnTo>
                  <a:pt x="1698" y="3379"/>
                </a:lnTo>
                <a:lnTo>
                  <a:pt x="1692" y="3374"/>
                </a:lnTo>
                <a:lnTo>
                  <a:pt x="1686" y="3368"/>
                </a:lnTo>
                <a:lnTo>
                  <a:pt x="1679" y="3362"/>
                </a:lnTo>
                <a:lnTo>
                  <a:pt x="1670" y="3350"/>
                </a:lnTo>
                <a:lnTo>
                  <a:pt x="1661" y="3336"/>
                </a:lnTo>
                <a:lnTo>
                  <a:pt x="1655" y="3320"/>
                </a:lnTo>
                <a:lnTo>
                  <a:pt x="1649" y="3302"/>
                </a:lnTo>
                <a:lnTo>
                  <a:pt x="1647" y="3282"/>
                </a:lnTo>
                <a:lnTo>
                  <a:pt x="1645" y="3260"/>
                </a:lnTo>
                <a:lnTo>
                  <a:pt x="1642" y="3235"/>
                </a:lnTo>
                <a:lnTo>
                  <a:pt x="1642" y="3209"/>
                </a:lnTo>
                <a:lnTo>
                  <a:pt x="1642" y="3181"/>
                </a:lnTo>
                <a:lnTo>
                  <a:pt x="1645" y="3156"/>
                </a:lnTo>
                <a:lnTo>
                  <a:pt x="1647" y="3133"/>
                </a:lnTo>
                <a:lnTo>
                  <a:pt x="1649" y="3113"/>
                </a:lnTo>
                <a:lnTo>
                  <a:pt x="1655" y="3093"/>
                </a:lnTo>
                <a:lnTo>
                  <a:pt x="1661" y="3078"/>
                </a:lnTo>
                <a:lnTo>
                  <a:pt x="1665" y="3071"/>
                </a:lnTo>
                <a:lnTo>
                  <a:pt x="1670" y="3063"/>
                </a:lnTo>
                <a:lnTo>
                  <a:pt x="1675" y="3057"/>
                </a:lnTo>
                <a:lnTo>
                  <a:pt x="1679" y="3051"/>
                </a:lnTo>
                <a:lnTo>
                  <a:pt x="1692" y="3042"/>
                </a:lnTo>
                <a:lnTo>
                  <a:pt x="1705" y="3033"/>
                </a:lnTo>
                <a:lnTo>
                  <a:pt x="1720" y="3026"/>
                </a:lnTo>
                <a:lnTo>
                  <a:pt x="1737" y="3020"/>
                </a:lnTo>
                <a:lnTo>
                  <a:pt x="1755" y="3017"/>
                </a:lnTo>
                <a:lnTo>
                  <a:pt x="1777" y="3013"/>
                </a:lnTo>
                <a:lnTo>
                  <a:pt x="1801" y="3012"/>
                </a:lnTo>
                <a:lnTo>
                  <a:pt x="1827" y="3011"/>
                </a:lnTo>
                <a:lnTo>
                  <a:pt x="1852" y="3012"/>
                </a:lnTo>
                <a:lnTo>
                  <a:pt x="1875" y="3013"/>
                </a:lnTo>
                <a:lnTo>
                  <a:pt x="1897" y="3017"/>
                </a:lnTo>
                <a:lnTo>
                  <a:pt x="1916" y="3020"/>
                </a:lnTo>
                <a:lnTo>
                  <a:pt x="1933" y="3026"/>
                </a:lnTo>
                <a:lnTo>
                  <a:pt x="1947" y="3033"/>
                </a:lnTo>
                <a:lnTo>
                  <a:pt x="1954" y="3037"/>
                </a:lnTo>
                <a:lnTo>
                  <a:pt x="1960" y="3042"/>
                </a:lnTo>
                <a:lnTo>
                  <a:pt x="1966" y="3047"/>
                </a:lnTo>
                <a:lnTo>
                  <a:pt x="1971" y="3051"/>
                </a:lnTo>
                <a:lnTo>
                  <a:pt x="1977" y="3057"/>
                </a:lnTo>
                <a:lnTo>
                  <a:pt x="1982" y="3063"/>
                </a:lnTo>
                <a:lnTo>
                  <a:pt x="1986" y="3071"/>
                </a:lnTo>
                <a:lnTo>
                  <a:pt x="1989" y="3078"/>
                </a:lnTo>
                <a:lnTo>
                  <a:pt x="1996" y="3093"/>
                </a:lnTo>
                <a:lnTo>
                  <a:pt x="2001" y="3113"/>
                </a:lnTo>
                <a:lnTo>
                  <a:pt x="2005" y="3133"/>
                </a:lnTo>
                <a:lnTo>
                  <a:pt x="2007" y="3156"/>
                </a:lnTo>
                <a:lnTo>
                  <a:pt x="2008" y="3181"/>
                </a:lnTo>
                <a:lnTo>
                  <a:pt x="2008" y="3209"/>
                </a:lnTo>
                <a:close/>
                <a:moveTo>
                  <a:pt x="1526" y="673"/>
                </a:moveTo>
                <a:lnTo>
                  <a:pt x="2251" y="673"/>
                </a:lnTo>
                <a:lnTo>
                  <a:pt x="1957" y="1692"/>
                </a:lnTo>
                <a:lnTo>
                  <a:pt x="2198" y="1696"/>
                </a:lnTo>
                <a:lnTo>
                  <a:pt x="1750" y="2838"/>
                </a:lnTo>
                <a:lnTo>
                  <a:pt x="1837" y="2060"/>
                </a:lnTo>
                <a:lnTo>
                  <a:pt x="1692" y="2062"/>
                </a:lnTo>
                <a:lnTo>
                  <a:pt x="1526" y="673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249890" y="7059453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5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5"/>
          <p:cNvSpPr/>
          <p:nvPr/>
        </p:nvSpPr>
        <p:spPr>
          <a:xfrm>
            <a:off x="1068134" y="1479068"/>
            <a:ext cx="9129565" cy="1288209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r>
              <a:rPr lang="ru-RU" sz="2000" b="1" cap="all" dirty="0" smtClean="0">
                <a:solidFill>
                  <a:srgbClr val="2C4155"/>
                </a:solidFill>
                <a:cs typeface="Times New Roman" pitchFamily="18" charset="0"/>
              </a:rPr>
              <a:t>Деятельность </a:t>
            </a:r>
            <a:r>
              <a:rPr lang="ru-RU" sz="2000" b="1" cap="all" dirty="0">
                <a:solidFill>
                  <a:srgbClr val="2C4155"/>
                </a:solidFill>
                <a:cs typeface="Times New Roman" pitchFamily="18" charset="0"/>
              </a:rPr>
              <a:t>подразделяется на плановую и </a:t>
            </a:r>
            <a:r>
              <a:rPr lang="ru-RU" sz="2000" b="1" cap="all" dirty="0" smtClean="0">
                <a:solidFill>
                  <a:srgbClr val="2C4155"/>
                </a:solidFill>
                <a:cs typeface="Times New Roman" pitchFamily="18" charset="0"/>
              </a:rPr>
              <a:t>внеплановую</a:t>
            </a:r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Внеплановая </a:t>
            </a:r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- на основании поручений Мэра Москвы, обращений депутатов, правоохранительных органов, иных органов и организаций, истечения сроков исполнения предписаний и представлений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25"/>
          <p:cNvSpPr/>
          <p:nvPr/>
        </p:nvSpPr>
        <p:spPr>
          <a:xfrm>
            <a:off x="5632916" y="3562498"/>
            <a:ext cx="5211295" cy="3486552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273050" algn="l"/>
              </a:tabLst>
            </a:pPr>
            <a:endParaRPr lang="ru-RU" sz="2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73050" algn="l"/>
              </a:tabLst>
            </a:pPr>
            <a:r>
              <a:rPr lang="ru-RU" sz="2200" b="1" dirty="0">
                <a:solidFill>
                  <a:srgbClr val="B12726"/>
                </a:solidFill>
                <a:cs typeface="Times New Roman" pitchFamily="18" charset="0"/>
              </a:rPr>
              <a:t>соблюдение принципов </a:t>
            </a:r>
            <a:r>
              <a:rPr lang="ru-RU" sz="2200" dirty="0">
                <a:solidFill>
                  <a:prstClr val="black"/>
                </a:solidFill>
                <a:cs typeface="Times New Roman" pitchFamily="18" charset="0"/>
              </a:rPr>
              <a:t>законности, объективности, эффективности, независимости, профессиональной компетентности и гласности</a:t>
            </a:r>
            <a:endParaRPr lang="en-US" sz="2200" dirty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73050" algn="l"/>
              </a:tabLst>
            </a:pPr>
            <a:r>
              <a:rPr lang="ru-RU" sz="2200" dirty="0" smtClean="0">
                <a:solidFill>
                  <a:prstClr val="black"/>
                </a:solidFill>
                <a:cs typeface="Times New Roman" pitchFamily="18" charset="0"/>
              </a:rPr>
              <a:t>своевременное </a:t>
            </a:r>
            <a:r>
              <a:rPr lang="ru-RU" sz="2200" dirty="0">
                <a:solidFill>
                  <a:prstClr val="black"/>
                </a:solidFill>
                <a:cs typeface="Times New Roman" pitchFamily="18" charset="0"/>
              </a:rPr>
              <a:t>и полное </a:t>
            </a:r>
            <a:r>
              <a:rPr lang="ru-RU" sz="2200" b="1" dirty="0">
                <a:solidFill>
                  <a:srgbClr val="B12726"/>
                </a:solidFill>
                <a:cs typeface="Times New Roman" pitchFamily="18" charset="0"/>
              </a:rPr>
              <a:t>исполнение полномочий по контролю</a:t>
            </a:r>
            <a:r>
              <a:rPr lang="ru-RU" sz="2200" dirty="0">
                <a:solidFill>
                  <a:prstClr val="black"/>
                </a:solidFill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prstClr val="black"/>
                </a:solidFill>
                <a:cs typeface="Times New Roman" pitchFamily="18" charset="0"/>
              </a:rPr>
              <a:t>непревышение</a:t>
            </a:r>
            <a:r>
              <a:rPr lang="ru-RU" sz="2200" dirty="0">
                <a:solidFill>
                  <a:prstClr val="black"/>
                </a:solidFill>
                <a:cs typeface="Times New Roman" pitchFamily="18" charset="0"/>
              </a:rPr>
              <a:t> полномочий)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73050" algn="l"/>
              </a:tabLst>
            </a:pPr>
            <a:r>
              <a:rPr lang="ru-RU" sz="2200" dirty="0">
                <a:solidFill>
                  <a:prstClr val="black"/>
                </a:solidFill>
                <a:cs typeface="Times New Roman" pitchFamily="18" charset="0"/>
              </a:rPr>
              <a:t>назначение проверки </a:t>
            </a:r>
            <a:r>
              <a:rPr lang="ru-RU" sz="2200" b="1" dirty="0" smtClean="0">
                <a:solidFill>
                  <a:srgbClr val="B12726"/>
                </a:solidFill>
                <a:cs typeface="Times New Roman" pitchFamily="18" charset="0"/>
              </a:rPr>
              <a:t>приказом </a:t>
            </a:r>
            <a:r>
              <a:rPr lang="ru-RU" sz="2200" b="1" dirty="0" err="1" smtClean="0">
                <a:solidFill>
                  <a:srgbClr val="B12726"/>
                </a:solidFill>
                <a:cs typeface="Times New Roman" pitchFamily="18" charset="0"/>
              </a:rPr>
              <a:t>Главконтроля</a:t>
            </a:r>
            <a:endParaRPr lang="ru-RU" sz="2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25"/>
          <p:cNvSpPr/>
          <p:nvPr/>
        </p:nvSpPr>
        <p:spPr>
          <a:xfrm>
            <a:off x="855226" y="5634948"/>
            <a:ext cx="4498024" cy="1341487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направление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 запросов</a:t>
            </a:r>
            <a:r>
              <a:rPr lang="en-US" sz="1800" b="1" dirty="0" smtClean="0">
                <a:solidFill>
                  <a:srgbClr val="2E8FAB"/>
                </a:solidFill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2E8FAB"/>
                </a:solidFill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контроль сроков</a:t>
            </a: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их </a:t>
            </a: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исполнения</a:t>
            </a: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800" b="1" dirty="0">
                <a:solidFill>
                  <a:srgbClr val="2E8FAB"/>
                </a:solidFill>
                <a:cs typeface="Times New Roman" pitchFamily="18" charset="0"/>
              </a:rPr>
              <a:t>посещение</a:t>
            </a: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объектов контроля</a:t>
            </a: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требование </a:t>
            </a:r>
            <a:r>
              <a:rPr lang="ru-RU" sz="1800" b="1" dirty="0">
                <a:solidFill>
                  <a:srgbClr val="2E8FAB"/>
                </a:solidFill>
                <a:cs typeface="Times New Roman" pitchFamily="18" charset="0"/>
              </a:rPr>
              <a:t>о представлении </a:t>
            </a: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товаров, работ, услуг </a:t>
            </a:r>
            <a:endParaRPr lang="ru-RU" sz="1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800" b="1" dirty="0">
                <a:solidFill>
                  <a:srgbClr val="2E8FAB"/>
                </a:solidFill>
                <a:cs typeface="Times New Roman" pitchFamily="18" charset="0"/>
              </a:rPr>
              <a:t>н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аправление </a:t>
            </a: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обязательных для исполнения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 представлений </a:t>
            </a:r>
            <a:r>
              <a:rPr lang="ru-RU" sz="1800" b="1" dirty="0">
                <a:solidFill>
                  <a:srgbClr val="2E8FAB"/>
                </a:solidFill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предписаний</a:t>
            </a: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800" dirty="0" smtClean="0">
                <a:solidFill>
                  <a:prstClr val="black"/>
                </a:solidFill>
                <a:cs typeface="Times New Roman" pitchFamily="18" charset="0"/>
              </a:rPr>
              <a:t>применение </a:t>
            </a: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мер 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административной ответственности</a:t>
            </a: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r>
              <a:rPr lang="ru-RU" sz="1800" b="1" dirty="0">
                <a:solidFill>
                  <a:srgbClr val="2E8FAB"/>
                </a:solidFill>
                <a:cs typeface="Times New Roman" pitchFamily="18" charset="0"/>
              </a:rPr>
              <a:t>н</a:t>
            </a:r>
            <a:r>
              <a:rPr lang="ru-RU" sz="1800" b="1" dirty="0" smtClean="0">
                <a:solidFill>
                  <a:srgbClr val="2E8FAB"/>
                </a:solidFill>
                <a:cs typeface="Times New Roman" pitchFamily="18" charset="0"/>
              </a:rPr>
              <a:t>аправление исков</a:t>
            </a: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cs typeface="Times New Roman" pitchFamily="18" charset="0"/>
              </a:rPr>
              <a:t>в суды</a:t>
            </a: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endParaRPr lang="ru-RU" sz="2200" b="1" dirty="0">
              <a:solidFill>
                <a:srgbClr val="2E8FAB"/>
              </a:solidFill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endParaRPr lang="ru-RU" sz="2200" b="1" dirty="0">
              <a:solidFill>
                <a:srgbClr val="2E8FAB"/>
              </a:solidFill>
              <a:cs typeface="Times New Roman" pitchFamily="18" charset="0"/>
            </a:endParaRPr>
          </a:p>
          <a:p>
            <a:pPr>
              <a:spcAft>
                <a:spcPts val="1200"/>
              </a:spcAft>
              <a:tabLst>
                <a:tab pos="273050" algn="l"/>
              </a:tabLst>
            </a:pPr>
            <a:endParaRPr lang="ru-RU" sz="2200" dirty="0">
              <a:solidFill>
                <a:prstClr val="white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73075"/>
            <a:ext cx="10518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kern="0" dirty="0" smtClean="0">
                <a:solidFill>
                  <a:srgbClr val="B12726"/>
                </a:solidFill>
                <a:latin typeface="+mn-lt"/>
              </a:rPr>
              <a:t>Принципы</a:t>
            </a:r>
            <a:r>
              <a:rPr lang="ru-RU" sz="2700" b="1" kern="0" dirty="0">
                <a:solidFill>
                  <a:srgbClr val="B12726"/>
                </a:solidFill>
                <a:latin typeface="+mn-lt"/>
              </a:rPr>
              <a:t>, права и обязанности</a:t>
            </a:r>
            <a:br>
              <a:rPr lang="ru-RU" sz="2700" b="1" kern="0" dirty="0">
                <a:solidFill>
                  <a:srgbClr val="B12726"/>
                </a:solidFill>
                <a:latin typeface="+mn-lt"/>
              </a:rPr>
            </a:br>
            <a:r>
              <a:rPr lang="ru-RU" sz="2700" b="1" kern="0" dirty="0">
                <a:solidFill>
                  <a:srgbClr val="B12726"/>
                </a:solidFill>
                <a:latin typeface="+mn-lt"/>
              </a:rPr>
              <a:t>должностных лиц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757" y="5318902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70842" y="1772706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C415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249890" y="7059453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" name="Скругленный прямоугольник 25"/>
          <p:cNvSpPr/>
          <p:nvPr/>
        </p:nvSpPr>
        <p:spPr>
          <a:xfrm>
            <a:off x="1442677" y="2650014"/>
            <a:ext cx="3359039" cy="1288209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ctr"/>
            <a:r>
              <a:rPr lang="ru-RU" sz="4400" b="1" cap="all" dirty="0" smtClean="0">
                <a:solidFill>
                  <a:srgbClr val="2E8FAB"/>
                </a:solidFill>
                <a:cs typeface="Times New Roman" pitchFamily="18" charset="0"/>
              </a:rPr>
              <a:t>ПРАВА</a:t>
            </a:r>
            <a:endParaRPr lang="ru-RU" sz="3600" b="1" dirty="0">
              <a:solidFill>
                <a:srgbClr val="2E8FAB"/>
              </a:solidFill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82084" y="2869006"/>
            <a:ext cx="756811" cy="727977"/>
            <a:chOff x="8185150" y="1971675"/>
            <a:chExt cx="968375" cy="808037"/>
          </a:xfrm>
          <a:solidFill>
            <a:srgbClr val="2E8FAB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8531225" y="2647950"/>
              <a:ext cx="622300" cy="131762"/>
            </a:xfrm>
            <a:custGeom>
              <a:avLst/>
              <a:gdLst>
                <a:gd name="T0" fmla="*/ 1395 w 1568"/>
                <a:gd name="T1" fmla="*/ 116 h 328"/>
                <a:gd name="T2" fmla="*/ 172 w 1568"/>
                <a:gd name="T3" fmla="*/ 0 h 328"/>
                <a:gd name="T4" fmla="*/ 85 w 1568"/>
                <a:gd name="T5" fmla="*/ 116 h 328"/>
                <a:gd name="T6" fmla="*/ 68 w 1568"/>
                <a:gd name="T7" fmla="*/ 119 h 328"/>
                <a:gd name="T8" fmla="*/ 52 w 1568"/>
                <a:gd name="T9" fmla="*/ 125 h 328"/>
                <a:gd name="T10" fmla="*/ 38 w 1568"/>
                <a:gd name="T11" fmla="*/ 134 h 328"/>
                <a:gd name="T12" fmla="*/ 25 w 1568"/>
                <a:gd name="T13" fmla="*/ 147 h 328"/>
                <a:gd name="T14" fmla="*/ 14 w 1568"/>
                <a:gd name="T15" fmla="*/ 163 h 328"/>
                <a:gd name="T16" fmla="*/ 6 w 1568"/>
                <a:gd name="T17" fmla="*/ 181 h 328"/>
                <a:gd name="T18" fmla="*/ 1 w 1568"/>
                <a:gd name="T19" fmla="*/ 201 h 328"/>
                <a:gd name="T20" fmla="*/ 0 w 1568"/>
                <a:gd name="T21" fmla="*/ 221 h 328"/>
                <a:gd name="T22" fmla="*/ 1 w 1568"/>
                <a:gd name="T23" fmla="*/ 244 h 328"/>
                <a:gd name="T24" fmla="*/ 6 w 1568"/>
                <a:gd name="T25" fmla="*/ 263 h 328"/>
                <a:gd name="T26" fmla="*/ 14 w 1568"/>
                <a:gd name="T27" fmla="*/ 281 h 328"/>
                <a:gd name="T28" fmla="*/ 25 w 1568"/>
                <a:gd name="T29" fmla="*/ 297 h 328"/>
                <a:gd name="T30" fmla="*/ 36 w 1568"/>
                <a:gd name="T31" fmla="*/ 310 h 328"/>
                <a:gd name="T32" fmla="*/ 52 w 1568"/>
                <a:gd name="T33" fmla="*/ 320 h 328"/>
                <a:gd name="T34" fmla="*/ 68 w 1568"/>
                <a:gd name="T35" fmla="*/ 326 h 328"/>
                <a:gd name="T36" fmla="*/ 85 w 1568"/>
                <a:gd name="T37" fmla="*/ 328 h 328"/>
                <a:gd name="T38" fmla="*/ 1492 w 1568"/>
                <a:gd name="T39" fmla="*/ 328 h 328"/>
                <a:gd name="T40" fmla="*/ 1508 w 1568"/>
                <a:gd name="T41" fmla="*/ 323 h 328"/>
                <a:gd name="T42" fmla="*/ 1523 w 1568"/>
                <a:gd name="T43" fmla="*/ 315 h 328"/>
                <a:gd name="T44" fmla="*/ 1537 w 1568"/>
                <a:gd name="T45" fmla="*/ 305 h 328"/>
                <a:gd name="T46" fmla="*/ 1549 w 1568"/>
                <a:gd name="T47" fmla="*/ 290 h 328"/>
                <a:gd name="T48" fmla="*/ 1558 w 1568"/>
                <a:gd name="T49" fmla="*/ 274 h 328"/>
                <a:gd name="T50" fmla="*/ 1564 w 1568"/>
                <a:gd name="T51" fmla="*/ 254 h 328"/>
                <a:gd name="T52" fmla="*/ 1567 w 1568"/>
                <a:gd name="T53" fmla="*/ 233 h 328"/>
                <a:gd name="T54" fmla="*/ 1567 w 1568"/>
                <a:gd name="T55" fmla="*/ 211 h 328"/>
                <a:gd name="T56" fmla="*/ 1564 w 1568"/>
                <a:gd name="T57" fmla="*/ 191 h 328"/>
                <a:gd name="T58" fmla="*/ 1558 w 1568"/>
                <a:gd name="T59" fmla="*/ 172 h 328"/>
                <a:gd name="T60" fmla="*/ 1549 w 1568"/>
                <a:gd name="T61" fmla="*/ 155 h 328"/>
                <a:gd name="T62" fmla="*/ 1537 w 1568"/>
                <a:gd name="T63" fmla="*/ 141 h 328"/>
                <a:gd name="T64" fmla="*/ 1523 w 1568"/>
                <a:gd name="T65" fmla="*/ 129 h 328"/>
                <a:gd name="T66" fmla="*/ 1508 w 1568"/>
                <a:gd name="T67" fmla="*/ 121 h 328"/>
                <a:gd name="T68" fmla="*/ 1492 w 1568"/>
                <a:gd name="T69" fmla="*/ 11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8" h="328">
                  <a:moveTo>
                    <a:pt x="1482" y="116"/>
                  </a:moveTo>
                  <a:lnTo>
                    <a:pt x="1395" y="116"/>
                  </a:lnTo>
                  <a:lnTo>
                    <a:pt x="1395" y="0"/>
                  </a:lnTo>
                  <a:lnTo>
                    <a:pt x="172" y="0"/>
                  </a:lnTo>
                  <a:lnTo>
                    <a:pt x="172" y="116"/>
                  </a:lnTo>
                  <a:lnTo>
                    <a:pt x="85" y="116"/>
                  </a:lnTo>
                  <a:lnTo>
                    <a:pt x="75" y="117"/>
                  </a:lnTo>
                  <a:lnTo>
                    <a:pt x="68" y="119"/>
                  </a:lnTo>
                  <a:lnTo>
                    <a:pt x="60" y="121"/>
                  </a:lnTo>
                  <a:lnTo>
                    <a:pt x="52" y="125"/>
                  </a:lnTo>
                  <a:lnTo>
                    <a:pt x="44" y="129"/>
                  </a:lnTo>
                  <a:lnTo>
                    <a:pt x="38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19" y="155"/>
                  </a:lnTo>
                  <a:lnTo>
                    <a:pt x="14" y="163"/>
                  </a:lnTo>
                  <a:lnTo>
                    <a:pt x="10" y="172"/>
                  </a:lnTo>
                  <a:lnTo>
                    <a:pt x="6" y="181"/>
                  </a:lnTo>
                  <a:lnTo>
                    <a:pt x="4" y="190"/>
                  </a:lnTo>
                  <a:lnTo>
                    <a:pt x="1" y="201"/>
                  </a:lnTo>
                  <a:lnTo>
                    <a:pt x="0" y="211"/>
                  </a:lnTo>
                  <a:lnTo>
                    <a:pt x="0" y="221"/>
                  </a:lnTo>
                  <a:lnTo>
                    <a:pt x="0" y="233"/>
                  </a:lnTo>
                  <a:lnTo>
                    <a:pt x="1" y="244"/>
                  </a:lnTo>
                  <a:lnTo>
                    <a:pt x="4" y="254"/>
                  </a:lnTo>
                  <a:lnTo>
                    <a:pt x="6" y="263"/>
                  </a:lnTo>
                  <a:lnTo>
                    <a:pt x="9" y="274"/>
                  </a:lnTo>
                  <a:lnTo>
                    <a:pt x="14" y="281"/>
                  </a:lnTo>
                  <a:lnTo>
                    <a:pt x="19" y="290"/>
                  </a:lnTo>
                  <a:lnTo>
                    <a:pt x="25" y="297"/>
                  </a:lnTo>
                  <a:lnTo>
                    <a:pt x="30" y="305"/>
                  </a:lnTo>
                  <a:lnTo>
                    <a:pt x="36" y="310"/>
                  </a:lnTo>
                  <a:lnTo>
                    <a:pt x="44" y="315"/>
                  </a:lnTo>
                  <a:lnTo>
                    <a:pt x="52" y="320"/>
                  </a:lnTo>
                  <a:lnTo>
                    <a:pt x="60" y="323"/>
                  </a:lnTo>
                  <a:lnTo>
                    <a:pt x="68" y="326"/>
                  </a:lnTo>
                  <a:lnTo>
                    <a:pt x="75" y="328"/>
                  </a:lnTo>
                  <a:lnTo>
                    <a:pt x="85" y="328"/>
                  </a:lnTo>
                  <a:lnTo>
                    <a:pt x="1482" y="328"/>
                  </a:lnTo>
                  <a:lnTo>
                    <a:pt x="1492" y="328"/>
                  </a:lnTo>
                  <a:lnTo>
                    <a:pt x="1499" y="326"/>
                  </a:lnTo>
                  <a:lnTo>
                    <a:pt x="1508" y="323"/>
                  </a:lnTo>
                  <a:lnTo>
                    <a:pt x="1516" y="320"/>
                  </a:lnTo>
                  <a:lnTo>
                    <a:pt x="1523" y="315"/>
                  </a:lnTo>
                  <a:lnTo>
                    <a:pt x="1531" y="310"/>
                  </a:lnTo>
                  <a:lnTo>
                    <a:pt x="1537" y="305"/>
                  </a:lnTo>
                  <a:lnTo>
                    <a:pt x="1544" y="297"/>
                  </a:lnTo>
                  <a:lnTo>
                    <a:pt x="1549" y="290"/>
                  </a:lnTo>
                  <a:lnTo>
                    <a:pt x="1554" y="281"/>
                  </a:lnTo>
                  <a:lnTo>
                    <a:pt x="1558" y="274"/>
                  </a:lnTo>
                  <a:lnTo>
                    <a:pt x="1562" y="264"/>
                  </a:lnTo>
                  <a:lnTo>
                    <a:pt x="1564" y="254"/>
                  </a:lnTo>
                  <a:lnTo>
                    <a:pt x="1567" y="244"/>
                  </a:lnTo>
                  <a:lnTo>
                    <a:pt x="1567" y="233"/>
                  </a:lnTo>
                  <a:lnTo>
                    <a:pt x="1568" y="223"/>
                  </a:lnTo>
                  <a:lnTo>
                    <a:pt x="1567" y="211"/>
                  </a:lnTo>
                  <a:lnTo>
                    <a:pt x="1566" y="201"/>
                  </a:lnTo>
                  <a:lnTo>
                    <a:pt x="1564" y="191"/>
                  </a:lnTo>
                  <a:lnTo>
                    <a:pt x="1562" y="181"/>
                  </a:lnTo>
                  <a:lnTo>
                    <a:pt x="1558" y="172"/>
                  </a:lnTo>
                  <a:lnTo>
                    <a:pt x="1554" y="163"/>
                  </a:lnTo>
                  <a:lnTo>
                    <a:pt x="1549" y="155"/>
                  </a:lnTo>
                  <a:lnTo>
                    <a:pt x="1544" y="147"/>
                  </a:lnTo>
                  <a:lnTo>
                    <a:pt x="1537" y="141"/>
                  </a:lnTo>
                  <a:lnTo>
                    <a:pt x="1531" y="134"/>
                  </a:lnTo>
                  <a:lnTo>
                    <a:pt x="1523" y="129"/>
                  </a:lnTo>
                  <a:lnTo>
                    <a:pt x="1516" y="125"/>
                  </a:lnTo>
                  <a:lnTo>
                    <a:pt x="1508" y="121"/>
                  </a:lnTo>
                  <a:lnTo>
                    <a:pt x="1499" y="119"/>
                  </a:lnTo>
                  <a:lnTo>
                    <a:pt x="1492" y="117"/>
                  </a:lnTo>
                  <a:lnTo>
                    <a:pt x="148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8737600" y="2303463"/>
              <a:ext cx="246062" cy="246062"/>
            </a:xfrm>
            <a:custGeom>
              <a:avLst/>
              <a:gdLst>
                <a:gd name="T0" fmla="*/ 45 w 619"/>
                <a:gd name="T1" fmla="*/ 591 h 620"/>
                <a:gd name="T2" fmla="*/ 62 w 619"/>
                <a:gd name="T3" fmla="*/ 603 h 620"/>
                <a:gd name="T4" fmla="*/ 80 w 619"/>
                <a:gd name="T5" fmla="*/ 612 h 620"/>
                <a:gd name="T6" fmla="*/ 98 w 619"/>
                <a:gd name="T7" fmla="*/ 617 h 620"/>
                <a:gd name="T8" fmla="*/ 116 w 619"/>
                <a:gd name="T9" fmla="*/ 620 h 620"/>
                <a:gd name="T10" fmla="*/ 135 w 619"/>
                <a:gd name="T11" fmla="*/ 617 h 620"/>
                <a:gd name="T12" fmla="*/ 151 w 619"/>
                <a:gd name="T13" fmla="*/ 612 h 620"/>
                <a:gd name="T14" fmla="*/ 166 w 619"/>
                <a:gd name="T15" fmla="*/ 604 h 620"/>
                <a:gd name="T16" fmla="*/ 598 w 619"/>
                <a:gd name="T17" fmla="*/ 171 h 620"/>
                <a:gd name="T18" fmla="*/ 609 w 619"/>
                <a:gd name="T19" fmla="*/ 157 h 620"/>
                <a:gd name="T20" fmla="*/ 617 w 619"/>
                <a:gd name="T21" fmla="*/ 142 h 620"/>
                <a:gd name="T22" fmla="*/ 619 w 619"/>
                <a:gd name="T23" fmla="*/ 125 h 620"/>
                <a:gd name="T24" fmla="*/ 619 w 619"/>
                <a:gd name="T25" fmla="*/ 106 h 620"/>
                <a:gd name="T26" fmla="*/ 615 w 619"/>
                <a:gd name="T27" fmla="*/ 88 h 620"/>
                <a:gd name="T28" fmla="*/ 609 w 619"/>
                <a:gd name="T29" fmla="*/ 70 h 620"/>
                <a:gd name="T30" fmla="*/ 598 w 619"/>
                <a:gd name="T31" fmla="*/ 52 h 620"/>
                <a:gd name="T32" fmla="*/ 584 w 619"/>
                <a:gd name="T33" fmla="*/ 36 h 620"/>
                <a:gd name="T34" fmla="*/ 567 w 619"/>
                <a:gd name="T35" fmla="*/ 22 h 620"/>
                <a:gd name="T36" fmla="*/ 550 w 619"/>
                <a:gd name="T37" fmla="*/ 11 h 620"/>
                <a:gd name="T38" fmla="*/ 532 w 619"/>
                <a:gd name="T39" fmla="*/ 5 h 620"/>
                <a:gd name="T40" fmla="*/ 512 w 619"/>
                <a:gd name="T41" fmla="*/ 1 h 620"/>
                <a:gd name="T42" fmla="*/ 494 w 619"/>
                <a:gd name="T43" fmla="*/ 0 h 620"/>
                <a:gd name="T44" fmla="*/ 477 w 619"/>
                <a:gd name="T45" fmla="*/ 3 h 620"/>
                <a:gd name="T46" fmla="*/ 462 w 619"/>
                <a:gd name="T47" fmla="*/ 10 h 620"/>
                <a:gd name="T48" fmla="*/ 449 w 619"/>
                <a:gd name="T49" fmla="*/ 22 h 620"/>
                <a:gd name="T50" fmla="*/ 16 w 619"/>
                <a:gd name="T51" fmla="*/ 454 h 620"/>
                <a:gd name="T52" fmla="*/ 8 w 619"/>
                <a:gd name="T53" fmla="*/ 470 h 620"/>
                <a:gd name="T54" fmla="*/ 3 w 619"/>
                <a:gd name="T55" fmla="*/ 485 h 620"/>
                <a:gd name="T56" fmla="*/ 0 w 619"/>
                <a:gd name="T57" fmla="*/ 504 h 620"/>
                <a:gd name="T58" fmla="*/ 3 w 619"/>
                <a:gd name="T59" fmla="*/ 522 h 620"/>
                <a:gd name="T60" fmla="*/ 8 w 619"/>
                <a:gd name="T61" fmla="*/ 540 h 620"/>
                <a:gd name="T62" fmla="*/ 17 w 619"/>
                <a:gd name="T63" fmla="*/ 558 h 620"/>
                <a:gd name="T64" fmla="*/ 30 w 619"/>
                <a:gd name="T65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9" h="620">
                  <a:moveTo>
                    <a:pt x="37" y="583"/>
                  </a:moveTo>
                  <a:lnTo>
                    <a:pt x="45" y="591"/>
                  </a:lnTo>
                  <a:lnTo>
                    <a:pt x="54" y="597"/>
                  </a:lnTo>
                  <a:lnTo>
                    <a:pt x="62" y="603"/>
                  </a:lnTo>
                  <a:lnTo>
                    <a:pt x="71" y="608"/>
                  </a:lnTo>
                  <a:lnTo>
                    <a:pt x="80" y="612"/>
                  </a:lnTo>
                  <a:lnTo>
                    <a:pt x="89" y="614"/>
                  </a:lnTo>
                  <a:lnTo>
                    <a:pt x="98" y="617"/>
                  </a:lnTo>
                  <a:lnTo>
                    <a:pt x="108" y="618"/>
                  </a:lnTo>
                  <a:lnTo>
                    <a:pt x="116" y="620"/>
                  </a:lnTo>
                  <a:lnTo>
                    <a:pt x="125" y="618"/>
                  </a:lnTo>
                  <a:lnTo>
                    <a:pt x="135" y="617"/>
                  </a:lnTo>
                  <a:lnTo>
                    <a:pt x="142" y="616"/>
                  </a:lnTo>
                  <a:lnTo>
                    <a:pt x="151" y="612"/>
                  </a:lnTo>
                  <a:lnTo>
                    <a:pt x="159" y="608"/>
                  </a:lnTo>
                  <a:lnTo>
                    <a:pt x="166" y="604"/>
                  </a:lnTo>
                  <a:lnTo>
                    <a:pt x="172" y="597"/>
                  </a:lnTo>
                  <a:lnTo>
                    <a:pt x="598" y="171"/>
                  </a:lnTo>
                  <a:lnTo>
                    <a:pt x="604" y="165"/>
                  </a:lnTo>
                  <a:lnTo>
                    <a:pt x="609" y="157"/>
                  </a:lnTo>
                  <a:lnTo>
                    <a:pt x="613" y="149"/>
                  </a:lnTo>
                  <a:lnTo>
                    <a:pt x="617" y="142"/>
                  </a:lnTo>
                  <a:lnTo>
                    <a:pt x="618" y="134"/>
                  </a:lnTo>
                  <a:lnTo>
                    <a:pt x="619" y="125"/>
                  </a:lnTo>
                  <a:lnTo>
                    <a:pt x="619" y="115"/>
                  </a:lnTo>
                  <a:lnTo>
                    <a:pt x="619" y="106"/>
                  </a:lnTo>
                  <a:lnTo>
                    <a:pt x="618" y="97"/>
                  </a:lnTo>
                  <a:lnTo>
                    <a:pt x="615" y="88"/>
                  </a:lnTo>
                  <a:lnTo>
                    <a:pt x="613" y="79"/>
                  </a:lnTo>
                  <a:lnTo>
                    <a:pt x="609" y="70"/>
                  </a:lnTo>
                  <a:lnTo>
                    <a:pt x="604" y="61"/>
                  </a:lnTo>
                  <a:lnTo>
                    <a:pt x="598" y="52"/>
                  </a:lnTo>
                  <a:lnTo>
                    <a:pt x="591" y="44"/>
                  </a:lnTo>
                  <a:lnTo>
                    <a:pt x="584" y="36"/>
                  </a:lnTo>
                  <a:lnTo>
                    <a:pt x="576" y="28"/>
                  </a:lnTo>
                  <a:lnTo>
                    <a:pt x="567" y="22"/>
                  </a:lnTo>
                  <a:lnTo>
                    <a:pt x="559" y="16"/>
                  </a:lnTo>
                  <a:lnTo>
                    <a:pt x="550" y="11"/>
                  </a:lnTo>
                  <a:lnTo>
                    <a:pt x="541" y="7"/>
                  </a:lnTo>
                  <a:lnTo>
                    <a:pt x="532" y="5"/>
                  </a:lnTo>
                  <a:lnTo>
                    <a:pt x="521" y="2"/>
                  </a:lnTo>
                  <a:lnTo>
                    <a:pt x="512" y="1"/>
                  </a:lnTo>
                  <a:lnTo>
                    <a:pt x="503" y="0"/>
                  </a:lnTo>
                  <a:lnTo>
                    <a:pt x="494" y="0"/>
                  </a:lnTo>
                  <a:lnTo>
                    <a:pt x="486" y="1"/>
                  </a:lnTo>
                  <a:lnTo>
                    <a:pt x="477" y="3"/>
                  </a:lnTo>
                  <a:lnTo>
                    <a:pt x="469" y="6"/>
                  </a:lnTo>
                  <a:lnTo>
                    <a:pt x="462" y="10"/>
                  </a:lnTo>
                  <a:lnTo>
                    <a:pt x="455" y="15"/>
                  </a:lnTo>
                  <a:lnTo>
                    <a:pt x="449" y="22"/>
                  </a:lnTo>
                  <a:lnTo>
                    <a:pt x="23" y="448"/>
                  </a:lnTo>
                  <a:lnTo>
                    <a:pt x="16" y="454"/>
                  </a:lnTo>
                  <a:lnTo>
                    <a:pt x="12" y="462"/>
                  </a:lnTo>
                  <a:lnTo>
                    <a:pt x="8" y="470"/>
                  </a:lnTo>
                  <a:lnTo>
                    <a:pt x="4" y="478"/>
                  </a:lnTo>
                  <a:lnTo>
                    <a:pt x="3" y="485"/>
                  </a:lnTo>
                  <a:lnTo>
                    <a:pt x="2" y="495"/>
                  </a:lnTo>
                  <a:lnTo>
                    <a:pt x="0" y="504"/>
                  </a:lnTo>
                  <a:lnTo>
                    <a:pt x="2" y="513"/>
                  </a:lnTo>
                  <a:lnTo>
                    <a:pt x="3" y="522"/>
                  </a:lnTo>
                  <a:lnTo>
                    <a:pt x="6" y="531"/>
                  </a:lnTo>
                  <a:lnTo>
                    <a:pt x="8" y="540"/>
                  </a:lnTo>
                  <a:lnTo>
                    <a:pt x="12" y="549"/>
                  </a:lnTo>
                  <a:lnTo>
                    <a:pt x="17" y="558"/>
                  </a:lnTo>
                  <a:lnTo>
                    <a:pt x="24" y="567"/>
                  </a:lnTo>
                  <a:lnTo>
                    <a:pt x="30" y="575"/>
                  </a:lnTo>
                  <a:lnTo>
                    <a:pt x="37" y="5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8405813" y="1971675"/>
              <a:ext cx="246062" cy="246062"/>
            </a:xfrm>
            <a:custGeom>
              <a:avLst/>
              <a:gdLst>
                <a:gd name="T0" fmla="*/ 44 w 618"/>
                <a:gd name="T1" fmla="*/ 590 h 619"/>
                <a:gd name="T2" fmla="*/ 61 w 618"/>
                <a:gd name="T3" fmla="*/ 603 h 619"/>
                <a:gd name="T4" fmla="*/ 79 w 618"/>
                <a:gd name="T5" fmla="*/ 611 h 619"/>
                <a:gd name="T6" fmla="*/ 97 w 618"/>
                <a:gd name="T7" fmla="*/ 617 h 619"/>
                <a:gd name="T8" fmla="*/ 116 w 618"/>
                <a:gd name="T9" fmla="*/ 619 h 619"/>
                <a:gd name="T10" fmla="*/ 132 w 618"/>
                <a:gd name="T11" fmla="*/ 617 h 619"/>
                <a:gd name="T12" fmla="*/ 149 w 618"/>
                <a:gd name="T13" fmla="*/ 612 h 619"/>
                <a:gd name="T14" fmla="*/ 164 w 618"/>
                <a:gd name="T15" fmla="*/ 603 h 619"/>
                <a:gd name="T16" fmla="*/ 596 w 618"/>
                <a:gd name="T17" fmla="*/ 171 h 619"/>
                <a:gd name="T18" fmla="*/ 608 w 618"/>
                <a:gd name="T19" fmla="*/ 157 h 619"/>
                <a:gd name="T20" fmla="*/ 614 w 618"/>
                <a:gd name="T21" fmla="*/ 142 h 619"/>
                <a:gd name="T22" fmla="*/ 618 w 618"/>
                <a:gd name="T23" fmla="*/ 124 h 619"/>
                <a:gd name="T24" fmla="*/ 617 w 618"/>
                <a:gd name="T25" fmla="*/ 105 h 619"/>
                <a:gd name="T26" fmla="*/ 614 w 618"/>
                <a:gd name="T27" fmla="*/ 87 h 619"/>
                <a:gd name="T28" fmla="*/ 607 w 618"/>
                <a:gd name="T29" fmla="*/ 69 h 619"/>
                <a:gd name="T30" fmla="*/ 596 w 618"/>
                <a:gd name="T31" fmla="*/ 52 h 619"/>
                <a:gd name="T32" fmla="*/ 582 w 618"/>
                <a:gd name="T33" fmla="*/ 35 h 619"/>
                <a:gd name="T34" fmla="*/ 566 w 618"/>
                <a:gd name="T35" fmla="*/ 22 h 619"/>
                <a:gd name="T36" fmla="*/ 548 w 618"/>
                <a:gd name="T37" fmla="*/ 10 h 619"/>
                <a:gd name="T38" fmla="*/ 530 w 618"/>
                <a:gd name="T39" fmla="*/ 4 h 619"/>
                <a:gd name="T40" fmla="*/ 512 w 618"/>
                <a:gd name="T41" fmla="*/ 0 h 619"/>
                <a:gd name="T42" fmla="*/ 493 w 618"/>
                <a:gd name="T43" fmla="*/ 0 h 619"/>
                <a:gd name="T44" fmla="*/ 476 w 618"/>
                <a:gd name="T45" fmla="*/ 4 h 619"/>
                <a:gd name="T46" fmla="*/ 461 w 618"/>
                <a:gd name="T47" fmla="*/ 10 h 619"/>
                <a:gd name="T48" fmla="*/ 446 w 618"/>
                <a:gd name="T49" fmla="*/ 21 h 619"/>
                <a:gd name="T50" fmla="*/ 15 w 618"/>
                <a:gd name="T51" fmla="*/ 454 h 619"/>
                <a:gd name="T52" fmla="*/ 6 w 618"/>
                <a:gd name="T53" fmla="*/ 469 h 619"/>
                <a:gd name="T54" fmla="*/ 1 w 618"/>
                <a:gd name="T55" fmla="*/ 486 h 619"/>
                <a:gd name="T56" fmla="*/ 0 w 618"/>
                <a:gd name="T57" fmla="*/ 503 h 619"/>
                <a:gd name="T58" fmla="*/ 1 w 618"/>
                <a:gd name="T59" fmla="*/ 521 h 619"/>
                <a:gd name="T60" fmla="*/ 7 w 618"/>
                <a:gd name="T61" fmla="*/ 539 h 619"/>
                <a:gd name="T62" fmla="*/ 17 w 618"/>
                <a:gd name="T63" fmla="*/ 557 h 619"/>
                <a:gd name="T64" fmla="*/ 28 w 618"/>
                <a:gd name="T65" fmla="*/ 57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619">
                  <a:moveTo>
                    <a:pt x="36" y="582"/>
                  </a:moveTo>
                  <a:lnTo>
                    <a:pt x="44" y="590"/>
                  </a:lnTo>
                  <a:lnTo>
                    <a:pt x="52" y="596"/>
                  </a:lnTo>
                  <a:lnTo>
                    <a:pt x="61" y="603"/>
                  </a:lnTo>
                  <a:lnTo>
                    <a:pt x="70" y="607"/>
                  </a:lnTo>
                  <a:lnTo>
                    <a:pt x="79" y="611"/>
                  </a:lnTo>
                  <a:lnTo>
                    <a:pt x="88" y="615"/>
                  </a:lnTo>
                  <a:lnTo>
                    <a:pt x="97" y="617"/>
                  </a:lnTo>
                  <a:lnTo>
                    <a:pt x="106" y="619"/>
                  </a:lnTo>
                  <a:lnTo>
                    <a:pt x="116" y="619"/>
                  </a:lnTo>
                  <a:lnTo>
                    <a:pt x="125" y="619"/>
                  </a:lnTo>
                  <a:lnTo>
                    <a:pt x="132" y="617"/>
                  </a:lnTo>
                  <a:lnTo>
                    <a:pt x="142" y="615"/>
                  </a:lnTo>
                  <a:lnTo>
                    <a:pt x="149" y="612"/>
                  </a:lnTo>
                  <a:lnTo>
                    <a:pt x="157" y="608"/>
                  </a:lnTo>
                  <a:lnTo>
                    <a:pt x="164" y="603"/>
                  </a:lnTo>
                  <a:lnTo>
                    <a:pt x="170" y="598"/>
                  </a:lnTo>
                  <a:lnTo>
                    <a:pt x="596" y="171"/>
                  </a:lnTo>
                  <a:lnTo>
                    <a:pt x="603" y="164"/>
                  </a:lnTo>
                  <a:lnTo>
                    <a:pt x="608" y="157"/>
                  </a:lnTo>
                  <a:lnTo>
                    <a:pt x="612" y="150"/>
                  </a:lnTo>
                  <a:lnTo>
                    <a:pt x="614" y="142"/>
                  </a:lnTo>
                  <a:lnTo>
                    <a:pt x="617" y="133"/>
                  </a:lnTo>
                  <a:lnTo>
                    <a:pt x="618" y="124"/>
                  </a:lnTo>
                  <a:lnTo>
                    <a:pt x="618" y="114"/>
                  </a:lnTo>
                  <a:lnTo>
                    <a:pt x="617" y="105"/>
                  </a:lnTo>
                  <a:lnTo>
                    <a:pt x="616" y="96"/>
                  </a:lnTo>
                  <a:lnTo>
                    <a:pt x="614" y="87"/>
                  </a:lnTo>
                  <a:lnTo>
                    <a:pt x="611" y="78"/>
                  </a:lnTo>
                  <a:lnTo>
                    <a:pt x="607" y="69"/>
                  </a:lnTo>
                  <a:lnTo>
                    <a:pt x="601" y="60"/>
                  </a:lnTo>
                  <a:lnTo>
                    <a:pt x="596" y="52"/>
                  </a:lnTo>
                  <a:lnTo>
                    <a:pt x="590" y="43"/>
                  </a:lnTo>
                  <a:lnTo>
                    <a:pt x="582" y="35"/>
                  </a:lnTo>
                  <a:lnTo>
                    <a:pt x="574" y="29"/>
                  </a:lnTo>
                  <a:lnTo>
                    <a:pt x="566" y="22"/>
                  </a:lnTo>
                  <a:lnTo>
                    <a:pt x="557" y="15"/>
                  </a:lnTo>
                  <a:lnTo>
                    <a:pt x="548" y="10"/>
                  </a:lnTo>
                  <a:lnTo>
                    <a:pt x="539" y="6"/>
                  </a:lnTo>
                  <a:lnTo>
                    <a:pt x="530" y="4"/>
                  </a:lnTo>
                  <a:lnTo>
                    <a:pt x="521" y="1"/>
                  </a:lnTo>
                  <a:lnTo>
                    <a:pt x="512" y="0"/>
                  </a:lnTo>
                  <a:lnTo>
                    <a:pt x="502" y="0"/>
                  </a:lnTo>
                  <a:lnTo>
                    <a:pt x="493" y="0"/>
                  </a:lnTo>
                  <a:lnTo>
                    <a:pt x="484" y="1"/>
                  </a:lnTo>
                  <a:lnTo>
                    <a:pt x="476" y="4"/>
                  </a:lnTo>
                  <a:lnTo>
                    <a:pt x="469" y="6"/>
                  </a:lnTo>
                  <a:lnTo>
                    <a:pt x="461" y="10"/>
                  </a:lnTo>
                  <a:lnTo>
                    <a:pt x="453" y="15"/>
                  </a:lnTo>
                  <a:lnTo>
                    <a:pt x="446" y="21"/>
                  </a:lnTo>
                  <a:lnTo>
                    <a:pt x="20" y="448"/>
                  </a:lnTo>
                  <a:lnTo>
                    <a:pt x="15" y="454"/>
                  </a:lnTo>
                  <a:lnTo>
                    <a:pt x="10" y="461"/>
                  </a:lnTo>
                  <a:lnTo>
                    <a:pt x="6" y="469"/>
                  </a:lnTo>
                  <a:lnTo>
                    <a:pt x="4" y="477"/>
                  </a:lnTo>
                  <a:lnTo>
                    <a:pt x="1" y="486"/>
                  </a:lnTo>
                  <a:lnTo>
                    <a:pt x="0" y="494"/>
                  </a:lnTo>
                  <a:lnTo>
                    <a:pt x="0" y="503"/>
                  </a:lnTo>
                  <a:lnTo>
                    <a:pt x="0" y="512"/>
                  </a:lnTo>
                  <a:lnTo>
                    <a:pt x="1" y="521"/>
                  </a:lnTo>
                  <a:lnTo>
                    <a:pt x="4" y="530"/>
                  </a:lnTo>
                  <a:lnTo>
                    <a:pt x="7" y="539"/>
                  </a:lnTo>
                  <a:lnTo>
                    <a:pt x="11" y="548"/>
                  </a:lnTo>
                  <a:lnTo>
                    <a:pt x="17" y="557"/>
                  </a:lnTo>
                  <a:lnTo>
                    <a:pt x="22" y="566"/>
                  </a:lnTo>
                  <a:lnTo>
                    <a:pt x="28" y="574"/>
                  </a:lnTo>
                  <a:lnTo>
                    <a:pt x="36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8185150" y="2063750"/>
              <a:ext cx="706437" cy="700087"/>
            </a:xfrm>
            <a:custGeom>
              <a:avLst/>
              <a:gdLst>
                <a:gd name="T0" fmla="*/ 1216 w 1779"/>
                <a:gd name="T1" fmla="*/ 0 h 1763"/>
                <a:gd name="T2" fmla="*/ 787 w 1779"/>
                <a:gd name="T3" fmla="*/ 430 h 1763"/>
                <a:gd name="T4" fmla="*/ 983 w 1779"/>
                <a:gd name="T5" fmla="*/ 626 h 1763"/>
                <a:gd name="T6" fmla="*/ 30 w 1779"/>
                <a:gd name="T7" fmla="*/ 1580 h 1763"/>
                <a:gd name="T8" fmla="*/ 23 w 1779"/>
                <a:gd name="T9" fmla="*/ 1588 h 1763"/>
                <a:gd name="T10" fmla="*/ 17 w 1779"/>
                <a:gd name="T11" fmla="*/ 1595 h 1763"/>
                <a:gd name="T12" fmla="*/ 11 w 1779"/>
                <a:gd name="T13" fmla="*/ 1605 h 1763"/>
                <a:gd name="T14" fmla="*/ 8 w 1779"/>
                <a:gd name="T15" fmla="*/ 1614 h 1763"/>
                <a:gd name="T16" fmla="*/ 4 w 1779"/>
                <a:gd name="T17" fmla="*/ 1624 h 1763"/>
                <a:gd name="T18" fmla="*/ 1 w 1779"/>
                <a:gd name="T19" fmla="*/ 1634 h 1763"/>
                <a:gd name="T20" fmla="*/ 0 w 1779"/>
                <a:gd name="T21" fmla="*/ 1645 h 1763"/>
                <a:gd name="T22" fmla="*/ 0 w 1779"/>
                <a:gd name="T23" fmla="*/ 1655 h 1763"/>
                <a:gd name="T24" fmla="*/ 0 w 1779"/>
                <a:gd name="T25" fmla="*/ 1664 h 1763"/>
                <a:gd name="T26" fmla="*/ 1 w 1779"/>
                <a:gd name="T27" fmla="*/ 1675 h 1763"/>
                <a:gd name="T28" fmla="*/ 4 w 1779"/>
                <a:gd name="T29" fmla="*/ 1684 h 1763"/>
                <a:gd name="T30" fmla="*/ 6 w 1779"/>
                <a:gd name="T31" fmla="*/ 1693 h 1763"/>
                <a:gd name="T32" fmla="*/ 11 w 1779"/>
                <a:gd name="T33" fmla="*/ 1704 h 1763"/>
                <a:gd name="T34" fmla="*/ 17 w 1779"/>
                <a:gd name="T35" fmla="*/ 1714 h 1763"/>
                <a:gd name="T36" fmla="*/ 23 w 1779"/>
                <a:gd name="T37" fmla="*/ 1723 h 1763"/>
                <a:gd name="T38" fmla="*/ 31 w 1779"/>
                <a:gd name="T39" fmla="*/ 1732 h 1763"/>
                <a:gd name="T40" fmla="*/ 40 w 1779"/>
                <a:gd name="T41" fmla="*/ 1740 h 1763"/>
                <a:gd name="T42" fmla="*/ 49 w 1779"/>
                <a:gd name="T43" fmla="*/ 1747 h 1763"/>
                <a:gd name="T44" fmla="*/ 60 w 1779"/>
                <a:gd name="T45" fmla="*/ 1752 h 1763"/>
                <a:gd name="T46" fmla="*/ 70 w 1779"/>
                <a:gd name="T47" fmla="*/ 1757 h 1763"/>
                <a:gd name="T48" fmla="*/ 79 w 1779"/>
                <a:gd name="T49" fmla="*/ 1760 h 1763"/>
                <a:gd name="T50" fmla="*/ 88 w 1779"/>
                <a:gd name="T51" fmla="*/ 1762 h 1763"/>
                <a:gd name="T52" fmla="*/ 97 w 1779"/>
                <a:gd name="T53" fmla="*/ 1763 h 1763"/>
                <a:gd name="T54" fmla="*/ 108 w 1779"/>
                <a:gd name="T55" fmla="*/ 1763 h 1763"/>
                <a:gd name="T56" fmla="*/ 118 w 1779"/>
                <a:gd name="T57" fmla="*/ 1763 h 1763"/>
                <a:gd name="T58" fmla="*/ 129 w 1779"/>
                <a:gd name="T59" fmla="*/ 1762 h 1763"/>
                <a:gd name="T60" fmla="*/ 138 w 1779"/>
                <a:gd name="T61" fmla="*/ 1760 h 1763"/>
                <a:gd name="T62" fmla="*/ 147 w 1779"/>
                <a:gd name="T63" fmla="*/ 1756 h 1763"/>
                <a:gd name="T64" fmla="*/ 156 w 1779"/>
                <a:gd name="T65" fmla="*/ 1752 h 1763"/>
                <a:gd name="T66" fmla="*/ 165 w 1779"/>
                <a:gd name="T67" fmla="*/ 1747 h 1763"/>
                <a:gd name="T68" fmla="*/ 173 w 1779"/>
                <a:gd name="T69" fmla="*/ 1741 h 1763"/>
                <a:gd name="T70" fmla="*/ 181 w 1779"/>
                <a:gd name="T71" fmla="*/ 1735 h 1763"/>
                <a:gd name="T72" fmla="*/ 1136 w 1779"/>
                <a:gd name="T73" fmla="*/ 779 h 1763"/>
                <a:gd name="T74" fmla="*/ 1137 w 1779"/>
                <a:gd name="T75" fmla="*/ 779 h 1763"/>
                <a:gd name="T76" fmla="*/ 1349 w 1779"/>
                <a:gd name="T77" fmla="*/ 992 h 1763"/>
                <a:gd name="T78" fmla="*/ 1779 w 1779"/>
                <a:gd name="T79" fmla="*/ 562 h 1763"/>
                <a:gd name="T80" fmla="*/ 1216 w 1779"/>
                <a:gd name="T81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9" h="1763">
                  <a:moveTo>
                    <a:pt x="1216" y="0"/>
                  </a:moveTo>
                  <a:lnTo>
                    <a:pt x="787" y="430"/>
                  </a:lnTo>
                  <a:lnTo>
                    <a:pt x="983" y="626"/>
                  </a:lnTo>
                  <a:lnTo>
                    <a:pt x="30" y="1580"/>
                  </a:lnTo>
                  <a:lnTo>
                    <a:pt x="23" y="1588"/>
                  </a:lnTo>
                  <a:lnTo>
                    <a:pt x="17" y="1595"/>
                  </a:lnTo>
                  <a:lnTo>
                    <a:pt x="11" y="1605"/>
                  </a:lnTo>
                  <a:lnTo>
                    <a:pt x="8" y="1614"/>
                  </a:lnTo>
                  <a:lnTo>
                    <a:pt x="4" y="1624"/>
                  </a:lnTo>
                  <a:lnTo>
                    <a:pt x="1" y="1634"/>
                  </a:lnTo>
                  <a:lnTo>
                    <a:pt x="0" y="1645"/>
                  </a:lnTo>
                  <a:lnTo>
                    <a:pt x="0" y="1655"/>
                  </a:lnTo>
                  <a:lnTo>
                    <a:pt x="0" y="1664"/>
                  </a:lnTo>
                  <a:lnTo>
                    <a:pt x="1" y="1675"/>
                  </a:lnTo>
                  <a:lnTo>
                    <a:pt x="4" y="1684"/>
                  </a:lnTo>
                  <a:lnTo>
                    <a:pt x="6" y="1693"/>
                  </a:lnTo>
                  <a:lnTo>
                    <a:pt x="11" y="1704"/>
                  </a:lnTo>
                  <a:lnTo>
                    <a:pt x="17" y="1714"/>
                  </a:lnTo>
                  <a:lnTo>
                    <a:pt x="23" y="1723"/>
                  </a:lnTo>
                  <a:lnTo>
                    <a:pt x="31" y="1732"/>
                  </a:lnTo>
                  <a:lnTo>
                    <a:pt x="40" y="1740"/>
                  </a:lnTo>
                  <a:lnTo>
                    <a:pt x="49" y="1747"/>
                  </a:lnTo>
                  <a:lnTo>
                    <a:pt x="60" y="1752"/>
                  </a:lnTo>
                  <a:lnTo>
                    <a:pt x="70" y="1757"/>
                  </a:lnTo>
                  <a:lnTo>
                    <a:pt x="79" y="1760"/>
                  </a:lnTo>
                  <a:lnTo>
                    <a:pt x="88" y="1762"/>
                  </a:lnTo>
                  <a:lnTo>
                    <a:pt x="97" y="1763"/>
                  </a:lnTo>
                  <a:lnTo>
                    <a:pt x="108" y="1763"/>
                  </a:lnTo>
                  <a:lnTo>
                    <a:pt x="118" y="1763"/>
                  </a:lnTo>
                  <a:lnTo>
                    <a:pt x="129" y="1762"/>
                  </a:lnTo>
                  <a:lnTo>
                    <a:pt x="138" y="1760"/>
                  </a:lnTo>
                  <a:lnTo>
                    <a:pt x="147" y="1756"/>
                  </a:lnTo>
                  <a:lnTo>
                    <a:pt x="156" y="1752"/>
                  </a:lnTo>
                  <a:lnTo>
                    <a:pt x="165" y="1747"/>
                  </a:lnTo>
                  <a:lnTo>
                    <a:pt x="173" y="1741"/>
                  </a:lnTo>
                  <a:lnTo>
                    <a:pt x="181" y="1735"/>
                  </a:lnTo>
                  <a:lnTo>
                    <a:pt x="1136" y="779"/>
                  </a:lnTo>
                  <a:lnTo>
                    <a:pt x="1137" y="779"/>
                  </a:lnTo>
                  <a:lnTo>
                    <a:pt x="1349" y="992"/>
                  </a:lnTo>
                  <a:lnTo>
                    <a:pt x="1779" y="562"/>
                  </a:lnTo>
                  <a:lnTo>
                    <a:pt x="1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2" name="Скругленный прямоугольник 25"/>
          <p:cNvSpPr/>
          <p:nvPr/>
        </p:nvSpPr>
        <p:spPr>
          <a:xfrm>
            <a:off x="6042401" y="2623214"/>
            <a:ext cx="4162528" cy="1288209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ctr"/>
            <a:r>
              <a:rPr lang="ru-RU" sz="4400" b="1" cap="all" dirty="0" smtClean="0">
                <a:solidFill>
                  <a:srgbClr val="B12726"/>
                </a:solidFill>
                <a:cs typeface="Times New Roman" pitchFamily="18" charset="0"/>
              </a:rPr>
              <a:t>ОБЯЗАННОСТИ</a:t>
            </a:r>
            <a:endParaRPr lang="ru-RU" sz="3600" b="1" dirty="0">
              <a:solidFill>
                <a:srgbClr val="B12726"/>
              </a:solidFill>
              <a:cs typeface="Times New Roman" pitchFamily="18" charset="0"/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5802021" y="2951957"/>
            <a:ext cx="240380" cy="64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2" y="0"/>
              </a:cxn>
              <a:cxn ang="0">
                <a:pos x="239" y="565"/>
              </a:cxn>
              <a:cxn ang="0">
                <a:pos x="373" y="567"/>
              </a:cxn>
              <a:cxn ang="0">
                <a:pos x="124" y="1200"/>
              </a:cxn>
              <a:cxn ang="0">
                <a:pos x="172" y="769"/>
              </a:cxn>
              <a:cxn ang="0">
                <a:pos x="92" y="770"/>
              </a:cxn>
              <a:cxn ang="0">
                <a:pos x="0" y="0"/>
              </a:cxn>
            </a:cxnLst>
            <a:rect l="0" t="0" r="r" b="b"/>
            <a:pathLst>
              <a:path w="402" h="1200">
                <a:moveTo>
                  <a:pt x="0" y="0"/>
                </a:moveTo>
                <a:lnTo>
                  <a:pt x="402" y="0"/>
                </a:lnTo>
                <a:lnTo>
                  <a:pt x="239" y="565"/>
                </a:lnTo>
                <a:lnTo>
                  <a:pt x="373" y="567"/>
                </a:lnTo>
                <a:lnTo>
                  <a:pt x="124" y="1200"/>
                </a:lnTo>
                <a:lnTo>
                  <a:pt x="172" y="769"/>
                </a:lnTo>
                <a:lnTo>
                  <a:pt x="92" y="770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11"/>
          <p:cNvSpPr>
            <a:spLocks noEditPoints="1"/>
          </p:cNvSpPr>
          <p:nvPr/>
        </p:nvSpPr>
        <p:spPr bwMode="auto">
          <a:xfrm>
            <a:off x="625691" y="3765847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E8FA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11"/>
          <p:cNvSpPr>
            <a:spLocks noEditPoints="1"/>
          </p:cNvSpPr>
          <p:nvPr/>
        </p:nvSpPr>
        <p:spPr bwMode="auto">
          <a:xfrm>
            <a:off x="630101" y="4444336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E8FA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11"/>
          <p:cNvSpPr>
            <a:spLocks noEditPoints="1"/>
          </p:cNvSpPr>
          <p:nvPr/>
        </p:nvSpPr>
        <p:spPr bwMode="auto">
          <a:xfrm>
            <a:off x="630101" y="4864081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E8FA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11"/>
          <p:cNvSpPr>
            <a:spLocks noEditPoints="1"/>
          </p:cNvSpPr>
          <p:nvPr/>
        </p:nvSpPr>
        <p:spPr bwMode="auto">
          <a:xfrm>
            <a:off x="625690" y="5583536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E8FA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630101" y="6553575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E8FA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11"/>
          <p:cNvSpPr>
            <a:spLocks noEditPoints="1"/>
          </p:cNvSpPr>
          <p:nvPr/>
        </p:nvSpPr>
        <p:spPr bwMode="auto">
          <a:xfrm>
            <a:off x="641157" y="7228714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2E8FA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11"/>
          <p:cNvSpPr>
            <a:spLocks noEditPoints="1"/>
          </p:cNvSpPr>
          <p:nvPr/>
        </p:nvSpPr>
        <p:spPr bwMode="auto">
          <a:xfrm>
            <a:off x="5516296" y="3964428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11"/>
          <p:cNvSpPr>
            <a:spLocks noEditPoints="1"/>
          </p:cNvSpPr>
          <p:nvPr/>
        </p:nvSpPr>
        <p:spPr bwMode="auto">
          <a:xfrm>
            <a:off x="5496637" y="5488211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11"/>
          <p:cNvSpPr>
            <a:spLocks noEditPoints="1"/>
          </p:cNvSpPr>
          <p:nvPr/>
        </p:nvSpPr>
        <p:spPr bwMode="auto">
          <a:xfrm>
            <a:off x="5492218" y="6662223"/>
            <a:ext cx="233239" cy="217296"/>
          </a:xfrm>
          <a:custGeom>
            <a:avLst/>
            <a:gdLst/>
            <a:ahLst/>
            <a:cxnLst>
              <a:cxn ang="0">
                <a:pos x="13" y="651"/>
              </a:cxn>
              <a:cxn ang="0">
                <a:pos x="73" y="391"/>
              </a:cxn>
              <a:cxn ang="0">
                <a:pos x="196" y="218"/>
              </a:cxn>
              <a:cxn ang="0">
                <a:pos x="396" y="117"/>
              </a:cxn>
              <a:cxn ang="0">
                <a:pos x="691" y="76"/>
              </a:cxn>
              <a:cxn ang="0">
                <a:pos x="1097" y="77"/>
              </a:cxn>
              <a:cxn ang="0">
                <a:pos x="1355" y="117"/>
              </a:cxn>
              <a:cxn ang="0">
                <a:pos x="1083" y="314"/>
              </a:cxn>
              <a:cxn ang="0">
                <a:pos x="785" y="307"/>
              </a:cxn>
              <a:cxn ang="0">
                <a:pos x="557" y="332"/>
              </a:cxn>
              <a:cxn ang="0">
                <a:pos x="399" y="399"/>
              </a:cxn>
              <a:cxn ang="0">
                <a:pos x="301" y="515"/>
              </a:cxn>
              <a:cxn ang="0">
                <a:pos x="250" y="694"/>
              </a:cxn>
              <a:cxn ang="0">
                <a:pos x="236" y="948"/>
              </a:cxn>
              <a:cxn ang="0">
                <a:pos x="250" y="1201"/>
              </a:cxn>
              <a:cxn ang="0">
                <a:pos x="301" y="1381"/>
              </a:cxn>
              <a:cxn ang="0">
                <a:pos x="399" y="1498"/>
              </a:cxn>
              <a:cxn ang="0">
                <a:pos x="557" y="1563"/>
              </a:cxn>
              <a:cxn ang="0">
                <a:pos x="785" y="1588"/>
              </a:cxn>
              <a:cxn ang="0">
                <a:pos x="1056" y="1584"/>
              </a:cxn>
              <a:cxn ang="0">
                <a:pos x="1259" y="1546"/>
              </a:cxn>
              <a:cxn ang="0">
                <a:pos x="1396" y="1466"/>
              </a:cxn>
              <a:cxn ang="0">
                <a:pos x="1476" y="1329"/>
              </a:cxn>
              <a:cxn ang="0">
                <a:pos x="1514" y="1126"/>
              </a:cxn>
              <a:cxn ang="0">
                <a:pos x="1519" y="883"/>
              </a:cxn>
              <a:cxn ang="0">
                <a:pos x="1508" y="715"/>
              </a:cxn>
              <a:cxn ang="0">
                <a:pos x="1728" y="552"/>
              </a:cxn>
              <a:cxn ang="0">
                <a:pos x="1754" y="865"/>
              </a:cxn>
              <a:cxn ang="0">
                <a:pos x="1742" y="1244"/>
              </a:cxn>
              <a:cxn ang="0">
                <a:pos x="1682" y="1506"/>
              </a:cxn>
              <a:cxn ang="0">
                <a:pos x="1560" y="1678"/>
              </a:cxn>
              <a:cxn ang="0">
                <a:pos x="1359" y="1778"/>
              </a:cxn>
              <a:cxn ang="0">
                <a:pos x="1065" y="1821"/>
              </a:cxn>
              <a:cxn ang="0">
                <a:pos x="691" y="1821"/>
              </a:cxn>
              <a:cxn ang="0">
                <a:pos x="396" y="1778"/>
              </a:cxn>
              <a:cxn ang="0">
                <a:pos x="196" y="1678"/>
              </a:cxn>
              <a:cxn ang="0">
                <a:pos x="73" y="1506"/>
              </a:cxn>
              <a:cxn ang="0">
                <a:pos x="13" y="1244"/>
              </a:cxn>
              <a:cxn ang="0">
                <a:pos x="901" y="1434"/>
              </a:cxn>
              <a:cxn ang="0">
                <a:pos x="809" y="1402"/>
              </a:cxn>
              <a:cxn ang="0">
                <a:pos x="400" y="856"/>
              </a:cxn>
              <a:cxn ang="0">
                <a:pos x="395" y="775"/>
              </a:cxn>
              <a:cxn ang="0">
                <a:pos x="437" y="703"/>
              </a:cxn>
              <a:cxn ang="0">
                <a:pos x="514" y="667"/>
              </a:cxn>
              <a:cxn ang="0">
                <a:pos x="593" y="677"/>
              </a:cxn>
              <a:cxn ang="0">
                <a:pos x="889" y="1040"/>
              </a:cxn>
              <a:cxn ang="0">
                <a:pos x="1546" y="18"/>
              </a:cxn>
              <a:cxn ang="0">
                <a:pos x="1625" y="0"/>
              </a:cxn>
              <a:cxn ang="0">
                <a:pos x="1705" y="30"/>
              </a:cxn>
              <a:cxn ang="0">
                <a:pos x="1751" y="98"/>
              </a:cxn>
              <a:cxn ang="0">
                <a:pos x="1754" y="178"/>
              </a:cxn>
              <a:cxn ang="0">
                <a:pos x="1000" y="1394"/>
              </a:cxn>
              <a:cxn ang="0">
                <a:pos x="907" y="1434"/>
              </a:cxn>
            </a:cxnLst>
            <a:rect l="0" t="0" r="r" b="b"/>
            <a:pathLst>
              <a:path w="1759" h="1825">
                <a:moveTo>
                  <a:pt x="0" y="948"/>
                </a:moveTo>
                <a:lnTo>
                  <a:pt x="0" y="882"/>
                </a:lnTo>
                <a:lnTo>
                  <a:pt x="1" y="821"/>
                </a:lnTo>
                <a:lnTo>
                  <a:pt x="4" y="761"/>
                </a:lnTo>
                <a:lnTo>
                  <a:pt x="8" y="705"/>
                </a:lnTo>
                <a:lnTo>
                  <a:pt x="13" y="651"/>
                </a:lnTo>
                <a:lnTo>
                  <a:pt x="20" y="602"/>
                </a:lnTo>
                <a:lnTo>
                  <a:pt x="28" y="554"/>
                </a:lnTo>
                <a:lnTo>
                  <a:pt x="37" y="509"/>
                </a:lnTo>
                <a:lnTo>
                  <a:pt x="47" y="466"/>
                </a:lnTo>
                <a:lnTo>
                  <a:pt x="59" y="427"/>
                </a:lnTo>
                <a:lnTo>
                  <a:pt x="73" y="391"/>
                </a:lnTo>
                <a:lnTo>
                  <a:pt x="89" y="356"/>
                </a:lnTo>
                <a:lnTo>
                  <a:pt x="107" y="324"/>
                </a:lnTo>
                <a:lnTo>
                  <a:pt x="125" y="294"/>
                </a:lnTo>
                <a:lnTo>
                  <a:pt x="147" y="267"/>
                </a:lnTo>
                <a:lnTo>
                  <a:pt x="171" y="241"/>
                </a:lnTo>
                <a:lnTo>
                  <a:pt x="196" y="218"/>
                </a:lnTo>
                <a:lnTo>
                  <a:pt x="223" y="197"/>
                </a:lnTo>
                <a:lnTo>
                  <a:pt x="253" y="177"/>
                </a:lnTo>
                <a:lnTo>
                  <a:pt x="286" y="159"/>
                </a:lnTo>
                <a:lnTo>
                  <a:pt x="319" y="143"/>
                </a:lnTo>
                <a:lnTo>
                  <a:pt x="357" y="130"/>
                </a:lnTo>
                <a:lnTo>
                  <a:pt x="396" y="117"/>
                </a:lnTo>
                <a:lnTo>
                  <a:pt x="439" y="107"/>
                </a:lnTo>
                <a:lnTo>
                  <a:pt x="484" y="98"/>
                </a:lnTo>
                <a:lnTo>
                  <a:pt x="531" y="90"/>
                </a:lnTo>
                <a:lnTo>
                  <a:pt x="581" y="83"/>
                </a:lnTo>
                <a:lnTo>
                  <a:pt x="635" y="79"/>
                </a:lnTo>
                <a:lnTo>
                  <a:pt x="691" y="76"/>
                </a:lnTo>
                <a:lnTo>
                  <a:pt x="749" y="73"/>
                </a:lnTo>
                <a:lnTo>
                  <a:pt x="812" y="72"/>
                </a:lnTo>
                <a:lnTo>
                  <a:pt x="877" y="70"/>
                </a:lnTo>
                <a:lnTo>
                  <a:pt x="955" y="72"/>
                </a:lnTo>
                <a:lnTo>
                  <a:pt x="1028" y="73"/>
                </a:lnTo>
                <a:lnTo>
                  <a:pt x="1097" y="77"/>
                </a:lnTo>
                <a:lnTo>
                  <a:pt x="1161" y="82"/>
                </a:lnTo>
                <a:lnTo>
                  <a:pt x="1221" y="90"/>
                </a:lnTo>
                <a:lnTo>
                  <a:pt x="1278" y="99"/>
                </a:lnTo>
                <a:lnTo>
                  <a:pt x="1304" y="104"/>
                </a:lnTo>
                <a:lnTo>
                  <a:pt x="1331" y="111"/>
                </a:lnTo>
                <a:lnTo>
                  <a:pt x="1355" y="117"/>
                </a:lnTo>
                <a:lnTo>
                  <a:pt x="1379" y="124"/>
                </a:lnTo>
                <a:lnTo>
                  <a:pt x="1242" y="344"/>
                </a:lnTo>
                <a:lnTo>
                  <a:pt x="1207" y="335"/>
                </a:lnTo>
                <a:lnTo>
                  <a:pt x="1168" y="327"/>
                </a:lnTo>
                <a:lnTo>
                  <a:pt x="1127" y="319"/>
                </a:lnTo>
                <a:lnTo>
                  <a:pt x="1083" y="314"/>
                </a:lnTo>
                <a:lnTo>
                  <a:pt x="1036" y="310"/>
                </a:lnTo>
                <a:lnTo>
                  <a:pt x="987" y="307"/>
                </a:lnTo>
                <a:lnTo>
                  <a:pt x="934" y="306"/>
                </a:lnTo>
                <a:lnTo>
                  <a:pt x="877" y="306"/>
                </a:lnTo>
                <a:lnTo>
                  <a:pt x="830" y="306"/>
                </a:lnTo>
                <a:lnTo>
                  <a:pt x="785" y="307"/>
                </a:lnTo>
                <a:lnTo>
                  <a:pt x="740" y="309"/>
                </a:lnTo>
                <a:lnTo>
                  <a:pt x="700" y="313"/>
                </a:lnTo>
                <a:lnTo>
                  <a:pt x="661" y="315"/>
                </a:lnTo>
                <a:lnTo>
                  <a:pt x="624" y="320"/>
                </a:lnTo>
                <a:lnTo>
                  <a:pt x="589" y="326"/>
                </a:lnTo>
                <a:lnTo>
                  <a:pt x="557" y="332"/>
                </a:lnTo>
                <a:lnTo>
                  <a:pt x="525" y="340"/>
                </a:lnTo>
                <a:lnTo>
                  <a:pt x="497" y="349"/>
                </a:lnTo>
                <a:lnTo>
                  <a:pt x="469" y="360"/>
                </a:lnTo>
                <a:lnTo>
                  <a:pt x="445" y="371"/>
                </a:lnTo>
                <a:lnTo>
                  <a:pt x="421" y="384"/>
                </a:lnTo>
                <a:lnTo>
                  <a:pt x="399" y="399"/>
                </a:lnTo>
                <a:lnTo>
                  <a:pt x="379" y="414"/>
                </a:lnTo>
                <a:lnTo>
                  <a:pt x="360" y="431"/>
                </a:lnTo>
                <a:lnTo>
                  <a:pt x="343" y="449"/>
                </a:lnTo>
                <a:lnTo>
                  <a:pt x="327" y="469"/>
                </a:lnTo>
                <a:lnTo>
                  <a:pt x="313" y="491"/>
                </a:lnTo>
                <a:lnTo>
                  <a:pt x="301" y="515"/>
                </a:lnTo>
                <a:lnTo>
                  <a:pt x="289" y="541"/>
                </a:lnTo>
                <a:lnTo>
                  <a:pt x="279" y="567"/>
                </a:lnTo>
                <a:lnTo>
                  <a:pt x="270" y="597"/>
                </a:lnTo>
                <a:lnTo>
                  <a:pt x="262" y="627"/>
                </a:lnTo>
                <a:lnTo>
                  <a:pt x="256" y="659"/>
                </a:lnTo>
                <a:lnTo>
                  <a:pt x="250" y="694"/>
                </a:lnTo>
                <a:lnTo>
                  <a:pt x="245" y="731"/>
                </a:lnTo>
                <a:lnTo>
                  <a:pt x="241" y="770"/>
                </a:lnTo>
                <a:lnTo>
                  <a:pt x="239" y="812"/>
                </a:lnTo>
                <a:lnTo>
                  <a:pt x="237" y="855"/>
                </a:lnTo>
                <a:lnTo>
                  <a:pt x="236" y="900"/>
                </a:lnTo>
                <a:lnTo>
                  <a:pt x="236" y="948"/>
                </a:lnTo>
                <a:lnTo>
                  <a:pt x="236" y="995"/>
                </a:lnTo>
                <a:lnTo>
                  <a:pt x="237" y="1041"/>
                </a:lnTo>
                <a:lnTo>
                  <a:pt x="239" y="1085"/>
                </a:lnTo>
                <a:lnTo>
                  <a:pt x="241" y="1126"/>
                </a:lnTo>
                <a:lnTo>
                  <a:pt x="245" y="1165"/>
                </a:lnTo>
                <a:lnTo>
                  <a:pt x="250" y="1201"/>
                </a:lnTo>
                <a:lnTo>
                  <a:pt x="256" y="1236"/>
                </a:lnTo>
                <a:lnTo>
                  <a:pt x="262" y="1269"/>
                </a:lnTo>
                <a:lnTo>
                  <a:pt x="270" y="1300"/>
                </a:lnTo>
                <a:lnTo>
                  <a:pt x="279" y="1329"/>
                </a:lnTo>
                <a:lnTo>
                  <a:pt x="289" y="1356"/>
                </a:lnTo>
                <a:lnTo>
                  <a:pt x="301" y="1381"/>
                </a:lnTo>
                <a:lnTo>
                  <a:pt x="313" y="1404"/>
                </a:lnTo>
                <a:lnTo>
                  <a:pt x="327" y="1426"/>
                </a:lnTo>
                <a:lnTo>
                  <a:pt x="343" y="1447"/>
                </a:lnTo>
                <a:lnTo>
                  <a:pt x="360" y="1466"/>
                </a:lnTo>
                <a:lnTo>
                  <a:pt x="379" y="1482"/>
                </a:lnTo>
                <a:lnTo>
                  <a:pt x="399" y="1498"/>
                </a:lnTo>
                <a:lnTo>
                  <a:pt x="421" y="1512"/>
                </a:lnTo>
                <a:lnTo>
                  <a:pt x="445" y="1525"/>
                </a:lnTo>
                <a:lnTo>
                  <a:pt x="469" y="1536"/>
                </a:lnTo>
                <a:lnTo>
                  <a:pt x="497" y="1546"/>
                </a:lnTo>
                <a:lnTo>
                  <a:pt x="525" y="1555"/>
                </a:lnTo>
                <a:lnTo>
                  <a:pt x="557" y="1563"/>
                </a:lnTo>
                <a:lnTo>
                  <a:pt x="589" y="1570"/>
                </a:lnTo>
                <a:lnTo>
                  <a:pt x="624" y="1576"/>
                </a:lnTo>
                <a:lnTo>
                  <a:pt x="661" y="1580"/>
                </a:lnTo>
                <a:lnTo>
                  <a:pt x="700" y="1584"/>
                </a:lnTo>
                <a:lnTo>
                  <a:pt x="740" y="1587"/>
                </a:lnTo>
                <a:lnTo>
                  <a:pt x="785" y="1588"/>
                </a:lnTo>
                <a:lnTo>
                  <a:pt x="830" y="1589"/>
                </a:lnTo>
                <a:lnTo>
                  <a:pt x="877" y="1591"/>
                </a:lnTo>
                <a:lnTo>
                  <a:pt x="925" y="1589"/>
                </a:lnTo>
                <a:lnTo>
                  <a:pt x="971" y="1588"/>
                </a:lnTo>
                <a:lnTo>
                  <a:pt x="1014" y="1587"/>
                </a:lnTo>
                <a:lnTo>
                  <a:pt x="1056" y="1584"/>
                </a:lnTo>
                <a:lnTo>
                  <a:pt x="1095" y="1580"/>
                </a:lnTo>
                <a:lnTo>
                  <a:pt x="1131" y="1576"/>
                </a:lnTo>
                <a:lnTo>
                  <a:pt x="1166" y="1570"/>
                </a:lnTo>
                <a:lnTo>
                  <a:pt x="1199" y="1563"/>
                </a:lnTo>
                <a:lnTo>
                  <a:pt x="1230" y="1555"/>
                </a:lnTo>
                <a:lnTo>
                  <a:pt x="1259" y="1546"/>
                </a:lnTo>
                <a:lnTo>
                  <a:pt x="1286" y="1536"/>
                </a:lnTo>
                <a:lnTo>
                  <a:pt x="1311" y="1525"/>
                </a:lnTo>
                <a:lnTo>
                  <a:pt x="1334" y="1512"/>
                </a:lnTo>
                <a:lnTo>
                  <a:pt x="1357" y="1498"/>
                </a:lnTo>
                <a:lnTo>
                  <a:pt x="1376" y="1482"/>
                </a:lnTo>
                <a:lnTo>
                  <a:pt x="1396" y="1466"/>
                </a:lnTo>
                <a:lnTo>
                  <a:pt x="1413" y="1447"/>
                </a:lnTo>
                <a:lnTo>
                  <a:pt x="1428" y="1426"/>
                </a:lnTo>
                <a:lnTo>
                  <a:pt x="1443" y="1404"/>
                </a:lnTo>
                <a:lnTo>
                  <a:pt x="1454" y="1381"/>
                </a:lnTo>
                <a:lnTo>
                  <a:pt x="1466" y="1356"/>
                </a:lnTo>
                <a:lnTo>
                  <a:pt x="1476" y="1329"/>
                </a:lnTo>
                <a:lnTo>
                  <a:pt x="1486" y="1300"/>
                </a:lnTo>
                <a:lnTo>
                  <a:pt x="1493" y="1269"/>
                </a:lnTo>
                <a:lnTo>
                  <a:pt x="1500" y="1236"/>
                </a:lnTo>
                <a:lnTo>
                  <a:pt x="1505" y="1201"/>
                </a:lnTo>
                <a:lnTo>
                  <a:pt x="1510" y="1165"/>
                </a:lnTo>
                <a:lnTo>
                  <a:pt x="1514" y="1126"/>
                </a:lnTo>
                <a:lnTo>
                  <a:pt x="1517" y="1085"/>
                </a:lnTo>
                <a:lnTo>
                  <a:pt x="1518" y="1041"/>
                </a:lnTo>
                <a:lnTo>
                  <a:pt x="1519" y="995"/>
                </a:lnTo>
                <a:lnTo>
                  <a:pt x="1519" y="948"/>
                </a:lnTo>
                <a:lnTo>
                  <a:pt x="1519" y="916"/>
                </a:lnTo>
                <a:lnTo>
                  <a:pt x="1519" y="883"/>
                </a:lnTo>
                <a:lnTo>
                  <a:pt x="1518" y="853"/>
                </a:lnTo>
                <a:lnTo>
                  <a:pt x="1517" y="823"/>
                </a:lnTo>
                <a:lnTo>
                  <a:pt x="1516" y="795"/>
                </a:lnTo>
                <a:lnTo>
                  <a:pt x="1513" y="767"/>
                </a:lnTo>
                <a:lnTo>
                  <a:pt x="1512" y="741"/>
                </a:lnTo>
                <a:lnTo>
                  <a:pt x="1508" y="715"/>
                </a:lnTo>
                <a:lnTo>
                  <a:pt x="1693" y="419"/>
                </a:lnTo>
                <a:lnTo>
                  <a:pt x="1702" y="444"/>
                </a:lnTo>
                <a:lnTo>
                  <a:pt x="1708" y="469"/>
                </a:lnTo>
                <a:lnTo>
                  <a:pt x="1716" y="496"/>
                </a:lnTo>
                <a:lnTo>
                  <a:pt x="1721" y="524"/>
                </a:lnTo>
                <a:lnTo>
                  <a:pt x="1728" y="552"/>
                </a:lnTo>
                <a:lnTo>
                  <a:pt x="1733" y="582"/>
                </a:lnTo>
                <a:lnTo>
                  <a:pt x="1737" y="614"/>
                </a:lnTo>
                <a:lnTo>
                  <a:pt x="1741" y="646"/>
                </a:lnTo>
                <a:lnTo>
                  <a:pt x="1748" y="714"/>
                </a:lnTo>
                <a:lnTo>
                  <a:pt x="1751" y="787"/>
                </a:lnTo>
                <a:lnTo>
                  <a:pt x="1754" y="865"/>
                </a:lnTo>
                <a:lnTo>
                  <a:pt x="1755" y="948"/>
                </a:lnTo>
                <a:lnTo>
                  <a:pt x="1755" y="1014"/>
                </a:lnTo>
                <a:lnTo>
                  <a:pt x="1753" y="1076"/>
                </a:lnTo>
                <a:lnTo>
                  <a:pt x="1750" y="1135"/>
                </a:lnTo>
                <a:lnTo>
                  <a:pt x="1748" y="1191"/>
                </a:lnTo>
                <a:lnTo>
                  <a:pt x="1742" y="1244"/>
                </a:lnTo>
                <a:lnTo>
                  <a:pt x="1736" y="1295"/>
                </a:lnTo>
                <a:lnTo>
                  <a:pt x="1728" y="1342"/>
                </a:lnTo>
                <a:lnTo>
                  <a:pt x="1719" y="1387"/>
                </a:lnTo>
                <a:lnTo>
                  <a:pt x="1708" y="1429"/>
                </a:lnTo>
                <a:lnTo>
                  <a:pt x="1695" y="1468"/>
                </a:lnTo>
                <a:lnTo>
                  <a:pt x="1682" y="1506"/>
                </a:lnTo>
                <a:lnTo>
                  <a:pt x="1667" y="1540"/>
                </a:lnTo>
                <a:lnTo>
                  <a:pt x="1648" y="1572"/>
                </a:lnTo>
                <a:lnTo>
                  <a:pt x="1629" y="1602"/>
                </a:lnTo>
                <a:lnTo>
                  <a:pt x="1608" y="1630"/>
                </a:lnTo>
                <a:lnTo>
                  <a:pt x="1585" y="1654"/>
                </a:lnTo>
                <a:lnTo>
                  <a:pt x="1560" y="1678"/>
                </a:lnTo>
                <a:lnTo>
                  <a:pt x="1531" y="1700"/>
                </a:lnTo>
                <a:lnTo>
                  <a:pt x="1503" y="1720"/>
                </a:lnTo>
                <a:lnTo>
                  <a:pt x="1470" y="1737"/>
                </a:lnTo>
                <a:lnTo>
                  <a:pt x="1435" y="1752"/>
                </a:lnTo>
                <a:lnTo>
                  <a:pt x="1398" y="1766"/>
                </a:lnTo>
                <a:lnTo>
                  <a:pt x="1359" y="1778"/>
                </a:lnTo>
                <a:lnTo>
                  <a:pt x="1316" y="1789"/>
                </a:lnTo>
                <a:lnTo>
                  <a:pt x="1272" y="1798"/>
                </a:lnTo>
                <a:lnTo>
                  <a:pt x="1225" y="1806"/>
                </a:lnTo>
                <a:lnTo>
                  <a:pt x="1174" y="1812"/>
                </a:lnTo>
                <a:lnTo>
                  <a:pt x="1121" y="1817"/>
                </a:lnTo>
                <a:lnTo>
                  <a:pt x="1065" y="1821"/>
                </a:lnTo>
                <a:lnTo>
                  <a:pt x="1006" y="1824"/>
                </a:lnTo>
                <a:lnTo>
                  <a:pt x="944" y="1825"/>
                </a:lnTo>
                <a:lnTo>
                  <a:pt x="877" y="1825"/>
                </a:lnTo>
                <a:lnTo>
                  <a:pt x="812" y="1825"/>
                </a:lnTo>
                <a:lnTo>
                  <a:pt x="749" y="1824"/>
                </a:lnTo>
                <a:lnTo>
                  <a:pt x="691" y="1821"/>
                </a:lnTo>
                <a:lnTo>
                  <a:pt x="635" y="1817"/>
                </a:lnTo>
                <a:lnTo>
                  <a:pt x="581" y="1812"/>
                </a:lnTo>
                <a:lnTo>
                  <a:pt x="531" y="1806"/>
                </a:lnTo>
                <a:lnTo>
                  <a:pt x="484" y="1798"/>
                </a:lnTo>
                <a:lnTo>
                  <a:pt x="439" y="1789"/>
                </a:lnTo>
                <a:lnTo>
                  <a:pt x="396" y="1778"/>
                </a:lnTo>
                <a:lnTo>
                  <a:pt x="357" y="1766"/>
                </a:lnTo>
                <a:lnTo>
                  <a:pt x="319" y="1752"/>
                </a:lnTo>
                <a:lnTo>
                  <a:pt x="286" y="1737"/>
                </a:lnTo>
                <a:lnTo>
                  <a:pt x="253" y="1720"/>
                </a:lnTo>
                <a:lnTo>
                  <a:pt x="223" y="1700"/>
                </a:lnTo>
                <a:lnTo>
                  <a:pt x="196" y="1678"/>
                </a:lnTo>
                <a:lnTo>
                  <a:pt x="171" y="1654"/>
                </a:lnTo>
                <a:lnTo>
                  <a:pt x="147" y="1630"/>
                </a:lnTo>
                <a:lnTo>
                  <a:pt x="125" y="1602"/>
                </a:lnTo>
                <a:lnTo>
                  <a:pt x="107" y="1572"/>
                </a:lnTo>
                <a:lnTo>
                  <a:pt x="89" y="1540"/>
                </a:lnTo>
                <a:lnTo>
                  <a:pt x="73" y="1506"/>
                </a:lnTo>
                <a:lnTo>
                  <a:pt x="59" y="1468"/>
                </a:lnTo>
                <a:lnTo>
                  <a:pt x="47" y="1429"/>
                </a:lnTo>
                <a:lnTo>
                  <a:pt x="37" y="1387"/>
                </a:lnTo>
                <a:lnTo>
                  <a:pt x="28" y="1342"/>
                </a:lnTo>
                <a:lnTo>
                  <a:pt x="20" y="1295"/>
                </a:lnTo>
                <a:lnTo>
                  <a:pt x="13" y="1244"/>
                </a:lnTo>
                <a:lnTo>
                  <a:pt x="8" y="1191"/>
                </a:lnTo>
                <a:lnTo>
                  <a:pt x="4" y="1135"/>
                </a:lnTo>
                <a:lnTo>
                  <a:pt x="1" y="1076"/>
                </a:lnTo>
                <a:lnTo>
                  <a:pt x="0" y="1014"/>
                </a:lnTo>
                <a:lnTo>
                  <a:pt x="0" y="948"/>
                </a:lnTo>
                <a:close/>
                <a:moveTo>
                  <a:pt x="901" y="1434"/>
                </a:moveTo>
                <a:lnTo>
                  <a:pt x="884" y="1433"/>
                </a:lnTo>
                <a:lnTo>
                  <a:pt x="868" y="1430"/>
                </a:lnTo>
                <a:lnTo>
                  <a:pt x="852" y="1426"/>
                </a:lnTo>
                <a:lnTo>
                  <a:pt x="837" y="1420"/>
                </a:lnTo>
                <a:lnTo>
                  <a:pt x="824" y="1411"/>
                </a:lnTo>
                <a:lnTo>
                  <a:pt x="809" y="1402"/>
                </a:lnTo>
                <a:lnTo>
                  <a:pt x="798" y="1390"/>
                </a:lnTo>
                <a:lnTo>
                  <a:pt x="787" y="1378"/>
                </a:lnTo>
                <a:lnTo>
                  <a:pt x="421" y="894"/>
                </a:lnTo>
                <a:lnTo>
                  <a:pt x="412" y="882"/>
                </a:lnTo>
                <a:lnTo>
                  <a:pt x="405" y="869"/>
                </a:lnTo>
                <a:lnTo>
                  <a:pt x="400" y="856"/>
                </a:lnTo>
                <a:lnTo>
                  <a:pt x="396" y="843"/>
                </a:lnTo>
                <a:lnTo>
                  <a:pt x="394" y="830"/>
                </a:lnTo>
                <a:lnTo>
                  <a:pt x="392" y="815"/>
                </a:lnTo>
                <a:lnTo>
                  <a:pt x="392" y="802"/>
                </a:lnTo>
                <a:lnTo>
                  <a:pt x="392" y="788"/>
                </a:lnTo>
                <a:lnTo>
                  <a:pt x="395" y="775"/>
                </a:lnTo>
                <a:lnTo>
                  <a:pt x="399" y="762"/>
                </a:lnTo>
                <a:lnTo>
                  <a:pt x="404" y="749"/>
                </a:lnTo>
                <a:lnTo>
                  <a:pt x="411" y="736"/>
                </a:lnTo>
                <a:lnTo>
                  <a:pt x="418" y="724"/>
                </a:lnTo>
                <a:lnTo>
                  <a:pt x="428" y="714"/>
                </a:lnTo>
                <a:lnTo>
                  <a:pt x="437" y="703"/>
                </a:lnTo>
                <a:lnTo>
                  <a:pt x="448" y="694"/>
                </a:lnTo>
                <a:lnTo>
                  <a:pt x="460" y="685"/>
                </a:lnTo>
                <a:lnTo>
                  <a:pt x="473" y="679"/>
                </a:lnTo>
                <a:lnTo>
                  <a:pt x="486" y="674"/>
                </a:lnTo>
                <a:lnTo>
                  <a:pt x="499" y="670"/>
                </a:lnTo>
                <a:lnTo>
                  <a:pt x="514" y="667"/>
                </a:lnTo>
                <a:lnTo>
                  <a:pt x="527" y="666"/>
                </a:lnTo>
                <a:lnTo>
                  <a:pt x="541" y="666"/>
                </a:lnTo>
                <a:lnTo>
                  <a:pt x="554" y="667"/>
                </a:lnTo>
                <a:lnTo>
                  <a:pt x="567" y="670"/>
                </a:lnTo>
                <a:lnTo>
                  <a:pt x="581" y="674"/>
                </a:lnTo>
                <a:lnTo>
                  <a:pt x="593" y="677"/>
                </a:lnTo>
                <a:lnTo>
                  <a:pt x="606" y="684"/>
                </a:lnTo>
                <a:lnTo>
                  <a:pt x="618" y="692"/>
                </a:lnTo>
                <a:lnTo>
                  <a:pt x="628" y="701"/>
                </a:lnTo>
                <a:lnTo>
                  <a:pt x="639" y="710"/>
                </a:lnTo>
                <a:lnTo>
                  <a:pt x="648" y="722"/>
                </a:lnTo>
                <a:lnTo>
                  <a:pt x="889" y="1040"/>
                </a:lnTo>
                <a:lnTo>
                  <a:pt x="1495" y="68"/>
                </a:lnTo>
                <a:lnTo>
                  <a:pt x="1504" y="55"/>
                </a:lnTo>
                <a:lnTo>
                  <a:pt x="1513" y="44"/>
                </a:lnTo>
                <a:lnTo>
                  <a:pt x="1523" y="35"/>
                </a:lnTo>
                <a:lnTo>
                  <a:pt x="1534" y="26"/>
                </a:lnTo>
                <a:lnTo>
                  <a:pt x="1546" y="18"/>
                </a:lnTo>
                <a:lnTo>
                  <a:pt x="1559" y="13"/>
                </a:lnTo>
                <a:lnTo>
                  <a:pt x="1570" y="8"/>
                </a:lnTo>
                <a:lnTo>
                  <a:pt x="1583" y="4"/>
                </a:lnTo>
                <a:lnTo>
                  <a:pt x="1598" y="1"/>
                </a:lnTo>
                <a:lnTo>
                  <a:pt x="1611" y="0"/>
                </a:lnTo>
                <a:lnTo>
                  <a:pt x="1625" y="0"/>
                </a:lnTo>
                <a:lnTo>
                  <a:pt x="1639" y="1"/>
                </a:lnTo>
                <a:lnTo>
                  <a:pt x="1652" y="5"/>
                </a:lnTo>
                <a:lnTo>
                  <a:pt x="1665" y="9"/>
                </a:lnTo>
                <a:lnTo>
                  <a:pt x="1680" y="14"/>
                </a:lnTo>
                <a:lnTo>
                  <a:pt x="1691" y="22"/>
                </a:lnTo>
                <a:lnTo>
                  <a:pt x="1705" y="30"/>
                </a:lnTo>
                <a:lnTo>
                  <a:pt x="1715" y="39"/>
                </a:lnTo>
                <a:lnTo>
                  <a:pt x="1724" y="50"/>
                </a:lnTo>
                <a:lnTo>
                  <a:pt x="1733" y="60"/>
                </a:lnTo>
                <a:lnTo>
                  <a:pt x="1741" y="72"/>
                </a:lnTo>
                <a:lnTo>
                  <a:pt x="1746" y="85"/>
                </a:lnTo>
                <a:lnTo>
                  <a:pt x="1751" y="98"/>
                </a:lnTo>
                <a:lnTo>
                  <a:pt x="1755" y="111"/>
                </a:lnTo>
                <a:lnTo>
                  <a:pt x="1758" y="124"/>
                </a:lnTo>
                <a:lnTo>
                  <a:pt x="1759" y="138"/>
                </a:lnTo>
                <a:lnTo>
                  <a:pt x="1759" y="151"/>
                </a:lnTo>
                <a:lnTo>
                  <a:pt x="1758" y="165"/>
                </a:lnTo>
                <a:lnTo>
                  <a:pt x="1754" y="178"/>
                </a:lnTo>
                <a:lnTo>
                  <a:pt x="1750" y="193"/>
                </a:lnTo>
                <a:lnTo>
                  <a:pt x="1745" y="206"/>
                </a:lnTo>
                <a:lnTo>
                  <a:pt x="1737" y="219"/>
                </a:lnTo>
                <a:lnTo>
                  <a:pt x="1022" y="1367"/>
                </a:lnTo>
                <a:lnTo>
                  <a:pt x="1011" y="1381"/>
                </a:lnTo>
                <a:lnTo>
                  <a:pt x="1000" y="1394"/>
                </a:lnTo>
                <a:lnTo>
                  <a:pt x="987" y="1406"/>
                </a:lnTo>
                <a:lnTo>
                  <a:pt x="974" y="1415"/>
                </a:lnTo>
                <a:lnTo>
                  <a:pt x="958" y="1423"/>
                </a:lnTo>
                <a:lnTo>
                  <a:pt x="941" y="1428"/>
                </a:lnTo>
                <a:lnTo>
                  <a:pt x="924" y="1432"/>
                </a:lnTo>
                <a:lnTo>
                  <a:pt x="907" y="1434"/>
                </a:lnTo>
                <a:lnTo>
                  <a:pt x="904" y="1434"/>
                </a:lnTo>
                <a:lnTo>
                  <a:pt x="901" y="1434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29675" y="1588"/>
            <a:ext cx="1863725" cy="341312"/>
          </a:xfrm>
          <a:prstGeom prst="rect">
            <a:avLst/>
          </a:prstGeom>
        </p:spPr>
        <p:txBody>
          <a:bodyPr lIns="104306" tIns="52153" rIns="104306" bIns="52153"/>
          <a:lstStyle/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7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Стрелка вправо 8"/>
          <p:cNvSpPr>
            <a:spLocks noChangeArrowheads="1"/>
          </p:cNvSpPr>
          <p:nvPr/>
        </p:nvSpPr>
        <p:spPr bwMode="auto">
          <a:xfrm>
            <a:off x="2135452" y="2125420"/>
            <a:ext cx="3439280" cy="4027423"/>
          </a:xfrm>
          <a:prstGeom prst="chevron">
            <a:avLst>
              <a:gd name="adj" fmla="val 35637"/>
            </a:avLst>
          </a:prstGeom>
          <a:solidFill>
            <a:srgbClr val="B12726"/>
          </a:solidFill>
          <a:ln w="9525" cap="rnd" algn="ctr">
            <a:noFill/>
            <a:round/>
            <a:headEnd/>
            <a:tailEnd/>
          </a:ln>
        </p:spPr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ятиугольник 8"/>
          <p:cNvSpPr>
            <a:spLocks noChangeArrowheads="1"/>
          </p:cNvSpPr>
          <p:nvPr/>
        </p:nvSpPr>
        <p:spPr bwMode="auto">
          <a:xfrm>
            <a:off x="759873" y="2125420"/>
            <a:ext cx="2407429" cy="4027423"/>
          </a:xfrm>
          <a:prstGeom prst="homePlate">
            <a:avLst/>
          </a:prstGeom>
          <a:solidFill>
            <a:srgbClr val="B12726"/>
          </a:solidFill>
          <a:ln w="9525" cap="rnd" algn="ctr">
            <a:noFill/>
            <a:round/>
            <a:headEnd/>
            <a:tailEnd/>
          </a:ln>
        </p:spPr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Стрелка вправо 8"/>
          <p:cNvSpPr>
            <a:spLocks noChangeArrowheads="1"/>
          </p:cNvSpPr>
          <p:nvPr/>
        </p:nvSpPr>
        <p:spPr bwMode="auto">
          <a:xfrm>
            <a:off x="6959987" y="2125420"/>
            <a:ext cx="3465139" cy="4027423"/>
          </a:xfrm>
          <a:prstGeom prst="chevron">
            <a:avLst>
              <a:gd name="adj" fmla="val 35441"/>
            </a:avLst>
          </a:prstGeom>
          <a:solidFill>
            <a:srgbClr val="B12726"/>
          </a:solidFill>
          <a:ln w="9525" cap="rnd" algn="ctr">
            <a:noFill/>
            <a:round/>
            <a:headEnd/>
            <a:tailEnd/>
          </a:ln>
        </p:spPr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8"/>
          <p:cNvSpPr>
            <a:spLocks noChangeArrowheads="1"/>
          </p:cNvSpPr>
          <p:nvPr/>
        </p:nvSpPr>
        <p:spPr bwMode="auto">
          <a:xfrm>
            <a:off x="4511714" y="2125420"/>
            <a:ext cx="3505983" cy="4027423"/>
          </a:xfrm>
          <a:prstGeom prst="chevron">
            <a:avLst>
              <a:gd name="adj" fmla="val 34643"/>
            </a:avLst>
          </a:prstGeom>
          <a:solidFill>
            <a:srgbClr val="B12726"/>
          </a:solidFill>
          <a:ln w="9525" cap="rnd" algn="ctr">
            <a:noFill/>
            <a:round/>
            <a:headEnd/>
            <a:tailEnd/>
          </a:ln>
        </p:spPr>
        <p:txBody>
          <a:bodyPr lIns="104306" tIns="52153" rIns="104306" bIns="5215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2978" y="1057464"/>
            <a:ext cx="5909218" cy="577596"/>
          </a:xfrm>
          <a:prstGeom prst="roundRect">
            <a:avLst/>
          </a:prstGeom>
          <a:solidFill>
            <a:srgbClr val="2C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ОБЩИЕ ПОЛОЖЕНИЯ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118827" y="6165126"/>
            <a:ext cx="678110" cy="418628"/>
          </a:xfrm>
          <a:prstGeom prst="triangle">
            <a:avLst/>
          </a:prstGeom>
          <a:solidFill>
            <a:srgbClr val="2C415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4896622" y="1706792"/>
            <a:ext cx="678110" cy="418628"/>
          </a:xfrm>
          <a:prstGeom prst="triangle">
            <a:avLst>
              <a:gd name="adj" fmla="val 47078"/>
            </a:avLst>
          </a:prstGeom>
          <a:solidFill>
            <a:srgbClr val="2C415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9467" y="6651354"/>
            <a:ext cx="5909218" cy="577596"/>
          </a:xfrm>
          <a:prstGeom prst="roundRect">
            <a:avLst/>
          </a:prstGeom>
          <a:solidFill>
            <a:srgbClr val="2C4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</a:rPr>
              <a:t>ВНУТРЕННИЙ КОНТРОЛЬ КАЧЕСТВА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858" y="268949"/>
            <a:ext cx="10518890" cy="7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2700" b="1" dirty="0">
                <a:solidFill>
                  <a:srgbClr val="B12726"/>
                </a:solidFill>
                <a:latin typeface="+mj-lt"/>
              </a:rPr>
              <a:t>Структура порядка по осуществлению внутреннего ГФК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7640" y="6770891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7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894" y="3931382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ПЛАНИРОВАНИЕ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4811" y="3931382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ИСПОЛНЕНИЕ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2548" y="3769799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РЕАЛИЗАЦИЯ РЕЗУЛЬТАТОВ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1031" y="3931382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ОТЧЕТНОСТЬ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5"/>
          <p:cNvSpPr/>
          <p:nvPr/>
        </p:nvSpPr>
        <p:spPr>
          <a:xfrm>
            <a:off x="1213219" y="1119137"/>
            <a:ext cx="9140699" cy="1030741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r>
              <a:rPr lang="ru-RU" sz="2300" b="1" cap="all" dirty="0" smtClean="0">
                <a:solidFill>
                  <a:srgbClr val="B12726"/>
                </a:solidFill>
                <a:cs typeface="Times New Roman" pitchFamily="18" charset="0"/>
              </a:rPr>
              <a:t>Формирование Годового плана контрольных мероприятий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25"/>
          <p:cNvSpPr/>
          <p:nvPr/>
        </p:nvSpPr>
        <p:spPr>
          <a:xfrm>
            <a:off x="1227675" y="2080963"/>
            <a:ext cx="9140699" cy="1288209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r>
              <a:rPr lang="ru-RU" sz="2300" b="1" cap="all" dirty="0" smtClean="0">
                <a:solidFill>
                  <a:srgbClr val="B12726"/>
                </a:solidFill>
                <a:cs typeface="Times New Roman" pitchFamily="18" charset="0"/>
              </a:rPr>
              <a:t>Длительность </a:t>
            </a:r>
            <a:r>
              <a:rPr lang="ru-RU" sz="2300" b="1" cap="all" dirty="0">
                <a:solidFill>
                  <a:srgbClr val="B12726"/>
                </a:solidFill>
                <a:cs typeface="Times New Roman" pitchFamily="18" charset="0"/>
              </a:rPr>
              <a:t>проверяемого периода</a:t>
            </a:r>
            <a:r>
              <a:rPr lang="ru-RU" sz="2300" cap="all" dirty="0">
                <a:solidFill>
                  <a:srgbClr val="B12726"/>
                </a:solidFill>
                <a:cs typeface="Times New Roman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определяется исходя из задач мероприятия по контролю. </a:t>
            </a:r>
            <a:endParaRPr lang="ru-RU" sz="23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периодичность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ревизий – 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не чаще одного раза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 два года, </a:t>
            </a:r>
            <a:endParaRPr lang="ru-RU" sz="2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периодичность проверок по одной теме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не чаще одного раза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 год</a:t>
            </a:r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25"/>
          <p:cNvSpPr/>
          <p:nvPr/>
        </p:nvSpPr>
        <p:spPr>
          <a:xfrm>
            <a:off x="1316318" y="5979276"/>
            <a:ext cx="9140699" cy="1400577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cap="all" dirty="0" smtClean="0">
                <a:solidFill>
                  <a:srgbClr val="B12726"/>
                </a:solidFill>
                <a:cs typeface="Times New Roman" pitchFamily="18" charset="0"/>
              </a:rPr>
              <a:t>Оценка </a:t>
            </a:r>
            <a:r>
              <a:rPr lang="ru-RU" sz="2300" b="1" cap="all" dirty="0">
                <a:solidFill>
                  <a:srgbClr val="B12726"/>
                </a:solidFill>
                <a:cs typeface="Times New Roman" pitchFamily="18" charset="0"/>
              </a:rPr>
              <a:t>состояния внутреннего финансового контроля и внутреннего финансового аудита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 у объекта контроля</a:t>
            </a: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25"/>
          <p:cNvSpPr/>
          <p:nvPr/>
        </p:nvSpPr>
        <p:spPr>
          <a:xfrm>
            <a:off x="1213218" y="3899577"/>
            <a:ext cx="9140699" cy="1656183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>
              <a:tabLst>
                <a:tab pos="84138" algn="l"/>
              </a:tabLst>
            </a:pPr>
            <a:r>
              <a:rPr lang="ru-RU" sz="2300" b="1" cap="all" dirty="0" smtClean="0">
                <a:solidFill>
                  <a:srgbClr val="B12726"/>
                </a:solidFill>
                <a:cs typeface="Times New Roman" pitchFamily="18" charset="0"/>
              </a:rPr>
              <a:t>Принципы </a:t>
            </a:r>
            <a:r>
              <a:rPr lang="ru-RU" sz="2300" b="1" cap="all" dirty="0">
                <a:solidFill>
                  <a:srgbClr val="B12726"/>
                </a:solidFill>
                <a:cs typeface="Times New Roman" pitchFamily="18" charset="0"/>
              </a:rPr>
              <a:t>отбора</a:t>
            </a:r>
            <a:r>
              <a:rPr lang="en-US" sz="2300" b="1" cap="all" dirty="0">
                <a:solidFill>
                  <a:srgbClr val="B12726"/>
                </a:solidFill>
                <a:cs typeface="Times New Roman" pitchFamily="18" charset="0"/>
              </a:rPr>
              <a:t> </a:t>
            </a:r>
            <a:r>
              <a:rPr lang="ru-RU" sz="2300" b="1" cap="all" dirty="0">
                <a:solidFill>
                  <a:srgbClr val="B12726"/>
                </a:solidFill>
                <a:cs typeface="Times New Roman" pitchFamily="18" charset="0"/>
              </a:rPr>
              <a:t>контрольных мероприятий</a:t>
            </a:r>
            <a:r>
              <a:rPr lang="en-US" sz="2300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ru-RU" sz="23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tabLst>
                <a:tab pos="84138" algn="l"/>
              </a:tabLst>
            </a:pP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результаты риск-мониторинга, </a:t>
            </a:r>
          </a:p>
          <a:p>
            <a:pPr marL="342900" indent="-342900" algn="just">
              <a:buFontTx/>
              <a:buChar char="-"/>
              <a:tabLst>
                <a:tab pos="84138" algn="l"/>
              </a:tabLst>
            </a:pP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наличие 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сведений о признаках </a:t>
            </a: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нарушений, </a:t>
            </a:r>
          </a:p>
          <a:p>
            <a:pPr marL="342900" indent="-342900" algn="just">
              <a:buFontTx/>
              <a:buChar char="-"/>
              <a:tabLst>
                <a:tab pos="84138" algn="l"/>
              </a:tabLst>
            </a:pP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существенность 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и значимость проверяемых мероприятий</a:t>
            </a: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,</a:t>
            </a:r>
          </a:p>
          <a:p>
            <a:pPr marL="342900" indent="-342900" algn="just">
              <a:buFontTx/>
              <a:buChar char="-"/>
              <a:tabLst>
                <a:tab pos="84138" algn="l"/>
              </a:tabLst>
            </a:pP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информация 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о контрольных мероприятиях иных государственных органов, </a:t>
            </a:r>
            <a:endParaRPr lang="ru-RU" sz="23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tabLst>
                <a:tab pos="84138" algn="l"/>
              </a:tabLst>
            </a:pP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период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прошедший </a:t>
            </a:r>
            <a:r>
              <a:rPr lang="ru-RU" sz="2300" dirty="0">
                <a:solidFill>
                  <a:prstClr val="black"/>
                </a:solidFill>
                <a:cs typeface="Times New Roman" pitchFamily="18" charset="0"/>
              </a:rPr>
              <a:t>с момента последней </a:t>
            </a:r>
            <a:r>
              <a:rPr lang="ru-RU" sz="2300" dirty="0" smtClean="0">
                <a:solidFill>
                  <a:prstClr val="black"/>
                </a:solidFill>
                <a:cs typeface="Times New Roman" pitchFamily="18" charset="0"/>
              </a:rPr>
              <a:t>проверки </a:t>
            </a: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73075"/>
            <a:ext cx="10518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kern="0" dirty="0" smtClean="0">
                <a:solidFill>
                  <a:srgbClr val="B12726"/>
                </a:solidFill>
              </a:rPr>
              <a:t>Планирование </a:t>
            </a:r>
            <a:r>
              <a:rPr lang="ru-RU" sz="2700" b="1" kern="0" dirty="0">
                <a:solidFill>
                  <a:srgbClr val="B12726"/>
                </a:solidFill>
              </a:rPr>
              <a:t>контрольной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2507" y="5030340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4336" y="1415139"/>
            <a:ext cx="468052" cy="468052"/>
          </a:xfrm>
          <a:prstGeom prst="ellipse">
            <a:avLst/>
          </a:prstGeom>
          <a:solidFill>
            <a:srgbClr val="B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800274" y="2088350"/>
            <a:ext cx="468052" cy="498025"/>
          </a:xfrm>
          <a:prstGeom prst="ellipse">
            <a:avLst/>
          </a:prstGeom>
          <a:solidFill>
            <a:srgbClr val="B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816106" y="3453653"/>
            <a:ext cx="468052" cy="468052"/>
          </a:xfrm>
          <a:prstGeom prst="ellipse">
            <a:avLst/>
          </a:prstGeom>
          <a:solidFill>
            <a:srgbClr val="B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818957" y="6302839"/>
            <a:ext cx="468052" cy="468052"/>
          </a:xfrm>
          <a:prstGeom prst="ellipse">
            <a:avLst/>
          </a:prstGeom>
          <a:solidFill>
            <a:srgbClr val="B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227640" y="6770891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8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5"/>
          <p:cNvSpPr/>
          <p:nvPr/>
        </p:nvSpPr>
        <p:spPr>
          <a:xfrm>
            <a:off x="1002507" y="1404367"/>
            <a:ext cx="8967662" cy="1030741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r>
              <a:rPr lang="ru-RU" sz="2000" b="1" cap="all" dirty="0" smtClean="0">
                <a:solidFill>
                  <a:srgbClr val="2E8FAB"/>
                </a:solidFill>
                <a:cs typeface="Times New Roman" pitchFamily="18" charset="0"/>
              </a:rPr>
              <a:t>Выпуск Приказа, утверждающего состав ИНСПЕКЦИИ и </a:t>
            </a:r>
            <a:r>
              <a:rPr lang="ru-RU" sz="2000" b="1" cap="all" dirty="0">
                <a:solidFill>
                  <a:srgbClr val="2E8FAB"/>
                </a:solidFill>
                <a:cs typeface="Times New Roman" pitchFamily="18" charset="0"/>
              </a:rPr>
              <a:t>программу</a:t>
            </a:r>
            <a:r>
              <a:rPr lang="ru-RU" sz="2000" b="1" cap="all" dirty="0" smtClean="0">
                <a:solidFill>
                  <a:srgbClr val="2E8FAB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контрольного мероприятия с перечнем подлежащих изучению вопросов</a:t>
            </a:r>
          </a:p>
        </p:txBody>
      </p:sp>
      <p:sp>
        <p:nvSpPr>
          <p:cNvPr id="5" name="Скругленный прямоугольник 25"/>
          <p:cNvSpPr/>
          <p:nvPr/>
        </p:nvSpPr>
        <p:spPr>
          <a:xfrm>
            <a:off x="1002507" y="2443599"/>
            <a:ext cx="8967662" cy="1288209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endParaRPr lang="ru-RU" sz="2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25"/>
          <p:cNvSpPr/>
          <p:nvPr/>
        </p:nvSpPr>
        <p:spPr>
          <a:xfrm>
            <a:off x="1086806" y="4572029"/>
            <a:ext cx="8967662" cy="1271872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>
              <a:tabLst>
                <a:tab pos="510663" algn="l"/>
              </a:tabLst>
            </a:pPr>
            <a:r>
              <a:rPr lang="ru-RU" sz="2000" b="1" cap="all" dirty="0" smtClean="0">
                <a:solidFill>
                  <a:srgbClr val="2E8FAB"/>
                </a:solidFill>
                <a:cs typeface="Times New Roman" pitchFamily="18" charset="0"/>
              </a:rPr>
              <a:t>Подписание акта по результатам контрольного мероприятия: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акт 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направляется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 течение 3 дней объекту проверки для получение в течение 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5 рабочих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дней письменных объяснений или аргументированных возражений</a:t>
            </a:r>
          </a:p>
          <a:p>
            <a:pPr marL="342900" indent="-342900" algn="just">
              <a:buFontTx/>
              <a:buChar char="-"/>
              <a:tabLst>
                <a:tab pos="510663" algn="l"/>
              </a:tabLst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73075"/>
            <a:ext cx="10518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kern="0" dirty="0" smtClean="0">
                <a:solidFill>
                  <a:srgbClr val="B12726"/>
                </a:solidFill>
                <a:latin typeface="+mn-lt"/>
              </a:rPr>
              <a:t>Исполнение и реализация результатов </a:t>
            </a:r>
            <a:r>
              <a:rPr lang="ru-RU" sz="2700" b="1" kern="0" dirty="0">
                <a:solidFill>
                  <a:srgbClr val="B12726"/>
                </a:solidFill>
                <a:latin typeface="+mn-lt"/>
              </a:rPr>
              <a:t>контрольных мероприятий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754" y="4408822"/>
            <a:ext cx="210714" cy="428490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25"/>
          <p:cNvSpPr/>
          <p:nvPr/>
        </p:nvSpPr>
        <p:spPr>
          <a:xfrm>
            <a:off x="1086806" y="5843901"/>
            <a:ext cx="8967662" cy="1271872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r>
              <a:rPr lang="ru-RU" sz="2000" b="1" cap="all" dirty="0">
                <a:solidFill>
                  <a:srgbClr val="2E8FAB"/>
                </a:solidFill>
                <a:cs typeface="Times New Roman" pitchFamily="18" charset="0"/>
              </a:rPr>
              <a:t>Направление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 объекту контроля обязательного для исполнения </a:t>
            </a:r>
            <a:r>
              <a:rPr lang="ru-RU" sz="2000" b="1" cap="all" dirty="0">
                <a:solidFill>
                  <a:srgbClr val="2E8FAB"/>
                </a:solidFill>
                <a:cs typeface="Times New Roman" pitchFamily="18" charset="0"/>
              </a:rPr>
              <a:t>предписания или представления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, содержащего перечень нарушений и сумму ущерба, предъявляемого к возмещению, а также сроки для устранения нарушений (возмещения ущерба)</a:t>
            </a:r>
            <a:endParaRPr lang="ru-RU" sz="2000" b="1" cap="all" dirty="0">
              <a:solidFill>
                <a:srgbClr val="2E8FAB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4786" y="1404367"/>
            <a:ext cx="468052" cy="468052"/>
          </a:xfrm>
          <a:prstGeom prst="ellipse">
            <a:avLst/>
          </a:prstGeom>
          <a:solidFill>
            <a:srgbClr val="2E8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459245" y="2652075"/>
            <a:ext cx="468052" cy="468052"/>
          </a:xfrm>
          <a:prstGeom prst="ellipse">
            <a:avLst/>
          </a:prstGeom>
          <a:solidFill>
            <a:srgbClr val="2E8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0085" y="4572029"/>
            <a:ext cx="468052" cy="468052"/>
          </a:xfrm>
          <a:prstGeom prst="ellipse">
            <a:avLst/>
          </a:prstGeom>
          <a:solidFill>
            <a:srgbClr val="2E8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411466" y="6270295"/>
            <a:ext cx="468052" cy="468052"/>
          </a:xfrm>
          <a:prstGeom prst="ellipse">
            <a:avLst/>
          </a:prstGeom>
          <a:solidFill>
            <a:srgbClr val="2E8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227640" y="6770891"/>
            <a:ext cx="360040" cy="33852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defTabSz="1042688"/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</a:rPr>
              <a:t>9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" name="Скругленный прямоугольник 25"/>
          <p:cNvSpPr/>
          <p:nvPr/>
        </p:nvSpPr>
        <p:spPr>
          <a:xfrm>
            <a:off x="1002507" y="3115978"/>
            <a:ext cx="8967662" cy="1030741"/>
          </a:xfrm>
          <a:prstGeom prst="roundRect">
            <a:avLst>
              <a:gd name="adj" fmla="val 5404"/>
            </a:avLst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48343" tIns="74172" rIns="148343" bIns="74172" anchor="ctr"/>
          <a:lstStyle/>
          <a:p>
            <a:pPr algn="just"/>
            <a:r>
              <a:rPr lang="ru-RU" sz="2000" b="1" cap="all" dirty="0" smtClean="0">
                <a:solidFill>
                  <a:srgbClr val="2E8FAB"/>
                </a:solidFill>
                <a:cs typeface="Times New Roman" pitchFamily="18" charset="0"/>
              </a:rPr>
              <a:t>Проведение контрольного мероприятия (проверки, ревизии, обследования) в установленные приказом сроки:</a:t>
            </a:r>
          </a:p>
          <a:p>
            <a:pPr marL="342900" indent="-342900" algn="just">
              <a:buFontTx/>
              <a:buChar char="-"/>
              <a:tabLst>
                <a:tab pos="273050" algn="l"/>
              </a:tabLst>
            </a:pP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установлен единый предельный срок проведения контрольных мероприятий – </a:t>
            </a:r>
            <a:r>
              <a:rPr lang="ru-RU" sz="2000" b="1" dirty="0" smtClean="0">
                <a:solidFill>
                  <a:prstClr val="black"/>
                </a:solidFill>
                <a:cs typeface="Times New Roman" pitchFamily="18" charset="0"/>
              </a:rPr>
              <a:t>40 рабочих </a:t>
            </a: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дней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; </a:t>
            </a:r>
            <a:endParaRPr lang="ru-RU" sz="20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tabLst>
                <a:tab pos="273050" algn="l"/>
              </a:tabLst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контрольное мероприятие может быть продлено или приостановлено только по решению начальника </a:t>
            </a: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Главконтроля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Zelt7o9k.oTUzDtct0J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283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30333</TotalTime>
  <Words>1287</Words>
  <Application>Microsoft Office PowerPoint</Application>
  <PresentationFormat>Произвольный</PresentationFormat>
  <Paragraphs>126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Задачи госфинконтроля</vt:lpstr>
      <vt:lpstr>Область внутреннего госфинконтроля</vt:lpstr>
      <vt:lpstr>Презентация PowerPoint</vt:lpstr>
      <vt:lpstr>Принципы, права и обязанности должностных лиц</vt:lpstr>
      <vt:lpstr>Презентация PowerPoint</vt:lpstr>
      <vt:lpstr>Планирование контрольной деятельности</vt:lpstr>
      <vt:lpstr>Исполнение и реализация результатов контрольных мероприятий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DRON</dc:creator>
  <cp:lastModifiedBy>Булгаков Вячеслав Владимирович</cp:lastModifiedBy>
  <cp:revision>857</cp:revision>
  <cp:lastPrinted>2014-03-28T14:46:22Z</cp:lastPrinted>
  <dcterms:created xsi:type="dcterms:W3CDTF">2013-06-19T07:06:59Z</dcterms:created>
  <dcterms:modified xsi:type="dcterms:W3CDTF">2014-04-02T12:56:38Z</dcterms:modified>
</cp:coreProperties>
</file>